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1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94" r:id="rId3"/>
    <p:sldId id="257" r:id="rId4"/>
    <p:sldId id="295" r:id="rId5"/>
    <p:sldId id="318" r:id="rId6"/>
    <p:sldId id="319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21" r:id="rId30"/>
    <p:sldId id="325" r:id="rId31"/>
    <p:sldId id="323" r:id="rId32"/>
    <p:sldId id="326" r:id="rId33"/>
    <p:sldId id="324" r:id="rId34"/>
    <p:sldId id="327" r:id="rId35"/>
    <p:sldId id="328" r:id="rId36"/>
    <p:sldId id="329" r:id="rId37"/>
    <p:sldId id="330" r:id="rId38"/>
    <p:sldId id="331" r:id="rId39"/>
    <p:sldId id="32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AC09E7-DD81-46C3-A5C4-D38EC18F6EFE}">
          <p14:sldIdLst>
            <p14:sldId id="294"/>
            <p14:sldId id="257"/>
            <p14:sldId id="295"/>
            <p14:sldId id="318"/>
            <p14:sldId id="319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21"/>
            <p14:sldId id="325"/>
            <p14:sldId id="323"/>
            <p14:sldId id="326"/>
            <p14:sldId id="324"/>
            <p14:sldId id="327"/>
            <p14:sldId id="328"/>
            <p14:sldId id="329"/>
            <p14:sldId id="330"/>
            <p14:sldId id="331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FC217-93E0-454B-AECC-D131BC1B6518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FDE38-5591-44C7-979C-BD771E22D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0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4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6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452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that mean irrigators.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80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48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A5973-D9D5-42CF-80C5-72F7A9C6BC5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20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9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4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98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792"/>
            <a:ext cx="12192000" cy="800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792"/>
            <a:ext cx="12192000" cy="800608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290"/>
            <a:ext cx="12192000" cy="579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7800"/>
            <a:ext cx="101600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77000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7" y="954024"/>
            <a:ext cx="11464567" cy="138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-25400"/>
            <a:ext cx="1007875" cy="10200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4400" y="2413000"/>
            <a:ext cx="8737600" cy="254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3441" y="2413000"/>
            <a:ext cx="60959" cy="25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3"/>
          </p:nvPr>
        </p:nvSpPr>
        <p:spPr>
          <a:xfrm>
            <a:off x="508001" y="2413000"/>
            <a:ext cx="2885017" cy="254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657600" y="2514600"/>
            <a:ext cx="35560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3022600"/>
            <a:ext cx="3556000" cy="172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b="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Position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717537" y="2514600"/>
            <a:ext cx="4059937" cy="2235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67" b="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Description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18275"/>
            <a:ext cx="914400" cy="339725"/>
          </a:xfrm>
          <a:prstGeom prst="rect">
            <a:avLst/>
          </a:prstGeom>
        </p:spPr>
        <p:txBody>
          <a:bodyPr/>
          <a:lstStyle>
            <a:lvl1pPr algn="r">
              <a:defRPr sz="1467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7" y="954024"/>
            <a:ext cx="11464567" cy="1381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-25400"/>
            <a:ext cx="1007875" cy="1020067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3454400" y="2413000"/>
            <a:ext cx="8737600" cy="254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393441" y="2413000"/>
            <a:ext cx="60959" cy="25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07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Slide Green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2"/>
            <a:ext cx="12192000" cy="711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7800"/>
            <a:ext cx="101600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77000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7" y="954024"/>
            <a:ext cx="11464567" cy="138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-25400"/>
            <a:ext cx="1007875" cy="1020067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3717" y="1295400"/>
            <a:ext cx="11413417" cy="467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18275"/>
            <a:ext cx="914400" cy="339725"/>
          </a:xfrm>
          <a:prstGeom prst="rect">
            <a:avLst/>
          </a:prstGeom>
        </p:spPr>
        <p:txBody>
          <a:bodyPr/>
          <a:lstStyle>
            <a:lvl1pPr algn="r">
              <a:defRPr sz="1467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88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792"/>
            <a:ext cx="12192000" cy="8006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792"/>
            <a:ext cx="12192000" cy="800608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3801"/>
            <a:ext cx="12192000" cy="579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7800"/>
            <a:ext cx="101600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77000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7" y="954024"/>
            <a:ext cx="11464567" cy="138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-25400"/>
            <a:ext cx="1007875" cy="1020067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3717" y="1295400"/>
            <a:ext cx="11413417" cy="4673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18275"/>
            <a:ext cx="914400" cy="339725"/>
          </a:xfrm>
          <a:prstGeom prst="rect">
            <a:avLst/>
          </a:prstGeom>
        </p:spPr>
        <p:txBody>
          <a:bodyPr/>
          <a:lstStyle>
            <a:lvl1pPr algn="r">
              <a:defRPr sz="1467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7" y="954024"/>
            <a:ext cx="11464567" cy="1381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-25400"/>
            <a:ext cx="1007875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13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ullet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792"/>
            <a:ext cx="12192000" cy="800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792"/>
            <a:ext cx="12192000" cy="800608"/>
          </a:xfrm>
          <a:prstGeom prst="rect">
            <a:avLst/>
          </a:prstGeom>
        </p:spPr>
      </p:pic>
      <p:pic>
        <p:nvPicPr>
          <p:cNvPr id="4" name="Picture 3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2290"/>
            <a:ext cx="12192000" cy="579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9400"/>
            <a:ext cx="101600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717" y="1600202"/>
            <a:ext cx="11413759" cy="426719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>
              <a:buFontTx/>
              <a:buBlip>
                <a:blip r:embed="rId4"/>
              </a:buBlip>
              <a:defRPr sz="2667">
                <a:solidFill>
                  <a:schemeClr val="accent3">
                    <a:lumMod val="50000"/>
                  </a:schemeClr>
                </a:solidFill>
              </a:defRPr>
            </a:lvl1pPr>
            <a:lvl2pPr>
              <a:buClr>
                <a:schemeClr val="tx1"/>
              </a:buClr>
              <a:defRPr sz="2667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77000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18275"/>
            <a:ext cx="914400" cy="339725"/>
          </a:xfrm>
          <a:prstGeom prst="rect">
            <a:avLst/>
          </a:prstGeom>
        </p:spPr>
        <p:txBody>
          <a:bodyPr/>
          <a:lstStyle>
            <a:lvl1pPr algn="r">
              <a:defRPr sz="1467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7" y="954024"/>
            <a:ext cx="11464567" cy="138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-25400"/>
            <a:ext cx="1007875" cy="1020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7" y="954024"/>
            <a:ext cx="11464567" cy="138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-25400"/>
            <a:ext cx="1007875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9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Slide Blue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792"/>
            <a:ext cx="12192000" cy="800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2792"/>
            <a:ext cx="12192000" cy="800608"/>
          </a:xfrm>
          <a:prstGeom prst="rect">
            <a:avLst/>
          </a:prstGeom>
        </p:spPr>
      </p:pic>
      <p:pic>
        <p:nvPicPr>
          <p:cNvPr id="3" name="Picture 2" descr="short_wave_powerpoint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3801"/>
            <a:ext cx="12192000" cy="579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7800"/>
            <a:ext cx="101600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77000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7" y="954024"/>
            <a:ext cx="11464567" cy="138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-25400"/>
            <a:ext cx="1007875" cy="1020067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3717" y="4953000"/>
            <a:ext cx="11413417" cy="101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1498600"/>
            <a:ext cx="12192000" cy="3251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33" baseline="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18275"/>
            <a:ext cx="914400" cy="339725"/>
          </a:xfrm>
          <a:prstGeom prst="rect">
            <a:avLst/>
          </a:prstGeom>
        </p:spPr>
        <p:txBody>
          <a:bodyPr/>
          <a:lstStyle>
            <a:lvl1pPr algn="r">
              <a:defRPr sz="1467">
                <a:solidFill>
                  <a:schemeClr val="bg1"/>
                </a:solidFill>
              </a:defRPr>
            </a:lvl1pPr>
          </a:lstStyle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7" y="954024"/>
            <a:ext cx="11464567" cy="138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-25400"/>
            <a:ext cx="1007875" cy="10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8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7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3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3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8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9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9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0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5859E-4E2B-4860-A729-8A42964AAC67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0327-225A-4E4D-B82E-4B0A8FCF9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4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0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g"/><Relationship Id="rId1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860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56352" y="2749758"/>
            <a:ext cx="56638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Ag Water Workshop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November 7, 2018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Glenwood Springs, CO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 descr="C:\Users\GP\Desktop\CAWA\letter hea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12" y="239092"/>
            <a:ext cx="6762116" cy="138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587" y="2512060"/>
            <a:ext cx="4776178" cy="358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GP\Desktop\CAWA\Regional Meetings 2018\Rifle\New CD Logo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03" y="135468"/>
            <a:ext cx="2443417" cy="1725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723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015646-8671-40B3-9E0B-01F3640BE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 of Irrigation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F8C60-4EE2-4539-9971-040593F7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3A9ABF-92DF-4E13-B803-B4021DB289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717" y="1295400"/>
            <a:ext cx="7764284" cy="4673600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Primarily via flood irrigation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Timing and management methods different ranch-to-ranch.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Flood irrigation often mimics natural processes. 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But… can be challenging during low water periods.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* Limited storage upstream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1EC16-55EF-46B1-A361-5A4D953E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03F0D7-6AB0-4E38-876E-AE3B511B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1" t="5339" r="-5179" b="9223"/>
          <a:stretch/>
        </p:blipFill>
        <p:spPr>
          <a:xfrm>
            <a:off x="7924801" y="1295400"/>
            <a:ext cx="3517900" cy="48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50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A09AF-7950-43BB-B5CD-CE7D8CDE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Considerations - Ground water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AD7B34-64FB-45C1-BEA9-6FF1E629B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6981BAA-A6A0-4775-AB15-10AEB8459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325" y="1092202"/>
            <a:ext cx="6746875" cy="33088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65F964-CB64-41D6-B2C9-0847001AB4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717" y="1295400"/>
            <a:ext cx="1871484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02D08FB-EB23-4DD3-A2FA-56B1DCC7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 descr="A picture containing grass, outdoor, person, sitting&#10;&#10;Description generated with very high confidence">
            <a:extLst>
              <a:ext uri="{FF2B5EF4-FFF2-40B4-BE49-F238E27FC236}">
                <a16:creationId xmlns:a16="http://schemas.microsoft.com/office/drawing/2014/main" xmlns="" id="{F67BAE39-D566-419B-838D-B1BDF1409E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7" y="3124201"/>
            <a:ext cx="4055884" cy="3041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B85ED6-C684-4EB8-A3B8-FF0D0FE62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326" y="4278368"/>
            <a:ext cx="6982557" cy="18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8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8AADE9-B254-43D9-9C03-BEF9822A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38125"/>
            <a:ext cx="10160000" cy="609600"/>
          </a:xfrm>
        </p:spPr>
        <p:txBody>
          <a:bodyPr>
            <a:normAutofit/>
          </a:bodyPr>
          <a:lstStyle/>
          <a:p>
            <a:r>
              <a:rPr lang="en-US" dirty="0"/>
              <a:t>Considerations – Ground water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15DFBF-8E8A-4510-A6D3-9243C488C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1D45B9-2C8E-4DA1-A5E9-36C82167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B87E0D15-A355-4322-8169-BCE727B67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5" y="1069315"/>
            <a:ext cx="10464800" cy="51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5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D3DA0-4113-4305-8D32-00268E939DB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Considerations – Ground water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3E2CFD-F268-4BB4-A834-E1CC5327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AD28D473-5641-419D-80BB-60B399DA7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2894E5-0D54-43E5-B854-89516784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FDD352-0015-4A01-B663-D8E2CE516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1661850"/>
            <a:ext cx="11019972" cy="48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44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9FE7B4-0876-4591-BA44-C93480579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Considerations – Crop Recovery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05338B9-01BE-4323-BC7D-2827EED2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3C607B-E5C3-4F52-A349-C880E2659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6" y="1124857"/>
            <a:ext cx="6059785" cy="396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502EA0-4DB3-4111-9C13-893EA966B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58" y="1124858"/>
            <a:ext cx="5915812" cy="446805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7F2DBD-92CF-4633-BAC0-A524C20730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634" y="5574772"/>
            <a:ext cx="2789767" cy="711200"/>
          </a:xfrm>
        </p:spPr>
        <p:txBody>
          <a:bodyPr/>
          <a:lstStyle/>
          <a:p>
            <a:r>
              <a:rPr lang="en-US" dirty="0"/>
              <a:t>CSU, Brummer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BF05A0-6F55-422D-A7B6-E1FD51B9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350DA0-0020-4A53-8EDB-324FCF858408}"/>
              </a:ext>
            </a:extLst>
          </p:cNvPr>
          <p:cNvSpPr txBox="1"/>
          <p:nvPr/>
        </p:nvSpPr>
        <p:spPr>
          <a:xfrm>
            <a:off x="6400800" y="5684151"/>
            <a:ext cx="29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8D8D8">
                    <a:lumMod val="10000"/>
                  </a:srgbClr>
                </a:solidFill>
              </a:rPr>
              <a:t>2012 - Drought year</a:t>
            </a:r>
          </a:p>
        </p:txBody>
      </p:sp>
    </p:spTree>
    <p:extLst>
      <p:ext uri="{BB962C8B-B14F-4D97-AF65-F5344CB8AC3E}">
        <p14:creationId xmlns:p14="http://schemas.microsoft.com/office/powerpoint/2010/main" val="2256161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54BAC-276C-4355-9353-F674241C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Consideration – Crop Recovery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260A93-6D66-405F-B0F3-9510640C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E875D3-8D38-497C-9A23-65172F5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D78B175-D8B4-481A-93B2-31D8A44612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CSU Research (Brummer, Cabot)</a:t>
            </a:r>
          </a:p>
          <a:p>
            <a:endParaRPr lang="en-US" dirty="0"/>
          </a:p>
          <a:p>
            <a:r>
              <a:rPr lang="en-US" dirty="0"/>
              <a:t>Grass sites full season fallow</a:t>
            </a:r>
          </a:p>
          <a:p>
            <a:pPr lvl="1"/>
            <a:r>
              <a:rPr lang="en-US" sz="2400" dirty="0"/>
              <a:t>Yield reductions ranged from </a:t>
            </a:r>
            <a:r>
              <a:rPr lang="en-US" sz="2400" dirty="0">
                <a:solidFill>
                  <a:srgbClr val="FF0000"/>
                </a:solidFill>
              </a:rPr>
              <a:t>24% to 70% </a:t>
            </a:r>
            <a:r>
              <a:rPr lang="en-US" sz="2400" dirty="0"/>
              <a:t>in 2013</a:t>
            </a:r>
          </a:p>
          <a:p>
            <a:pPr lvl="1"/>
            <a:r>
              <a:rPr lang="en-US" sz="2400" dirty="0"/>
              <a:t>Yields reduced </a:t>
            </a:r>
            <a:r>
              <a:rPr lang="en-US" sz="2400" dirty="0">
                <a:solidFill>
                  <a:srgbClr val="FF0000"/>
                </a:solidFill>
              </a:rPr>
              <a:t>81 to 93% </a:t>
            </a:r>
            <a:r>
              <a:rPr lang="en-US" sz="2400" dirty="0"/>
              <a:t>in fields fallowed in 2014</a:t>
            </a:r>
          </a:p>
          <a:p>
            <a:pPr lvl="1"/>
            <a:r>
              <a:rPr lang="en-US" sz="2400" dirty="0"/>
              <a:t>Yields still </a:t>
            </a:r>
            <a:r>
              <a:rPr lang="en-US" sz="2400" dirty="0">
                <a:solidFill>
                  <a:srgbClr val="FF0000"/>
                </a:solidFill>
              </a:rPr>
              <a:t>39 to 54% </a:t>
            </a:r>
            <a:r>
              <a:rPr lang="en-US" sz="2400" dirty="0"/>
              <a:t>below fully irrigated after one year of recovery</a:t>
            </a:r>
          </a:p>
          <a:p>
            <a:pPr lvl="1"/>
            <a:r>
              <a:rPr lang="en-US" sz="2400" dirty="0"/>
              <a:t>Following 2 years of recovery, the one field was back at full productivity</a:t>
            </a:r>
          </a:p>
        </p:txBody>
      </p:sp>
    </p:spTree>
    <p:extLst>
      <p:ext uri="{BB962C8B-B14F-4D97-AF65-F5344CB8AC3E}">
        <p14:creationId xmlns:p14="http://schemas.microsoft.com/office/powerpoint/2010/main" val="4080280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Considerations – Amount of Potential CU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164E7E-1303-42FA-AA77-DB0807DCB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5/1/2018 to11/5/2018 - 24.8”</a:t>
            </a:r>
          </a:p>
          <a:p>
            <a:r>
              <a:rPr lang="en-US" dirty="0"/>
              <a:t>7/10 to 10/31 -  about 12”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*Potential Not historic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8310CF-E0B8-4A11-9AFE-B9D20426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1600201"/>
            <a:ext cx="6803851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02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C637D-C3C0-440E-83A8-6A91F8F1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1 – 2016 East 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E99904-7C2F-44B1-81DE-D6C672219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193801"/>
            <a:ext cx="3700284" cy="3555999"/>
          </a:xfrm>
        </p:spPr>
        <p:txBody>
          <a:bodyPr>
            <a:normAutofit fontScale="92500"/>
          </a:bodyPr>
          <a:lstStyle/>
          <a:p>
            <a:r>
              <a:rPr lang="en-US" dirty="0"/>
              <a:t>106 acres </a:t>
            </a:r>
          </a:p>
          <a:p>
            <a:r>
              <a:rPr lang="en-US" dirty="0"/>
              <a:t>Shut off July 1-Oct 31</a:t>
            </a:r>
          </a:p>
          <a:p>
            <a:r>
              <a:rPr lang="en-US" dirty="0"/>
              <a:t>Funding from SCPP</a:t>
            </a:r>
          </a:p>
          <a:p>
            <a:r>
              <a:rPr lang="en-US" dirty="0"/>
              <a:t>99 acre ft conserved CU. </a:t>
            </a:r>
          </a:p>
          <a:p>
            <a:r>
              <a:rPr lang="en-US" dirty="0"/>
              <a:t>Stream flow benefit.</a:t>
            </a:r>
          </a:p>
          <a:p>
            <a:r>
              <a:rPr lang="en-US" dirty="0"/>
              <a:t>Available to next diverter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E8CAF9F-E57F-40DF-920E-32FAF09E8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B6EC649-D19E-46F2-A4A1-D90E930A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705CF0-09CD-456E-B5CF-F00D778EE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112" y="1052064"/>
            <a:ext cx="3233973" cy="4331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2DBC628-A8AA-4A8B-8828-67D4D3BC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958" y="1052065"/>
            <a:ext cx="5091869" cy="49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F3B2D8-E807-40F2-87C1-AC7198C63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1 – East River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B20685F-377A-460B-B844-BDDB136C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AD8B78-3D5F-47E3-A96A-5691F1F11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701301E-8113-426B-958A-1DD4CB969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465" y="1138777"/>
            <a:ext cx="2625643" cy="3494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1E8352-7BC7-4F42-B25F-D60EFFA2C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119" y="1063170"/>
            <a:ext cx="2731155" cy="364586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30282869-B3BA-40A5-98BA-7B62E430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17" y="1193800"/>
            <a:ext cx="9389884" cy="4515304"/>
          </a:xfrm>
        </p:spPr>
        <p:txBody>
          <a:bodyPr/>
          <a:lstStyle/>
          <a:p>
            <a:pPr marL="0" indent="0">
              <a:buNone/>
            </a:pPr>
            <a:r>
              <a:rPr lang="en-US" sz="2133" dirty="0"/>
              <a:t>Used SCPP Funding to match NRCS and local </a:t>
            </a:r>
          </a:p>
          <a:p>
            <a:pPr marL="0" indent="0">
              <a:buNone/>
            </a:pPr>
            <a:r>
              <a:rPr lang="en-US" sz="2133" dirty="0"/>
              <a:t>grant funds 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33" dirty="0"/>
              <a:t>Replaced 8 check 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33" dirty="0"/>
              <a:t>Improve 2 upland springs/stock tanks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33" dirty="0"/>
              <a:t>Repaired ditch prior irrigation season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A picture containing ground, tree, outdoor, rock&#10;&#10;Description generated with very high confidence">
            <a:extLst>
              <a:ext uri="{FF2B5EF4-FFF2-40B4-BE49-F238E27FC236}">
                <a16:creationId xmlns:a16="http://schemas.microsoft.com/office/drawing/2014/main" xmlns="" id="{8059358E-53F3-4E58-B45A-B23FB8D0E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7" y="3274337"/>
            <a:ext cx="3962400" cy="297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0B906D-9054-49A0-8B90-3B3A9891D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376" y="3194589"/>
            <a:ext cx="2258024" cy="301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71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6C7B0-2D68-40F9-A29B-BBA3AD13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2 - Coats Bros ISF lease – Tomichi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B5B6BC-FC6B-45D0-A748-C88B17585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17" y="1600202"/>
            <a:ext cx="3395484" cy="4267199"/>
          </a:xfrm>
        </p:spPr>
        <p:txBody>
          <a:bodyPr/>
          <a:lstStyle/>
          <a:p>
            <a:r>
              <a:rPr lang="en-US" dirty="0"/>
              <a:t>165 Acres</a:t>
            </a:r>
          </a:p>
          <a:p>
            <a:r>
              <a:rPr lang="en-US" dirty="0"/>
              <a:t>3-10 ISF lease to CWCB</a:t>
            </a:r>
          </a:p>
          <a:p>
            <a:r>
              <a:rPr lang="en-US" dirty="0"/>
              <a:t>TU, Colorado Water Trust, CWCB.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7CAC49-F476-4F6F-8153-8BE2188C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F08B15-07CF-4E84-8E59-B7E53C778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2D2B336-7B6C-493D-B2EF-FE4C0FE88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0" y="1175168"/>
            <a:ext cx="6644797" cy="51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5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97933" y="218565"/>
            <a:ext cx="11774553" cy="64123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ttp://coloradolivestock.org/wp-content/uploads/2015/12/CLA-Logo-for-We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07" y="1763391"/>
            <a:ext cx="1996123" cy="187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governorsagforum.com/uploads/2/3/5/2/23528562/141809450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07" y="554868"/>
            <a:ext cx="2238771" cy="127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colorado farm bureau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52" y="2284094"/>
            <a:ext cx="1917255" cy="125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s://media.licdn.com/mpr/mpr/shrink_200_200/AAEAAQAAAAAAAAqtAAAAJDU2MzFjZWI4LWRlMTgtNDU4NS1iZWY3LTI1OWQ0ODNmMDc1Mg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51" y="1802451"/>
            <a:ext cx="1594295" cy="155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result for Colorado Pork Producers Council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03" y="3909854"/>
            <a:ext cx="1982914" cy="123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age result for Colorado Potato Administrative Committe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679" y="3269420"/>
            <a:ext cx="1709732" cy="168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colorado cattlemen's associatio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68" y="5179754"/>
            <a:ext cx="2077022" cy="138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71" y="3897528"/>
            <a:ext cx="3236016" cy="838507"/>
          </a:xfrm>
          <a:prstGeom prst="rect">
            <a:avLst/>
          </a:prstGeom>
        </p:spPr>
      </p:pic>
      <p:sp>
        <p:nvSpPr>
          <p:cNvPr id="13" name="AutoShape 2" descr="Image result for colorado egg produc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Image result for colorado egg producers"/>
          <p:cNvSpPr>
            <a:spLocks noChangeAspect="1" noChangeArrowheads="1"/>
          </p:cNvSpPr>
          <p:nvPr/>
        </p:nvSpPr>
        <p:spPr bwMode="auto">
          <a:xfrm>
            <a:off x="6350229" y="5149349"/>
            <a:ext cx="202971" cy="20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secureservercdn.net/fa8.107.godaddywp.com/wp-content/uploads/2016/08/cep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133" y="4872694"/>
            <a:ext cx="2639354" cy="175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oloradogrange.org/images/trademark-logo-smal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89" y="2458972"/>
            <a:ext cx="1313215" cy="198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olaqua.org/s/cc_images/cache_549266904.png?t=136206697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4" y="4738688"/>
            <a:ext cx="1480575" cy="146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brianallmerradionetwork.files.wordpress.com/2011/05/colorado-corn-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39" y="497230"/>
            <a:ext cx="3216785" cy="9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brianallmerradionetwork.files.wordpress.com/2009/10/cacd-logo.jpg?w=819&amp;h=29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281" y="1692632"/>
            <a:ext cx="3170173" cy="112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iles.ctctcdn.com/5ab0855e001/009d8694-8ab8-46ba-955c-fefce769351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3" y="491259"/>
            <a:ext cx="2434614" cy="16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cyfea.org/wp-content/uploads/2016/10/newlogo1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52" y="5149349"/>
            <a:ext cx="2057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cdn.uc.assets.prezly.com/b2b8ac9c-941f-432f-861d-3dded1ce03e7/-/preview/400x400/-/quality/best/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45" y="554868"/>
            <a:ext cx="2637663" cy="10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alcc.com/assets/images/SiteImages/greenco-logo.long.fnl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043" y="5114348"/>
            <a:ext cx="2409761" cy="127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coloradowheat.org/wp-content/uploads/2011/02/Cawg-Logo-3-Transparent_edited-copy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44" y="2822382"/>
            <a:ext cx="1851064" cy="185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5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A8EBA2-498E-443A-9115-7777CDA8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Coats Bros ISF lease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93E9805-8E0D-45DE-8407-E475CDE5C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1" y="1193800"/>
            <a:ext cx="8446124" cy="478526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CAFD4E-8B8B-4EA0-A00A-EB3DDE107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1965CD-C184-49C0-9CAA-0A8A7A4C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30C042-4DE2-4D2A-A597-E96456D84E37}"/>
              </a:ext>
            </a:extLst>
          </p:cNvPr>
          <p:cNvSpPr txBox="1"/>
          <p:nvPr/>
        </p:nvSpPr>
        <p:spPr>
          <a:xfrm>
            <a:off x="189877" y="1600200"/>
            <a:ext cx="3061324" cy="4400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D8D8D8">
                    <a:lumMod val="10000"/>
                  </a:srgbClr>
                </a:solidFill>
              </a:rPr>
              <a:t>Lease Agreement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D8D8D8">
                    <a:lumMod val="10000"/>
                  </a:srgbClr>
                </a:solidFill>
              </a:rPr>
              <a:t>Ranch chooses to implement or not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D8D8D8">
                    <a:lumMod val="10000"/>
                  </a:srgbClr>
                </a:solidFill>
              </a:rPr>
              <a:t>Have to show ISF will be short</a:t>
            </a:r>
          </a:p>
          <a:p>
            <a:endParaRPr lang="en-US" sz="2133" dirty="0">
              <a:solidFill>
                <a:srgbClr val="D8D8D8">
                  <a:lumMod val="10000"/>
                </a:srgbClr>
              </a:solidFill>
            </a:endParaRPr>
          </a:p>
          <a:p>
            <a:r>
              <a:rPr lang="en-US" sz="2133" dirty="0">
                <a:solidFill>
                  <a:srgbClr val="D8D8D8">
                    <a:lumMod val="10000"/>
                  </a:srgbClr>
                </a:solidFill>
              </a:rPr>
              <a:t>Diversion Engineer Approval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D8D8D8">
                    <a:lumMod val="10000"/>
                  </a:srgbClr>
                </a:solidFill>
              </a:rPr>
              <a:t>Excluded sloughs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D8D8D8">
                    <a:lumMod val="10000"/>
                  </a:srgbClr>
                </a:solidFill>
              </a:rPr>
              <a:t>Monitor ground water wells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D8D8D8">
                    <a:lumMod val="10000"/>
                  </a:srgbClr>
                </a:solidFill>
              </a:rPr>
              <a:t>Monitor flows</a:t>
            </a:r>
          </a:p>
          <a:p>
            <a:endParaRPr lang="en-US" sz="2400" dirty="0">
              <a:solidFill>
                <a:srgbClr val="3FA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4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8D5AFF-E42D-4E4C-9894-82820302A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Coats Bros ISF 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9DAD70-8E73-4840-9EEB-55229374A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17" y="1600201"/>
            <a:ext cx="4895579" cy="4181072"/>
          </a:xfrm>
        </p:spPr>
        <p:txBody>
          <a:bodyPr>
            <a:normAutofit/>
          </a:bodyPr>
          <a:lstStyle/>
          <a:p>
            <a:r>
              <a:rPr lang="en-US" dirty="0"/>
              <a:t>Tyler Martineau Engineering</a:t>
            </a:r>
          </a:p>
          <a:p>
            <a:r>
              <a:rPr lang="en-US" dirty="0"/>
              <a:t>Depletion Analysis</a:t>
            </a:r>
          </a:p>
          <a:p>
            <a:r>
              <a:rPr lang="en-US" dirty="0"/>
              <a:t>Return flow Analysis</a:t>
            </a:r>
          </a:p>
          <a:p>
            <a:r>
              <a:rPr lang="en-US" dirty="0"/>
              <a:t>July or August shut off date</a:t>
            </a:r>
          </a:p>
          <a:p>
            <a:r>
              <a:rPr lang="en-US" dirty="0"/>
              <a:t>Reach 1 - 2.6 miles</a:t>
            </a:r>
          </a:p>
          <a:p>
            <a:r>
              <a:rPr lang="en-US" dirty="0"/>
              <a:t>Reach 2 - 9.7 miles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435214-F7FB-4335-ABE9-CD592CE1F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435612-FEE1-400D-AB07-05FB97EA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2C87B5-EC21-4779-8894-88CE02E82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59" y="1197432"/>
            <a:ext cx="6467419" cy="1738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8F9CE3-8602-4819-BFA0-5CD5EF708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537" y="2935585"/>
            <a:ext cx="6288759" cy="1655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68ED43-5DDC-4C49-83F3-38E0616F3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789" y="4644710"/>
            <a:ext cx="6186488" cy="163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77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14547-AE24-4E58-BC10-3FB3DB553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Coats Bros. ISF Lease – Tomichi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CED69B-636E-4814-84A9-B33390F8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C76E0D-33CB-4795-B020-3370625E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5" name="Picture 14" descr="A body of water surrounded by trees&#10;&#10;Description generated with very high confidence">
            <a:extLst>
              <a:ext uri="{FF2B5EF4-FFF2-40B4-BE49-F238E27FC236}">
                <a16:creationId xmlns:a16="http://schemas.microsoft.com/office/drawing/2014/main" xmlns="" id="{3D6E88E8-5E65-4055-8209-628EF5235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34" y="1139601"/>
            <a:ext cx="3486151" cy="4648201"/>
          </a:xfrm>
          <a:prstGeom prst="rect">
            <a:avLst/>
          </a:prstGeom>
        </p:spPr>
      </p:pic>
      <p:pic>
        <p:nvPicPr>
          <p:cNvPr id="18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6D1660D1-F9FE-42EC-AF34-966E33E11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6" y="2373546"/>
            <a:ext cx="8214188" cy="3588196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xmlns="" id="{503C1085-8FEC-47C7-B11E-AC67E6366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16" y="1654627"/>
            <a:ext cx="3500712" cy="71891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89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1AEED-0CEB-4B8E-9967-0EB13972E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3 - Tomichi Water Conservation Program,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9A1148-E009-4C0F-AA47-ECBA498C3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17" y="1600202"/>
            <a:ext cx="5732284" cy="4267199"/>
          </a:xfrm>
        </p:spPr>
        <p:txBody>
          <a:bodyPr/>
          <a:lstStyle/>
          <a:p>
            <a:r>
              <a:rPr lang="en-US" sz="2133" dirty="0"/>
              <a:t>6 adjoining landowners </a:t>
            </a:r>
          </a:p>
          <a:p>
            <a:r>
              <a:rPr lang="en-US" sz="2133" dirty="0"/>
              <a:t>Coordinated July 1 shut off to 1009 acres</a:t>
            </a:r>
          </a:p>
          <a:p>
            <a:r>
              <a:rPr lang="en-US" sz="2133" dirty="0"/>
              <a:t>Estimated conserved CU .6 -1 acre ft/acre</a:t>
            </a:r>
          </a:p>
          <a:p>
            <a:r>
              <a:rPr lang="en-US" sz="2133" dirty="0"/>
              <a:t>1-in-3 years w/ based on water supply trigger</a:t>
            </a:r>
          </a:p>
          <a:p>
            <a:r>
              <a:rPr lang="en-US" sz="2133" dirty="0"/>
              <a:t>Improved flows through Tomichi SWA</a:t>
            </a:r>
          </a:p>
          <a:p>
            <a:r>
              <a:rPr lang="en-US" sz="2133" dirty="0"/>
              <a:t>Funded by CWCB, GBRT,  BEF,  TU, SCPP</a:t>
            </a:r>
          </a:p>
          <a:p>
            <a:r>
              <a:rPr lang="en-US" sz="2133" dirty="0"/>
              <a:t>$180 per estimated acre foot</a:t>
            </a:r>
          </a:p>
          <a:p>
            <a:r>
              <a:rPr lang="en-US" sz="2133" dirty="0"/>
              <a:t>Water available to the next diverter not participating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83B09F-C82F-45A4-B610-318EAB44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0422FA-1EC9-419C-A3C0-CD481B2FA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D1DCEA-93C6-44DC-B12A-702F20C92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1" y="1532150"/>
            <a:ext cx="5529084" cy="427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05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A0F874-C0A2-4A36-B402-666C1450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Tomichi Water Conservation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83F1CA-76A3-46B7-A4AE-E94078D1D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17" y="1193801"/>
            <a:ext cx="2887484" cy="4673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Does measurable water make it to Blue Mesa?</a:t>
            </a:r>
          </a:p>
          <a:p>
            <a:r>
              <a:rPr lang="en-US" dirty="0"/>
              <a:t>Two temporary flow gauges USGS Gauge</a:t>
            </a:r>
          </a:p>
          <a:p>
            <a:r>
              <a:rPr lang="en-US" dirty="0"/>
              <a:t>TNC legal analysis</a:t>
            </a:r>
          </a:p>
          <a:p>
            <a:r>
              <a:rPr lang="en-US" dirty="0"/>
              <a:t>Hydro’s Analysis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D107CA-B413-4E2E-85A3-DF1CB2D8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D8F2CE6-0F19-4A55-B53A-5787A0DE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FF68ED-7704-4982-B4CC-E519186EB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297" y="1193802"/>
            <a:ext cx="8296047" cy="503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34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9BC2E9-67C0-49CC-A07A-830894FFA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Tomichi Water Conservation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A5BF66-747B-45A2-BA7F-C5B00ACD4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" y="5400675"/>
            <a:ext cx="6818480" cy="1117600"/>
          </a:xfrm>
        </p:spPr>
        <p:txBody>
          <a:bodyPr>
            <a:normAutofit/>
          </a:bodyPr>
          <a:lstStyle/>
          <a:p>
            <a:r>
              <a:rPr lang="en-US" sz="2133" dirty="0"/>
              <a:t>Flow Benefits thru SWA</a:t>
            </a:r>
          </a:p>
          <a:p>
            <a:r>
              <a:rPr lang="en-US" sz="2133" dirty="0"/>
              <a:t>Initial spike then  estimated 3-4 </a:t>
            </a:r>
            <a:r>
              <a:rPr lang="en-US" sz="2133" dirty="0" err="1"/>
              <a:t>cfs</a:t>
            </a:r>
            <a:r>
              <a:rPr lang="en-US" sz="2133" dirty="0"/>
              <a:t> increase.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9680E8-3691-45B5-AC04-E7A5F0AC5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0C0B66-10E0-49B7-BE3E-9E73D618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5FC4DF-A23F-4FFF-9338-B125EA9FD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72" y="1092200"/>
            <a:ext cx="9855200" cy="4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DA997F-A82B-45C5-B641-9E8B1A49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884907-C626-401F-B3CE-782E6401A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717" y="1600202"/>
            <a:ext cx="4513084" cy="4267199"/>
          </a:xfrm>
        </p:spPr>
        <p:txBody>
          <a:bodyPr/>
          <a:lstStyle/>
          <a:p>
            <a:r>
              <a:rPr lang="en-US" dirty="0"/>
              <a:t>Leasing can provide localized watershed benefits.</a:t>
            </a:r>
          </a:p>
          <a:p>
            <a:r>
              <a:rPr lang="en-US" dirty="0"/>
              <a:t>Return flows and non-injury are critical component</a:t>
            </a:r>
          </a:p>
          <a:p>
            <a:r>
              <a:rPr lang="en-US" dirty="0"/>
              <a:t>Drought year flexibility</a:t>
            </a:r>
          </a:p>
          <a:p>
            <a:r>
              <a:rPr lang="en-US" dirty="0"/>
              <a:t>Revenue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23FEDFF-4E42-449C-A561-8060D95A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34E2D5-4100-4941-B8AE-3124A391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73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801" y="3835400"/>
            <a:ext cx="5791200" cy="2235200"/>
          </a:xfrm>
        </p:spPr>
        <p:txBody>
          <a:bodyPr/>
          <a:lstStyle/>
          <a:p>
            <a:r>
              <a:rPr lang="en-US" dirty="0"/>
              <a:t>Jesse Kruthaupt- jkruthaupt@tu.org </a:t>
            </a:r>
          </a:p>
          <a:p>
            <a:r>
              <a:rPr lang="en-US" dirty="0"/>
              <a:t>970-209-0976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2006601"/>
            <a:ext cx="568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3FAF49"/>
                </a:solidFill>
              </a:rPr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3935982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860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2825" y="2608349"/>
            <a:ext cx="9889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“Tailwater </a:t>
            </a:r>
            <a:r>
              <a:rPr lang="en-US" sz="4800" b="1" dirty="0" smtClean="0">
                <a:solidFill>
                  <a:schemeClr val="bg1"/>
                </a:solidFill>
              </a:rPr>
              <a:t>Issues </a:t>
            </a:r>
            <a:r>
              <a:rPr lang="en-US" sz="4800" b="1" dirty="0">
                <a:solidFill>
                  <a:schemeClr val="bg1"/>
                </a:solidFill>
              </a:rPr>
              <a:t>and </a:t>
            </a:r>
            <a:r>
              <a:rPr lang="en-US" sz="4800" b="1" dirty="0" smtClean="0">
                <a:solidFill>
                  <a:schemeClr val="bg1"/>
                </a:solidFill>
              </a:rPr>
              <a:t>Ditch Improvements”</a:t>
            </a: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Mike </a:t>
            </a:r>
            <a:r>
              <a:rPr lang="en-US" sz="3600" dirty="0">
                <a:solidFill>
                  <a:schemeClr val="bg1"/>
                </a:solidFill>
              </a:rPr>
              <a:t>Camblin, Rancher from Maybell, CO</a:t>
            </a:r>
          </a:p>
        </p:txBody>
      </p:sp>
      <p:pic>
        <p:nvPicPr>
          <p:cNvPr id="7" name="Picture 6" descr="C:\Users\GP\Desktop\CAWA\letter hea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12" y="306826"/>
            <a:ext cx="6762116" cy="138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GP\Desktop\CAWA\Regional Meetings 2018\Rifle\New CD Log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03" y="135468"/>
            <a:ext cx="2443417" cy="1725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963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126" y="160149"/>
            <a:ext cx="9889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Waste Gate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14" b="18534"/>
          <a:stretch/>
        </p:blipFill>
        <p:spPr>
          <a:xfrm>
            <a:off x="3529585" y="160149"/>
            <a:ext cx="4581144" cy="65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7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860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2825" y="2608349"/>
            <a:ext cx="988906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Welcome</a:t>
            </a:r>
          </a:p>
          <a:p>
            <a:pPr algn="ctr"/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Greg Peterson, Colorado Ag Water Alliance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 descr="C:\Users\GP\Desktop\CAWA\letter hea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12" y="306826"/>
            <a:ext cx="6762116" cy="138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GP\Desktop\CAWA\Regional Meetings 2018\Rifle\New CD Log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03" y="135468"/>
            <a:ext cx="2443417" cy="1725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429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126" y="160149"/>
            <a:ext cx="9889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Waste Gate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53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48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126" y="160149"/>
            <a:ext cx="9889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Waste Gate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70" y="160149"/>
            <a:ext cx="3719902" cy="661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61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422" y="73152"/>
            <a:ext cx="9889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Waste Gate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06" y="484632"/>
            <a:ext cx="3407665" cy="6058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68" y="484632"/>
            <a:ext cx="3399854" cy="60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13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422" y="73152"/>
            <a:ext cx="9889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Ditch Lining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88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73" y="0"/>
            <a:ext cx="385762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8" y="0"/>
            <a:ext cx="3860230" cy="68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57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14000" b="21733"/>
          <a:stretch/>
        </p:blipFill>
        <p:spPr>
          <a:xfrm>
            <a:off x="3008376" y="0"/>
            <a:ext cx="5996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25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23" y="0"/>
            <a:ext cx="38576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7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1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7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93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3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860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2825" y="2608349"/>
            <a:ext cx="9889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“Stream Management and Retiming </a:t>
            </a:r>
            <a:r>
              <a:rPr lang="en-US" sz="4800" b="1" dirty="0" smtClean="0">
                <a:solidFill>
                  <a:schemeClr val="bg1"/>
                </a:solidFill>
              </a:rPr>
              <a:t>Irrigation”</a:t>
            </a: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Bill Fales, Carbondale Rancher</a:t>
            </a:r>
          </a:p>
        </p:txBody>
      </p:sp>
      <p:pic>
        <p:nvPicPr>
          <p:cNvPr id="7" name="Picture 6" descr="C:\Users\GP\Desktop\CAWA\letter hea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12" y="306826"/>
            <a:ext cx="6762116" cy="138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GP\Desktop\CAWA\Regional Meetings 2018\Rifle\New CD Log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03" y="135468"/>
            <a:ext cx="2443417" cy="1725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74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860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2825" y="2608349"/>
            <a:ext cx="98890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Bookcliff</a:t>
            </a:r>
            <a:r>
              <a:rPr lang="en-US" sz="4400" b="1" dirty="0">
                <a:solidFill>
                  <a:schemeClr val="bg1"/>
                </a:solidFill>
              </a:rPr>
              <a:t>, Mount Sopris &amp; South Side Conservation District Annual Report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 descr="C:\Users\GP\Desktop\CAWA\letter hea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12" y="306826"/>
            <a:ext cx="6762116" cy="138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GP\Desktop\CAWA\Regional Meetings 2018\Rifle\New CD Log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03" y="135468"/>
            <a:ext cx="2443417" cy="1725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563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860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2825" y="2608349"/>
            <a:ext cx="98890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“Strategies for Water Scarcity in the Grand Valley”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Mark Harris, Grand Valley Water User’s Association and Luke Gingerich, J-U-B Engineers</a:t>
            </a:r>
          </a:p>
        </p:txBody>
      </p:sp>
      <p:pic>
        <p:nvPicPr>
          <p:cNvPr id="7" name="Picture 6" descr="C:\Users\GP\Desktop\CAWA\letter hea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12" y="306826"/>
            <a:ext cx="6762116" cy="138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GP\Desktop\CAWA\Regional Meetings 2018\Rifle\New CD Log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03" y="135468"/>
            <a:ext cx="2443417" cy="1725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1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Jesse Kruthaupt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TU - Upper Gunnison Project Specialist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Work with irrigators in the Upper Gunnison Basin to develop cooperative water use solutions to </a:t>
            </a:r>
            <a:r>
              <a:rPr lang="en-US" dirty="0">
                <a:latin typeface="+mj-lt"/>
                <a:cs typeface="Times New Roman" pitchFamily="18" charset="0"/>
              </a:rPr>
              <a:t>meet diverse needs, for agriculture, municipal recreation tourism.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5911" y="5257801"/>
            <a:ext cx="873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FAF4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 founded in 1959 by anglers to conserve,  protect, and restore </a:t>
            </a:r>
            <a:r>
              <a:rPr lang="en-US" sz="2400" b="1" dirty="0">
                <a:solidFill>
                  <a:srgbClr val="3FAF49"/>
                </a:solidFill>
                <a:latin typeface="Times New Roman" pitchFamily="18" charset="0"/>
                <a:cs typeface="Times New Roman" pitchFamily="18" charset="0"/>
              </a:rPr>
              <a:t>N. America’s cold water  fisheries and their watersheds.</a:t>
            </a:r>
          </a:p>
        </p:txBody>
      </p:sp>
      <p:pic>
        <p:nvPicPr>
          <p:cNvPr id="9218" name="Picture 2" descr="C:\Users\Jesse.Kruthaupt\Pictures\June 29 all pics\IMG_1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5" y="2413001"/>
            <a:ext cx="3320147" cy="249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46400" y="1295401"/>
            <a:ext cx="629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FAF49"/>
                </a:solidFill>
              </a:rPr>
              <a:t>CAWA Conservation and Efficiency Glenwood Springs</a:t>
            </a:r>
            <a:br>
              <a:rPr lang="en-US" sz="2400" b="1" dirty="0">
                <a:solidFill>
                  <a:srgbClr val="3FAF49"/>
                </a:solidFill>
              </a:rPr>
            </a:br>
            <a:r>
              <a:rPr lang="en-US" sz="2400" b="1" dirty="0">
                <a:solidFill>
                  <a:srgbClr val="3FAF49"/>
                </a:solidFill>
              </a:rPr>
              <a:t>Nov 7, 2018</a:t>
            </a:r>
          </a:p>
        </p:txBody>
      </p:sp>
      <p:pic>
        <p:nvPicPr>
          <p:cNvPr id="9220" name="Picture 4" descr="C:\Users\Jesse.Kruthaupt\Documents\TU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5103575"/>
            <a:ext cx="8255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6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ield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xmlns="" id="{D743106A-86EB-4236-9E9A-CF24FA81F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-533400"/>
            <a:ext cx="12156648" cy="9117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4748E-B033-42D4-9AFC-808E32618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Leasing Water on High Altitude Ranches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9545C34-065A-486B-8256-CF1ADFC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www.tu.org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CD3879D-E526-44C5-946D-6292B2FA5D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4" y="825500"/>
            <a:ext cx="11413417" cy="4673600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Overview of U.G. Irrigation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Considerations/Challenges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Three examples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0C664D-D752-48CF-A257-B03A621AA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75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789062" y="219512"/>
            <a:ext cx="5156157" cy="6070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3FAF49"/>
              </a:solidFill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6400" y="177800"/>
            <a:ext cx="10160000" cy="5263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pc="-31" dirty="0">
                <a:solidFill>
                  <a:schemeClr val="tx2">
                    <a:lumMod val="50000"/>
                  </a:schemeClr>
                </a:solidFill>
              </a:rPr>
              <a:t>Upper Gunnison Basin</a:t>
            </a:r>
            <a:endParaRPr spc="-3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sz="quarter" idx="13"/>
          </p:nvPr>
        </p:nvSpPr>
        <p:spPr>
          <a:xfrm>
            <a:off x="291604" y="1157097"/>
            <a:ext cx="5420573" cy="4044056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469888" marR="5080" indent="-457189">
              <a:lnSpc>
                <a:spcPts val="3460"/>
              </a:lnSpc>
              <a:spcBef>
                <a:spcPts val="535"/>
              </a:spcBef>
              <a:buFont typeface="Arial" panose="020B0604020202020204" pitchFamily="34" charset="0"/>
              <a:buChar char="•"/>
            </a:pPr>
            <a:r>
              <a:rPr lang="en-US" sz="2667" spc="-5" dirty="0">
                <a:solidFill>
                  <a:schemeClr val="accent4">
                    <a:lumMod val="10000"/>
                  </a:schemeClr>
                </a:solidFill>
                <a:latin typeface="Calibri"/>
                <a:cs typeface="Calibri"/>
              </a:rPr>
              <a:t>Irrigated meadows and pastures from about 7,700-9,200 ft</a:t>
            </a:r>
          </a:p>
          <a:p>
            <a:pPr marL="469888" marR="5080" indent="-457189">
              <a:lnSpc>
                <a:spcPts val="3460"/>
              </a:lnSpc>
              <a:spcBef>
                <a:spcPts val="535"/>
              </a:spcBef>
              <a:buFont typeface="Arial" panose="020B0604020202020204" pitchFamily="34" charset="0"/>
              <a:buChar char="•"/>
            </a:pPr>
            <a:r>
              <a:rPr lang="en-US" sz="2667" spc="-5" dirty="0">
                <a:solidFill>
                  <a:schemeClr val="accent4">
                    <a:lumMod val="10000"/>
                  </a:schemeClr>
                </a:solidFill>
                <a:latin typeface="Calibri"/>
                <a:cs typeface="Calibri"/>
              </a:rPr>
              <a:t>Primarily Grass</a:t>
            </a:r>
          </a:p>
          <a:p>
            <a:pPr marL="469888" marR="5080" indent="-457189">
              <a:lnSpc>
                <a:spcPts val="3460"/>
              </a:lnSpc>
              <a:spcBef>
                <a:spcPts val="535"/>
              </a:spcBef>
              <a:buFont typeface="Arial" panose="020B0604020202020204" pitchFamily="34" charset="0"/>
              <a:buChar char="•"/>
            </a:pPr>
            <a:r>
              <a:rPr lang="en-US" sz="2667" spc="-5" dirty="0">
                <a:solidFill>
                  <a:schemeClr val="accent4">
                    <a:lumMod val="10000"/>
                  </a:schemeClr>
                </a:solidFill>
                <a:latin typeface="Calibri"/>
                <a:cs typeface="Calibri"/>
              </a:rPr>
              <a:t>Short growing season </a:t>
            </a:r>
          </a:p>
          <a:p>
            <a:pPr marL="469888" marR="5080" indent="-457189">
              <a:lnSpc>
                <a:spcPts val="3460"/>
              </a:lnSpc>
              <a:spcBef>
                <a:spcPts val="535"/>
              </a:spcBef>
              <a:buFont typeface="Arial" panose="020B0604020202020204" pitchFamily="34" charset="0"/>
              <a:buChar char="•"/>
            </a:pPr>
            <a:r>
              <a:rPr lang="en-US" sz="2667" spc="-5" dirty="0">
                <a:solidFill>
                  <a:schemeClr val="accent4">
                    <a:lumMod val="10000"/>
                  </a:schemeClr>
                </a:solidFill>
                <a:latin typeface="Calibri"/>
                <a:cs typeface="Calibri"/>
              </a:rPr>
              <a:t>Cobble substrate </a:t>
            </a:r>
          </a:p>
          <a:p>
            <a:pPr marL="469888" marR="5080" indent="-457189">
              <a:lnSpc>
                <a:spcPts val="3460"/>
              </a:lnSpc>
              <a:spcBef>
                <a:spcPts val="535"/>
              </a:spcBef>
              <a:buFont typeface="Arial" panose="020B0604020202020204" pitchFamily="34" charset="0"/>
              <a:buChar char="•"/>
            </a:pPr>
            <a:r>
              <a:rPr lang="en-US" sz="2667" spc="-5" dirty="0">
                <a:solidFill>
                  <a:schemeClr val="accent4">
                    <a:lumMod val="10000"/>
                  </a:schemeClr>
                </a:solidFill>
                <a:latin typeface="Calibri"/>
                <a:cs typeface="Calibri"/>
              </a:rPr>
              <a:t>Range of soil depth</a:t>
            </a:r>
          </a:p>
          <a:p>
            <a:pPr marL="469888" marR="5080" indent="-457189">
              <a:lnSpc>
                <a:spcPts val="3460"/>
              </a:lnSpc>
              <a:spcBef>
                <a:spcPts val="535"/>
              </a:spcBef>
              <a:buFont typeface="Arial" panose="020B0604020202020204" pitchFamily="34" charset="0"/>
              <a:buChar char="•"/>
            </a:pPr>
            <a:r>
              <a:rPr lang="en-US" sz="2667" spc="-5" dirty="0">
                <a:solidFill>
                  <a:schemeClr val="accent4">
                    <a:lumMod val="10000"/>
                  </a:schemeClr>
                </a:solidFill>
                <a:latin typeface="Calibri"/>
                <a:cs typeface="Calibri"/>
              </a:rPr>
              <a:t>One cutting</a:t>
            </a:r>
          </a:p>
          <a:p>
            <a:pPr marL="469888" marR="5080" indent="-457189">
              <a:lnSpc>
                <a:spcPts val="3460"/>
              </a:lnSpc>
              <a:spcBef>
                <a:spcPts val="535"/>
              </a:spcBef>
              <a:buFont typeface="Arial" panose="020B0604020202020204" pitchFamily="34" charset="0"/>
              <a:buChar char="•"/>
            </a:pPr>
            <a:r>
              <a:rPr lang="en-US" sz="2667" spc="-5" dirty="0">
                <a:solidFill>
                  <a:schemeClr val="accent4">
                    <a:lumMod val="10000"/>
                  </a:schemeClr>
                </a:solidFill>
                <a:latin typeface="Calibri"/>
                <a:cs typeface="Calibri"/>
              </a:rPr>
              <a:t>Late season pasture </a:t>
            </a:r>
          </a:p>
        </p:txBody>
      </p:sp>
      <p:sp>
        <p:nvSpPr>
          <p:cNvPr id="5" name="object 5"/>
          <p:cNvSpPr/>
          <p:nvPr/>
        </p:nvSpPr>
        <p:spPr>
          <a:xfrm>
            <a:off x="7846757" y="2556412"/>
            <a:ext cx="480059" cy="141605"/>
          </a:xfrm>
          <a:custGeom>
            <a:avLst/>
            <a:gdLst/>
            <a:ahLst/>
            <a:cxnLst/>
            <a:rect l="l" t="t" r="r" b="b"/>
            <a:pathLst>
              <a:path w="480059" h="141605">
                <a:moveTo>
                  <a:pt x="0" y="0"/>
                </a:moveTo>
                <a:lnTo>
                  <a:pt x="479876" y="0"/>
                </a:lnTo>
                <a:lnTo>
                  <a:pt x="479876" y="141105"/>
                </a:lnTo>
                <a:lnTo>
                  <a:pt x="0" y="141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3FAF49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846757" y="2556411"/>
            <a:ext cx="480059" cy="141605"/>
          </a:xfrm>
          <a:custGeom>
            <a:avLst/>
            <a:gdLst/>
            <a:ahLst/>
            <a:cxnLst/>
            <a:rect l="l" t="t" r="r" b="b"/>
            <a:pathLst>
              <a:path w="480059" h="141605">
                <a:moveTo>
                  <a:pt x="0" y="0"/>
                </a:moveTo>
                <a:lnTo>
                  <a:pt x="479876" y="0"/>
                </a:lnTo>
                <a:lnTo>
                  <a:pt x="479876" y="141105"/>
                </a:lnTo>
                <a:lnTo>
                  <a:pt x="0" y="141105"/>
                </a:lnTo>
                <a:lnTo>
                  <a:pt x="0" y="0"/>
                </a:lnTo>
                <a:close/>
              </a:path>
            </a:pathLst>
          </a:custGeom>
          <a:ln w="45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3FAF49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04061" y="2575318"/>
            <a:ext cx="3632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600" spc="-11" dirty="0">
                <a:solidFill>
                  <a:srgbClr val="00000A"/>
                </a:solidFill>
                <a:latin typeface="Calibri"/>
                <a:cs typeface="Calibri"/>
              </a:rPr>
              <a:t>Ohio</a:t>
            </a:r>
            <a:r>
              <a:rPr sz="600" spc="-45" dirty="0">
                <a:solidFill>
                  <a:srgbClr val="00000A"/>
                </a:solidFill>
                <a:latin typeface="Calibri"/>
                <a:cs typeface="Calibri"/>
              </a:rPr>
              <a:t> </a:t>
            </a:r>
            <a:r>
              <a:rPr sz="600" spc="-11" dirty="0">
                <a:solidFill>
                  <a:srgbClr val="00000A"/>
                </a:solidFill>
                <a:latin typeface="Calibri"/>
                <a:cs typeface="Calibri"/>
              </a:rPr>
              <a:t>Creek</a:t>
            </a:r>
            <a:endParaRPr sz="600" dirty="0">
              <a:solidFill>
                <a:srgbClr val="3FAF49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86388" y="4495727"/>
            <a:ext cx="437515" cy="123752"/>
          </a:xfrm>
          <a:prstGeom prst="rect">
            <a:avLst/>
          </a:prstGeom>
          <a:solidFill>
            <a:srgbClr val="FFFFFF"/>
          </a:solidFill>
          <a:ln w="4515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9849">
              <a:spcBef>
                <a:spcPts val="244"/>
              </a:spcBef>
            </a:pPr>
            <a:r>
              <a:rPr sz="600" spc="-11" dirty="0">
                <a:solidFill>
                  <a:srgbClr val="00000A"/>
                </a:solidFill>
                <a:latin typeface="Calibri"/>
                <a:cs typeface="Calibri"/>
              </a:rPr>
              <a:t>Lake</a:t>
            </a:r>
            <a:r>
              <a:rPr sz="600" spc="-25" dirty="0">
                <a:solidFill>
                  <a:srgbClr val="00000A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00000A"/>
                </a:solidFill>
                <a:latin typeface="Calibri"/>
                <a:cs typeface="Calibri"/>
              </a:rPr>
              <a:t>Fork</a:t>
            </a:r>
            <a:endParaRPr sz="600" dirty="0">
              <a:solidFill>
                <a:srgbClr val="3FAF49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07389" y="4122085"/>
            <a:ext cx="381000" cy="123752"/>
          </a:xfrm>
          <a:prstGeom prst="rect">
            <a:avLst/>
          </a:prstGeom>
          <a:solidFill>
            <a:srgbClr val="FFFFFF"/>
          </a:solidFill>
          <a:ln w="4515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9849">
              <a:spcBef>
                <a:spcPts val="244"/>
              </a:spcBef>
            </a:pPr>
            <a:r>
              <a:rPr sz="600" spc="-11" dirty="0">
                <a:solidFill>
                  <a:srgbClr val="00000A"/>
                </a:solidFill>
                <a:latin typeface="Calibri"/>
                <a:cs typeface="Calibri"/>
              </a:rPr>
              <a:t>Cebolla</a:t>
            </a:r>
            <a:endParaRPr sz="600" dirty="0">
              <a:solidFill>
                <a:srgbClr val="3FAF49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00165" y="2082306"/>
            <a:ext cx="443865" cy="154940"/>
          </a:xfrm>
          <a:custGeom>
            <a:avLst/>
            <a:gdLst/>
            <a:ahLst/>
            <a:cxnLst/>
            <a:rect l="l" t="t" r="r" b="b"/>
            <a:pathLst>
              <a:path w="443865" h="154939">
                <a:moveTo>
                  <a:pt x="0" y="0"/>
                </a:moveTo>
                <a:lnTo>
                  <a:pt x="443721" y="0"/>
                </a:lnTo>
                <a:lnTo>
                  <a:pt x="443721" y="154655"/>
                </a:lnTo>
                <a:lnTo>
                  <a:pt x="0" y="15465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3FAF4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00165" y="2082306"/>
            <a:ext cx="443865" cy="154940"/>
          </a:xfrm>
          <a:custGeom>
            <a:avLst/>
            <a:gdLst/>
            <a:ahLst/>
            <a:cxnLst/>
            <a:rect l="l" t="t" r="r" b="b"/>
            <a:pathLst>
              <a:path w="443865" h="154939">
                <a:moveTo>
                  <a:pt x="0" y="0"/>
                </a:moveTo>
                <a:lnTo>
                  <a:pt x="443721" y="0"/>
                </a:lnTo>
                <a:lnTo>
                  <a:pt x="443721" y="154655"/>
                </a:lnTo>
                <a:lnTo>
                  <a:pt x="0" y="154655"/>
                </a:lnTo>
                <a:lnTo>
                  <a:pt x="0" y="0"/>
                </a:lnTo>
                <a:close/>
              </a:path>
            </a:pathLst>
          </a:custGeom>
          <a:ln w="45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3FAF49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57467" y="2101213"/>
            <a:ext cx="3251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600" spc="-5" dirty="0">
                <a:solidFill>
                  <a:srgbClr val="00000A"/>
                </a:solidFill>
                <a:latin typeface="Calibri"/>
                <a:cs typeface="Calibri"/>
              </a:rPr>
              <a:t>East</a:t>
            </a:r>
            <a:r>
              <a:rPr sz="600" spc="-55" dirty="0">
                <a:solidFill>
                  <a:srgbClr val="00000A"/>
                </a:solidFill>
                <a:latin typeface="Calibri"/>
                <a:cs typeface="Calibri"/>
              </a:rPr>
              <a:t> </a:t>
            </a:r>
            <a:r>
              <a:rPr sz="600" spc="-11" dirty="0">
                <a:solidFill>
                  <a:srgbClr val="00000A"/>
                </a:solidFill>
                <a:latin typeface="Calibri"/>
                <a:cs typeface="Calibri"/>
              </a:rPr>
              <a:t>River</a:t>
            </a:r>
            <a:endParaRPr sz="600" dirty="0">
              <a:solidFill>
                <a:srgbClr val="3FAF49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74532" y="3795857"/>
            <a:ext cx="473709" cy="123752"/>
          </a:xfrm>
          <a:prstGeom prst="rect">
            <a:avLst/>
          </a:prstGeom>
          <a:solidFill>
            <a:srgbClr val="FFFFFF"/>
          </a:solidFill>
          <a:ln w="4515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9849">
              <a:spcBef>
                <a:spcPts val="244"/>
              </a:spcBef>
            </a:pPr>
            <a:r>
              <a:rPr sz="600" spc="-11" dirty="0">
                <a:solidFill>
                  <a:srgbClr val="00000A"/>
                </a:solidFill>
                <a:latin typeface="Calibri"/>
                <a:cs typeface="Calibri"/>
              </a:rPr>
              <a:t>Cochetopa</a:t>
            </a:r>
            <a:endParaRPr sz="600" dirty="0">
              <a:solidFill>
                <a:srgbClr val="3FAF49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69076" y="3330783"/>
            <a:ext cx="395605" cy="123752"/>
          </a:xfrm>
          <a:prstGeom prst="rect">
            <a:avLst/>
          </a:prstGeom>
          <a:solidFill>
            <a:srgbClr val="FFFFFF"/>
          </a:solidFill>
          <a:ln w="4515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9849">
              <a:spcBef>
                <a:spcPts val="244"/>
              </a:spcBef>
            </a:pPr>
            <a:r>
              <a:rPr sz="600" spc="-5" dirty="0">
                <a:solidFill>
                  <a:srgbClr val="00000A"/>
                </a:solidFill>
                <a:latin typeface="Calibri"/>
                <a:cs typeface="Calibri"/>
              </a:rPr>
              <a:t>Tomichi</a:t>
            </a:r>
            <a:endParaRPr sz="600" dirty="0">
              <a:solidFill>
                <a:srgbClr val="3FAF49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54398" y="2130846"/>
            <a:ext cx="346711" cy="123752"/>
          </a:xfrm>
          <a:prstGeom prst="rect">
            <a:avLst/>
          </a:prstGeom>
          <a:solidFill>
            <a:srgbClr val="FFFFFF"/>
          </a:solidFill>
          <a:ln w="4515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9849">
              <a:spcBef>
                <a:spcPts val="244"/>
              </a:spcBef>
            </a:pPr>
            <a:r>
              <a:rPr sz="600" spc="-11" dirty="0">
                <a:solidFill>
                  <a:srgbClr val="00000A"/>
                </a:solidFill>
                <a:latin typeface="Calibri"/>
                <a:cs typeface="Calibri"/>
              </a:rPr>
              <a:t>Taylor</a:t>
            </a:r>
            <a:endParaRPr sz="600" dirty="0">
              <a:solidFill>
                <a:srgbClr val="3FAF49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25305" y="3134367"/>
            <a:ext cx="480059" cy="123752"/>
          </a:xfrm>
          <a:prstGeom prst="rect">
            <a:avLst/>
          </a:prstGeom>
          <a:solidFill>
            <a:srgbClr val="FFFFFF"/>
          </a:solidFill>
          <a:ln w="4515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69849">
              <a:spcBef>
                <a:spcPts val="244"/>
              </a:spcBef>
            </a:pPr>
            <a:r>
              <a:rPr sz="600" spc="-11" dirty="0">
                <a:solidFill>
                  <a:srgbClr val="00000A"/>
                </a:solidFill>
                <a:latin typeface="Calibri"/>
                <a:cs typeface="Calibri"/>
              </a:rPr>
              <a:t>Main</a:t>
            </a:r>
            <a:r>
              <a:rPr sz="600" spc="-20" dirty="0">
                <a:solidFill>
                  <a:srgbClr val="00000A"/>
                </a:solidFill>
                <a:latin typeface="Calibri"/>
                <a:cs typeface="Calibri"/>
              </a:rPr>
              <a:t> </a:t>
            </a:r>
            <a:r>
              <a:rPr sz="600" spc="-5" dirty="0">
                <a:solidFill>
                  <a:srgbClr val="00000A"/>
                </a:solidFill>
                <a:latin typeface="Calibri"/>
                <a:cs typeface="Calibri"/>
              </a:rPr>
              <a:t>Stem</a:t>
            </a:r>
            <a:endParaRPr sz="600" dirty="0">
              <a:solidFill>
                <a:srgbClr val="3FAF4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511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18EAD-A20F-4260-8A1D-A2AA05EB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Upper Gunnison Water Use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301EAC4-130D-4862-9116-210635C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www.tu.org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AFB06FCD-3E48-4CA2-8408-C1CD8EEE99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601" y="1295400"/>
            <a:ext cx="3556001" cy="4673600"/>
          </a:xfrm>
        </p:spPr>
        <p:txBody>
          <a:bodyPr/>
          <a:lstStyle/>
          <a:p>
            <a:r>
              <a:rPr lang="en-US" dirty="0"/>
              <a:t>Agricultural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Water Rights dating back to the 1870’s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Water is used to irrigate about 75k acres</a:t>
            </a:r>
          </a:p>
          <a:p>
            <a:r>
              <a:rPr lang="en-US" dirty="0"/>
              <a:t>Rec/Tourism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Boating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Fishing/hunting/wildlife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Second homes</a:t>
            </a:r>
          </a:p>
          <a:p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4C67EBF-6E61-48A3-BDD3-50E768AD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F7042-B465-4730-800E-86D0EFD08949}" type="slidenum">
              <a:rPr lang="en-US" smtClean="0">
                <a:solidFill>
                  <a:srgbClr val="FFFFFF"/>
                </a:solidFill>
              </a:rPr>
              <a:pPr/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6A6A47-284F-4BD4-B610-8F0AC1D4C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44" y="1193801"/>
            <a:ext cx="4827541" cy="2844801"/>
          </a:xfrm>
          <a:prstGeom prst="rect">
            <a:avLst/>
          </a:prstGeom>
        </p:spPr>
      </p:pic>
      <p:pic>
        <p:nvPicPr>
          <p:cNvPr id="5" name="Picture 4" descr="A tree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xmlns="" id="{3E3393EB-CF2F-42C5-A4AE-F3C0E4F88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1409700"/>
            <a:ext cx="3333751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76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U PP CWW">
  <a:themeElements>
    <a:clrScheme name="TROUT unlimited">
      <a:dk1>
        <a:srgbClr val="3FAF49"/>
      </a:dk1>
      <a:lt1>
        <a:srgbClr val="FFFFFF"/>
      </a:lt1>
      <a:dk2>
        <a:srgbClr val="003D78"/>
      </a:dk2>
      <a:lt2>
        <a:srgbClr val="FFFFFF"/>
      </a:lt2>
      <a:accent1>
        <a:srgbClr val="3FAF49"/>
      </a:accent1>
      <a:accent2>
        <a:srgbClr val="003D78"/>
      </a:accent2>
      <a:accent3>
        <a:srgbClr val="A6A6A6"/>
      </a:accent3>
      <a:accent4>
        <a:srgbClr val="D8D8D8"/>
      </a:accent4>
      <a:accent5>
        <a:srgbClr val="A2DB6C"/>
      </a:accent5>
      <a:accent6>
        <a:srgbClr val="5DBAFF"/>
      </a:accent6>
      <a:hlink>
        <a:srgbClr val="003D78"/>
      </a:hlink>
      <a:folHlink>
        <a:srgbClr val="A6A6A6"/>
      </a:folHlink>
    </a:clrScheme>
    <a:fontScheme name="trout unlimited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3965</TotalTime>
  <Words>720</Words>
  <Application>Microsoft Office PowerPoint</Application>
  <PresentationFormat>Widescreen</PresentationFormat>
  <Paragraphs>197</Paragraphs>
  <Slides>38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Gill Sans MT</vt:lpstr>
      <vt:lpstr>Times New Roman</vt:lpstr>
      <vt:lpstr>Office Theme</vt:lpstr>
      <vt:lpstr>TU PP CWW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</vt:lpstr>
      <vt:lpstr>Leasing Water on High Altitude Ranches</vt:lpstr>
      <vt:lpstr>Upper Gunnison Basin</vt:lpstr>
      <vt:lpstr>Upper Gunnison Water Use</vt:lpstr>
      <vt:lpstr>Method of Irrigation</vt:lpstr>
      <vt:lpstr>Considerations - Ground water</vt:lpstr>
      <vt:lpstr>Considerations – Ground water </vt:lpstr>
      <vt:lpstr>Considerations – Ground water</vt:lpstr>
      <vt:lpstr>Considerations – Crop Recovery</vt:lpstr>
      <vt:lpstr>Consideration – Crop Recovery</vt:lpstr>
      <vt:lpstr>Considerations – Amount of Potential CU</vt:lpstr>
      <vt:lpstr>Example 1 – 2016 East River</vt:lpstr>
      <vt:lpstr>Example 1 – East River</vt:lpstr>
      <vt:lpstr>Example 2 - Coats Bros ISF lease – Tomichi 2018</vt:lpstr>
      <vt:lpstr>Coats Bros ISF lease</vt:lpstr>
      <vt:lpstr>Coats Bros ISF lease</vt:lpstr>
      <vt:lpstr>Coats Bros. ISF Lease – Tomichi</vt:lpstr>
      <vt:lpstr>Example 3 - Tomichi Water Conservation Program, 2018</vt:lpstr>
      <vt:lpstr>Tomichi Water Conservation Program</vt:lpstr>
      <vt:lpstr>Tomichi Water Conservation Program</vt:lpstr>
      <vt:lpstr>Conclusion 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Peterson</dc:creator>
  <cp:lastModifiedBy>Gregory Peterson</cp:lastModifiedBy>
  <cp:revision>45</cp:revision>
  <dcterms:created xsi:type="dcterms:W3CDTF">2018-09-11T23:27:40Z</dcterms:created>
  <dcterms:modified xsi:type="dcterms:W3CDTF">2018-11-07T17:51:00Z</dcterms:modified>
</cp:coreProperties>
</file>