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4" r:id="rId4"/>
    <p:sldId id="276" r:id="rId5"/>
    <p:sldId id="275" r:id="rId6"/>
    <p:sldId id="277" r:id="rId7"/>
    <p:sldId id="278" r:id="rId8"/>
    <p:sldId id="279" r:id="rId9"/>
    <p:sldId id="262" r:id="rId10"/>
    <p:sldId id="265" r:id="rId11"/>
    <p:sldId id="266" r:id="rId12"/>
    <p:sldId id="267" r:id="rId13"/>
    <p:sldId id="258" r:id="rId14"/>
    <p:sldId id="263" r:id="rId15"/>
    <p:sldId id="261" r:id="rId16"/>
    <p:sldId id="264" r:id="rId17"/>
    <p:sldId id="259" r:id="rId18"/>
    <p:sldId id="270" r:id="rId19"/>
    <p:sldId id="268" r:id="rId20"/>
    <p:sldId id="269" r:id="rId21"/>
    <p:sldId id="260" r:id="rId22"/>
    <p:sldId id="271" r:id="rId23"/>
    <p:sldId id="272" r:id="rId24"/>
    <p:sldId id="27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FFFFF7"/>
    <a:srgbClr val="524D51"/>
    <a:srgbClr val="E9C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\Desktop\Crop%20Mi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Percent</a:t>
            </a:r>
            <a:r>
              <a:rPr lang="en-US" sz="2800" baseline="0" dirty="0"/>
              <a:t> of Irrigated Acreage in</a:t>
            </a:r>
            <a:r>
              <a:rPr lang="en-US" sz="2800" dirty="0"/>
              <a:t> Upper Basin by Crop</a:t>
            </a:r>
          </a:p>
        </c:rich>
      </c:tx>
      <c:layout>
        <c:manualLayout>
          <c:xMode val="edge"/>
          <c:yMode val="edge"/>
          <c:x val="0.12522758298171163"/>
          <c:y val="1.7068464470842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Sheet1!$B$28</c:f>
              <c:strCache>
                <c:ptCount val="1"/>
                <c:pt idx="0">
                  <c:v>% Upper Basin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Sheet1!$A$29:$A$32</c:f>
              <c:strCache>
                <c:ptCount val="4"/>
                <c:pt idx="0">
                  <c:v>Alfalfa and alfalfa mixtures</c:v>
                </c:pt>
                <c:pt idx="1">
                  <c:v>All other hay (dry hay, greenchop, and silage)</c:v>
                </c:pt>
                <c:pt idx="2">
                  <c:v>Pastureland, all types</c:v>
                </c:pt>
                <c:pt idx="3">
                  <c:v>All other crops</c:v>
                </c:pt>
              </c:strCache>
            </c:strRef>
          </c:cat>
          <c:val>
            <c:numRef>
              <c:f>Sheet1!$B$29:$B$32</c:f>
              <c:numCache>
                <c:formatCode>General</c:formatCode>
                <c:ptCount val="4"/>
                <c:pt idx="0">
                  <c:v>26</c:v>
                </c:pt>
                <c:pt idx="1">
                  <c:v>32</c:v>
                </c:pt>
                <c:pt idx="2">
                  <c:v>32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C3A6-737C-49D7-AE0B-E6962C08181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0524F-F5C0-4895-8AAF-D0A06DB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2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0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6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C0EC9-1596-46D5-9FB8-44C165397EC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2D36-7FFB-4994-AC41-8FB9A5557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urce.colostate.edu/wp-content/uploads/2016/12/CWI_Logo_WithText2-e1482176620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587" y="2917371"/>
            <a:ext cx="9816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7"/>
                </a:solidFill>
              </a:rPr>
              <a:t>“Alternatives to Permanent Fallowing: Agricultural Water Conservation Strategies to Find Water for Municipal and Environmental Purposes”</a:t>
            </a:r>
          </a:p>
          <a:p>
            <a:pPr algn="ctr"/>
            <a:endParaRPr lang="en-US" sz="2400" dirty="0" smtClean="0">
              <a:solidFill>
                <a:srgbClr val="FFFFF7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7"/>
                </a:solidFill>
              </a:rPr>
              <a:t>Bradley Udall and Gregory Peterson</a:t>
            </a:r>
          </a:p>
          <a:p>
            <a:pPr algn="ctr"/>
            <a:r>
              <a:rPr lang="en-US" sz="2400" dirty="0" smtClean="0">
                <a:solidFill>
                  <a:srgbClr val="FFFFF7"/>
                </a:solidFill>
              </a:rPr>
              <a:t>Colorado Water Institute</a:t>
            </a:r>
          </a:p>
          <a:p>
            <a:pPr algn="ctr"/>
            <a:endParaRPr lang="en-US" sz="2400" dirty="0">
              <a:solidFill>
                <a:srgbClr val="FFFFF7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7"/>
                </a:solidFill>
              </a:rPr>
              <a:t>February 28, 2017</a:t>
            </a:r>
          </a:p>
          <a:p>
            <a:pPr algn="ctr"/>
            <a:r>
              <a:rPr lang="en-US" sz="2400" dirty="0" smtClean="0">
                <a:solidFill>
                  <a:srgbClr val="FFFFF7"/>
                </a:solidFill>
              </a:rPr>
              <a:t>Alamosa, CO</a:t>
            </a:r>
            <a:endParaRPr lang="en-US" sz="2400" dirty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9" y="38711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 - Obstacles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411" y="1165856"/>
            <a:ext cx="5185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Lower water use relative to old crop</a:t>
            </a: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8411" y="1165856"/>
            <a:ext cx="501041" cy="506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9" y="38711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 - Obstacles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411" y="1165856"/>
            <a:ext cx="52985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Lower water use relative to old crop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Climate and soil (min and max temperatures, hail, aridity)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Insects, disease, weeds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Water 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Differ delivery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Constant irrigation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Agronomic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Financial risk management</a:t>
            </a: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8411" y="1165856"/>
            <a:ext cx="501041" cy="506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9" y="38711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 - Obstacles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411" y="1165856"/>
            <a:ext cx="52985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Lower water use relative to old crop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Climate and soil (min and max temperatures, hail, aridity)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Insects, disease, weeds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Water 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Differ delivery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Constant irrigation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Agronomic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Financial risk management</a:t>
            </a: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8411" y="1165856"/>
            <a:ext cx="501041" cy="506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7211" y="1165855"/>
            <a:ext cx="52985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Economic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Price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Labor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International competition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Business infrastructure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Seed &amp; fertilizer suppliers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Marketing &amp; 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Processing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9" y="38711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 – ET Requirements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81" y="1341220"/>
            <a:ext cx="9434186" cy="4930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9" y="38711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 – ET Requirements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81" y="1341220"/>
            <a:ext cx="9434186" cy="4930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90181" y="2304789"/>
            <a:ext cx="9434186" cy="20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290181" y="2505205"/>
            <a:ext cx="9434186" cy="20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290181" y="3359104"/>
            <a:ext cx="9434186" cy="20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49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31" y="396121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Switching: Cases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1026" name="Picture 2" descr="https://coyotegulch.files.wordpress.com/2015/12/coloradoriverbasinviau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3" y="369687"/>
            <a:ext cx="4859881" cy="6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531" y="1442376"/>
            <a:ext cx="48726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Wellton – Mohawk Alfalfa Cultivar Switch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Yuma, Arizona switch to Winter Vegetables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Farmers Investment Company Switch to Pecans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The Decline of Cotton Production in the Basin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California Crop Switching thru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The Walker Basin in Nevada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Switching to Organic Agriculture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302674" y="5073041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02674" y="4903939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183665" y="25072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34412" y="25072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496821" y="54028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726475" y="4903939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31" y="396121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Switching: Cases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1026" name="Picture 2" descr="https://coyotegulch.files.wordpress.com/2015/12/coloradoriverbasinviau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3" y="369687"/>
            <a:ext cx="4859881" cy="6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531" y="1442376"/>
            <a:ext cx="48726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Wellton – Mohawk Alfalfa Cultivar Switch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Yuma, Arizona switch to Winter Vegetables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Farmers Investment Company Switch to Pecans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The Decline of Cotton Production in the Basin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California Crop Switching thru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The Walker Basin in Nevada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7"/>
                </a:solidFill>
              </a:rPr>
              <a:t>Switching to Organic Agriculture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302674" y="5073041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02674" y="4903939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183665" y="25072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34412" y="25072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496821" y="54028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726475" y="4903939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2244" y="5141932"/>
            <a:ext cx="4691214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329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2" y="261853"/>
            <a:ext cx="4434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Rotational Fallowing (Lease Fallowing)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454902"/>
            <a:ext cx="48726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Rotational fallowing is a proven, successful strategy with a history of examples in the Basin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These arrangements take a lot of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Community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Soil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Weed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Quantifying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4" name="Picture 2" descr="https://coyotegulch.files.wordpress.com/2015/12/coloradoriverbasinviau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2" y="377670"/>
            <a:ext cx="4859881" cy="6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51321" y="4872625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446707" y="1803748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0571749" y="2592888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227408" y="503546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04954" y="4916466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133353" y="4221272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177195" y="4916466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45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Rotational Fallowing – Palo Verde Irrigation District</a:t>
            </a:r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454902"/>
            <a:ext cx="89435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Palo Verde Irrigation District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1992-1994 MWD-PVID Pilot Project: $620 per acre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2004 Agreement (35-year): $789.89 per acre (2016)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Yuma Mesa Irrigation and Drainage District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2008 Reclamation: $120 per acre-foot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2009-2010 Reclamation: $90 per acre-foot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2014-2017 CAGWD: $750 per acre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Imperial Irrigation District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1998 Agreement (45-year): $624 per acre-foot (2015)</a:t>
            </a:r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45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Rotational Fallowing – Land Management &amp; Productivity</a:t>
            </a:r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454902"/>
            <a:ext cx="75030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Land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Weed control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Wind and water erosion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Agreements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Land Productivity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2 Studies on Lease Fallowing: UofA Masters’ Thesis and CSU Research in the Lower 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Improvements to soil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Soil salinity</a:t>
            </a:r>
          </a:p>
          <a:p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The Other 4-Letter Word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931" y="1034681"/>
            <a:ext cx="108851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Lots of confusion: “saving water”?</a:t>
            </a:r>
          </a:p>
          <a:p>
            <a:endParaRPr lang="en-US" sz="2800" dirty="0">
              <a:solidFill>
                <a:srgbClr val="FFFFF7"/>
              </a:solidFill>
            </a:endParaRPr>
          </a:p>
          <a:p>
            <a:r>
              <a:rPr lang="en-US" sz="2800" b="1" dirty="0" smtClean="0">
                <a:solidFill>
                  <a:srgbClr val="FFFFF7"/>
                </a:solidFill>
              </a:rPr>
              <a:t>Irrigation Efficiency </a:t>
            </a:r>
            <a:r>
              <a:rPr lang="en-US" sz="2800" dirty="0" smtClean="0">
                <a:solidFill>
                  <a:srgbClr val="FFFFF7"/>
                </a:solidFill>
              </a:rPr>
              <a:t>= Saving non-consumptive use water</a:t>
            </a:r>
          </a:p>
          <a:p>
            <a:endParaRPr lang="en-US" sz="2800" dirty="0">
              <a:solidFill>
                <a:srgbClr val="FFFFF7"/>
              </a:solidFill>
            </a:endParaRPr>
          </a:p>
          <a:p>
            <a:r>
              <a:rPr lang="en-US" sz="2800" b="1" dirty="0" smtClean="0">
                <a:solidFill>
                  <a:srgbClr val="FFFFF7"/>
                </a:solidFill>
              </a:rPr>
              <a:t>Water Conservation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F7"/>
                </a:solidFill>
              </a:rPr>
              <a:t>“Salvaged water”</a:t>
            </a:r>
            <a:r>
              <a:rPr lang="en-US" sz="2800" dirty="0" smtClean="0">
                <a:solidFill>
                  <a:srgbClr val="FFFFF7"/>
                </a:solidFill>
              </a:rPr>
              <a:t> – non-productive consumptive use like phreatophytes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F7"/>
                </a:solidFill>
              </a:rPr>
              <a:t>Conserved Consumptive Use </a:t>
            </a:r>
            <a:r>
              <a:rPr lang="en-US" sz="2800" dirty="0" smtClean="0">
                <a:solidFill>
                  <a:srgbClr val="FFFFF7"/>
                </a:solidFill>
              </a:rPr>
              <a:t>– reductions in consumptive use like crop consumptive </a:t>
            </a:r>
            <a:r>
              <a:rPr lang="en-US" sz="2800" dirty="0" smtClean="0">
                <a:solidFill>
                  <a:srgbClr val="FFFFF7"/>
                </a:solidFill>
              </a:rPr>
              <a:t>use</a:t>
            </a:r>
            <a:endParaRPr lang="en-US" sz="2800" dirty="0" smtClean="0">
              <a:solidFill>
                <a:srgbClr val="FFFFF7"/>
              </a:solidFill>
            </a:endParaRPr>
          </a:p>
          <a:p>
            <a:pPr lvl="1"/>
            <a:endParaRPr lang="en-US" sz="2800" dirty="0" smtClean="0">
              <a:solidFill>
                <a:srgbClr val="FFFFF7"/>
              </a:solidFill>
            </a:endParaRPr>
          </a:p>
          <a:p>
            <a:r>
              <a:rPr lang="en-US" sz="2800" dirty="0" smtClean="0">
                <a:solidFill>
                  <a:srgbClr val="FFFFF7"/>
                </a:solidFill>
              </a:rPr>
              <a:t>“Losses” and Return flows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72" y="5197802"/>
            <a:ext cx="6864941" cy="8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2" y="261853"/>
            <a:ext cx="756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Rotational Fallowing – Community Impact</a:t>
            </a:r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454902"/>
            <a:ext cx="105844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Water transfers impact rural agrarian economies, and diverse economics more severely</a:t>
            </a:r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1992 MWD – PVID Pilot Fallowing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1994 PVID Agreement – Community Improvement Fund - $6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2003 SDCWA – IID Agreement - $50 million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Tax Issues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PVID: One-time sign-up payments could be subject to capital gains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Deficit Irrigation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62" y="977433"/>
            <a:ext cx="4714875" cy="4607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0762" y="5684214"/>
            <a:ext cx="551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7"/>
                </a:solidFill>
              </a:rPr>
              <a:t>Five year old alfalfa after two years of drought (Orloff et al., 2015)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931" y="1175639"/>
            <a:ext cx="54864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Regulated Deficit Irrigation (RDI)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“Split Season” Deficit Irrigation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Alfalfa “The Rodney Dangerfield” of crops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Alfalfa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Deficit Irrigation - Alfalfa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931" y="1175639"/>
            <a:ext cx="54613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Summer Slump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Quality, yields, and WUE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Cool-season crop</a:t>
            </a:r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Deficit irrigation and stand loss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Berthoud, PVID, Yuma, Tucson, N. California.</a:t>
            </a:r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Deficit Irrigation Yield and Recovery</a:t>
            </a:r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Soil (sandy loam and clay loam), climate, and length of termination are 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87" y="1884709"/>
            <a:ext cx="5353050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2987" y="5070439"/>
            <a:ext cx="551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7"/>
                </a:solidFill>
              </a:rPr>
              <a:t>Alfalfa production in Intermountain region of California (Orloff </a:t>
            </a:r>
            <a:r>
              <a:rPr lang="en-US" sz="2000" dirty="0" smtClean="0">
                <a:solidFill>
                  <a:srgbClr val="FFFFF7"/>
                </a:solidFill>
              </a:rPr>
              <a:t>et al., </a:t>
            </a:r>
            <a:r>
              <a:rPr lang="en-US" sz="2000" dirty="0" smtClean="0">
                <a:solidFill>
                  <a:srgbClr val="FFFFF7"/>
                </a:solidFill>
              </a:rPr>
              <a:t>2014)</a:t>
            </a:r>
            <a:endParaRPr lang="en-US" sz="20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Deficit Irrigation – Other Forage Crops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33" y="1484987"/>
            <a:ext cx="9810362" cy="4615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233" y="6100176"/>
            <a:ext cx="10584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7"/>
                </a:solidFill>
              </a:rPr>
              <a:t>Orloff et al.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Deficit Irrigation – Options moving forward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931" y="1175639"/>
            <a:ext cx="105844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Current Studies on the Western Slope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Colorado Water Trust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Colorado Compact Water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Colorado River System Conservation Pilot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Conservation Efforts Moving Forward</a:t>
            </a:r>
            <a:endParaRPr lang="en-US" sz="3200" b="1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931" y="1175639"/>
            <a:ext cx="10584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7"/>
                </a:solidFill>
              </a:rPr>
              <a:t>November 4, 2016 meeting of Upper Basin Stakeholders in Grand Junction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Clarity of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Intentionally Created Surplus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Compact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Administration and 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Price Transparency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Community Impact</a:t>
            </a:r>
            <a:endParaRPr lang="en-US" sz="32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7"/>
              </a:solidFill>
            </a:endParaRPr>
          </a:p>
          <a:p>
            <a:endParaRPr lang="en-US" sz="20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The Other 4-Letter Word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034681"/>
            <a:ext cx="10885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Improving irrigation efficiency often increases consumptive use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82" y="1715180"/>
            <a:ext cx="6866995" cy="4010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882" y="5748052"/>
            <a:ext cx="10885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Huffaker 2008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The Other 4-Letter Word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034681"/>
            <a:ext cx="10885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Crop Production Functions of Improved Irrigation Efficiency 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24" y="1573965"/>
            <a:ext cx="5343525" cy="446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8990" y="6041190"/>
            <a:ext cx="10885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Evans and Sadler 2008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414" y="1814387"/>
            <a:ext cx="5710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High Plains Aquifer (Kansas)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Pfeiffer and Lin 2010</a:t>
            </a:r>
          </a:p>
          <a:p>
            <a:r>
              <a:rPr lang="en-US" sz="2800" dirty="0" smtClean="0">
                <a:solidFill>
                  <a:srgbClr val="FFFFF7"/>
                </a:solidFill>
              </a:rPr>
              <a:t>Yellowstone River (Wyoming)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MacDonnell 2011</a:t>
            </a:r>
          </a:p>
          <a:p>
            <a:r>
              <a:rPr lang="en-US" sz="2800" dirty="0" smtClean="0">
                <a:solidFill>
                  <a:srgbClr val="FFFFF7"/>
                </a:solidFill>
              </a:rPr>
              <a:t>Snake River (Idaho)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Johnson et al. 1999</a:t>
            </a:r>
          </a:p>
          <a:p>
            <a:r>
              <a:rPr lang="en-US" sz="2800" dirty="0" smtClean="0">
                <a:solidFill>
                  <a:srgbClr val="FFFFF7"/>
                </a:solidFill>
              </a:rPr>
              <a:t>Elephant Butte Irrigation </a:t>
            </a:r>
            <a:r>
              <a:rPr lang="en-US" sz="2800" dirty="0" smtClean="0">
                <a:solidFill>
                  <a:srgbClr val="FFFFF7"/>
                </a:solidFill>
              </a:rPr>
              <a:t>District (NM)</a:t>
            </a:r>
            <a:endParaRPr lang="en-US" sz="2800" dirty="0" smtClean="0">
              <a:solidFill>
                <a:srgbClr val="FFFFF7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Ward &amp; Pulido-Velazquez 2008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The Other 4-Letter Word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31" y="1034681"/>
            <a:ext cx="10885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7"/>
                </a:solidFill>
              </a:rPr>
              <a:t>Actual water conservation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Reducing non-beneficial evaporation from soil (20-40%)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Reducing weeds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Reducing runoff into saline water bodies (Mono Lake, Owens Lake, and the Salton Sea)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More effectively utilizing rainfall</a:t>
            </a:r>
          </a:p>
          <a:p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Often no legal incentive</a:t>
            </a:r>
          </a:p>
        </p:txBody>
      </p:sp>
    </p:spTree>
    <p:extLst>
      <p:ext uri="{BB962C8B-B14F-4D97-AF65-F5344CB8AC3E}">
        <p14:creationId xmlns:p14="http://schemas.microsoft.com/office/powerpoint/2010/main" val="7673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Cases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44" y="1215960"/>
            <a:ext cx="54425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Canal improvements, SCADA systems, check structures, remote monitoring</a:t>
            </a:r>
          </a:p>
          <a:p>
            <a:endParaRPr lang="en-US" sz="2800" dirty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Grand Valley Water Users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Orchard Mesa Irrigation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Diamond S. Ditch</a:t>
            </a: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r>
              <a:rPr lang="en-US" sz="2800" dirty="0" smtClean="0">
                <a:solidFill>
                  <a:srgbClr val="FFFFF7"/>
                </a:solidFill>
              </a:rPr>
              <a:t>Environmental concern</a:t>
            </a:r>
          </a:p>
          <a:p>
            <a:r>
              <a:rPr lang="en-US" sz="2800" dirty="0" smtClean="0">
                <a:solidFill>
                  <a:srgbClr val="FFFFF7"/>
                </a:solidFill>
              </a:rPr>
              <a:t>Special circumstances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  <p:pic>
        <p:nvPicPr>
          <p:cNvPr id="9" name="Picture 2" descr="https://coyotegulch.files.wordpress.com/2015/12/coloradoriverbasinviau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98" y="357985"/>
            <a:ext cx="4859881" cy="6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9569883" y="2361155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68244" y="4451012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Cases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44" y="1215960"/>
            <a:ext cx="54425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Improved on-farm irrigation systems: diverting less water, improving irrigation efficiency, drip, nozzle, big gun</a:t>
            </a: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No Chico Brush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Wellton-Mohawk Irrigation and Drainage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Ferron Project</a:t>
            </a:r>
          </a:p>
          <a:p>
            <a:endParaRPr lang="en-US" sz="2800" dirty="0">
              <a:solidFill>
                <a:srgbClr val="FFFFF7"/>
              </a:solidFill>
            </a:endParaRPr>
          </a:p>
        </p:txBody>
      </p:sp>
      <p:pic>
        <p:nvPicPr>
          <p:cNvPr id="9" name="Picture 2" descr="https://coyotegulch.files.wordpress.com/2015/12/coloradoriverbasinviau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98" y="357985"/>
            <a:ext cx="4859881" cy="6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724817" y="2664385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732404" y="482480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742504" y="2710508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1" y="26185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Irrigation Efficiency: Cases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44" y="1215960"/>
            <a:ext cx="56805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7"/>
                </a:solidFill>
              </a:rPr>
              <a:t>Irrigation Efficiency: A good tool for the wrong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New Mexico Interstate Stream 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Arizona Groundwater Best Management Practices?</a:t>
            </a:r>
          </a:p>
          <a:p>
            <a:endParaRPr lang="en-US" sz="2800" dirty="0" smtClean="0">
              <a:solidFill>
                <a:srgbClr val="FFFFF7"/>
              </a:solidFill>
            </a:endParaRPr>
          </a:p>
          <a:p>
            <a:r>
              <a:rPr lang="en-US" sz="2800" dirty="0" smtClean="0">
                <a:solidFill>
                  <a:srgbClr val="FFFFF7"/>
                </a:solidFill>
              </a:rPr>
              <a:t>Unintended/Negative Consequences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Lining of the All-American Canal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7"/>
                </a:solidFill>
              </a:rPr>
              <a:t>Imperial Irrigation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7"/>
              </a:solidFill>
            </a:endParaRPr>
          </a:p>
        </p:txBody>
      </p:sp>
      <p:pic>
        <p:nvPicPr>
          <p:cNvPr id="9" name="Picture 2" descr="https://coyotegulch.files.wordpress.com/2015/12/coloradoriverbasinviaus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98" y="357985"/>
            <a:ext cx="4859881" cy="61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7445625" y="4945790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688880" y="4826793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49893" y="4588799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088634" y="4874906"/>
            <a:ext cx="237994" cy="237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9" y="387113"/>
            <a:ext cx="9816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7"/>
                </a:solidFill>
              </a:rPr>
              <a:t>Crop Switching</a:t>
            </a: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2585185"/>
              </p:ext>
            </p:extLst>
          </p:nvPr>
        </p:nvGraphicFramePr>
        <p:xfrm>
          <a:off x="6350697" y="387113"/>
          <a:ext cx="5285984" cy="565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8"/>
          <p:cNvSpPr txBox="1"/>
          <p:nvPr/>
        </p:nvSpPr>
        <p:spPr>
          <a:xfrm>
            <a:off x="6350697" y="6230870"/>
            <a:ext cx="4684734" cy="215444"/>
          </a:xfrm>
          <a:prstGeom prst="rect">
            <a:avLst/>
          </a:prstGeom>
          <a:solidFill>
            <a:srgbClr val="2E75B6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b="1" i="0" dirty="0">
                <a:solidFill>
                  <a:srgbClr val="FFFFF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Source: Data from Farm and Ranch Irrigation Survey 2013</a:t>
            </a:r>
            <a:endParaRPr lang="en-US" sz="1400" b="1" i="1" dirty="0">
              <a:solidFill>
                <a:srgbClr val="FFFFF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619" y="1341220"/>
            <a:ext cx="47473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Calls for crop switching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Changing Crops in response to climate </a:t>
            </a:r>
            <a:r>
              <a:rPr lang="en-US" sz="3200" dirty="0">
                <a:solidFill>
                  <a:srgbClr val="FFFFF7"/>
                </a:solidFill>
              </a:rPr>
              <a:t>c</a:t>
            </a:r>
            <a:r>
              <a:rPr lang="en-US" sz="3200" dirty="0" smtClean="0">
                <a:solidFill>
                  <a:srgbClr val="FFFFF7"/>
                </a:solidFill>
              </a:rPr>
              <a:t>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Short season cultivars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Switching to unusual crops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7"/>
                </a:solidFill>
              </a:rPr>
              <a:t>The Colorado River basin </a:t>
            </a:r>
            <a:r>
              <a:rPr lang="en-US" sz="3200" dirty="0">
                <a:solidFill>
                  <a:srgbClr val="FFFFF7"/>
                </a:solidFill>
              </a:rPr>
              <a:t>c</a:t>
            </a:r>
            <a:r>
              <a:rPr lang="en-US" sz="3200" dirty="0" smtClean="0">
                <a:solidFill>
                  <a:srgbClr val="FFFFF7"/>
                </a:solidFill>
              </a:rPr>
              <a:t>rop </a:t>
            </a:r>
            <a:r>
              <a:rPr lang="en-US" sz="3200" dirty="0">
                <a:solidFill>
                  <a:srgbClr val="FFFFF7"/>
                </a:solidFill>
              </a:rPr>
              <a:t>m</a:t>
            </a:r>
            <a:r>
              <a:rPr lang="en-US" sz="3200" dirty="0" smtClean="0">
                <a:solidFill>
                  <a:srgbClr val="FFFFF7"/>
                </a:solidFill>
              </a:rPr>
              <a:t>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7"/>
              </a:solidFill>
            </a:endParaRPr>
          </a:p>
          <a:p>
            <a:endParaRPr lang="en-US" sz="2400" dirty="0" smtClean="0">
              <a:solidFill>
                <a:srgbClr val="FFF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rgbClr val="FFFFF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947</Words>
  <Application>Microsoft Office PowerPoint</Application>
  <PresentationFormat>Widescreen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Platte Ag Producers’ Water Future Workshop</dc:title>
  <dc:creator>Gregory Peterson</dc:creator>
  <cp:lastModifiedBy>Gregory Peterson</cp:lastModifiedBy>
  <cp:revision>36</cp:revision>
  <dcterms:created xsi:type="dcterms:W3CDTF">2016-07-08T20:14:03Z</dcterms:created>
  <dcterms:modified xsi:type="dcterms:W3CDTF">2017-02-28T05:10:46Z</dcterms:modified>
</cp:coreProperties>
</file>