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2" r:id="rId2"/>
    <p:sldId id="271" r:id="rId3"/>
    <p:sldId id="312" r:id="rId4"/>
    <p:sldId id="320" r:id="rId5"/>
    <p:sldId id="292" r:id="rId6"/>
    <p:sldId id="315" r:id="rId7"/>
    <p:sldId id="291" r:id="rId8"/>
    <p:sldId id="300" r:id="rId9"/>
    <p:sldId id="294" r:id="rId10"/>
    <p:sldId id="298" r:id="rId11"/>
    <p:sldId id="301" r:id="rId12"/>
    <p:sldId id="302" r:id="rId13"/>
    <p:sldId id="304" r:id="rId14"/>
    <p:sldId id="296" r:id="rId15"/>
    <p:sldId id="310" r:id="rId16"/>
    <p:sldId id="303" r:id="rId17"/>
    <p:sldId id="305" r:id="rId18"/>
    <p:sldId id="306" r:id="rId19"/>
    <p:sldId id="307" r:id="rId20"/>
    <p:sldId id="317" r:id="rId21"/>
    <p:sldId id="324" r:id="rId22"/>
    <p:sldId id="325" r:id="rId2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A88FA-8C28-488A-A2CA-8FB93E3BB4E4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C5E43-B51F-4E43-9A7F-ECDB7317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06B4CF-5FA6-4C9C-A1D6-4A0B783B852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5F37D5-4EE4-45E4-A4BD-BDBA55B75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66EC2-4D19-44D0-9960-DE699745C95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_dnr_div_dwr_300_rgb_v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5943600"/>
            <a:ext cx="3242779" cy="630936"/>
          </a:xfrm>
          <a:prstGeom prst="round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46484" y="1017984"/>
            <a:ext cx="7715250" cy="1607344"/>
          </a:xfrm>
          <a:prstGeom prst="rect">
            <a:avLst/>
          </a:prstGeom>
        </p:spPr>
        <p:txBody>
          <a:bodyPr anchor="b"/>
          <a:lstStyle>
            <a:lvl1pPr algn="l">
              <a:defRPr sz="4200" b="0">
                <a:solidFill>
                  <a:srgbClr val="53585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646" y="2732484"/>
            <a:ext cx="7715250" cy="3214688"/>
          </a:xfrm>
          <a:prstGeom prst="rect">
            <a:avLst/>
          </a:prstGeom>
        </p:spPr>
        <p:txBody>
          <a:bodyPr vert="horz"/>
          <a:lstStyle>
            <a:lvl1pPr>
              <a:defRPr baseline="0">
                <a:solidFill>
                  <a:srgbClr val="53585F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 for small amount of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/>
          </p:cNvSpPr>
          <p:nvPr userDrawn="1"/>
        </p:nvSpPr>
        <p:spPr bwMode="auto">
          <a:xfrm>
            <a:off x="459879" y="5540872"/>
            <a:ext cx="3273921" cy="943199"/>
          </a:xfrm>
          <a:prstGeom prst="roundRect">
            <a:avLst>
              <a:gd name="adj" fmla="val 14194"/>
            </a:avLst>
          </a:prstGeom>
          <a:solidFill>
            <a:srgbClr val="FFFFFF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35715" tIns="35715" rIns="35715" bIns="35715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5" name="Picture 4" descr="co_dnr_div_dwr_300_rgb_v3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629688" y="5715576"/>
            <a:ext cx="2893219" cy="562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4B375-632B-4900-B174-7B2FEB1EB978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46BBB-403F-430D-836C-F86F8C0E3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304800"/>
            <a:ext cx="861060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dirty="0" smtClean="0">
                <a:latin typeface="Trebuchet MS" pitchFamily="34" charset="0"/>
              </a:rPr>
              <a:t/>
            </a:r>
            <a:br>
              <a:rPr lang="en-US" sz="4000" dirty="0" smtClean="0">
                <a:latin typeface="Trebuchet MS" pitchFamily="34" charset="0"/>
              </a:rPr>
            </a:br>
            <a:r>
              <a:rPr lang="en-US" sz="4000" dirty="0" smtClean="0">
                <a:latin typeface="Trebuchet MS" pitchFamily="34" charset="0"/>
              </a:rPr>
              <a:t>The “Use it or Lose It” Perception </a:t>
            </a:r>
            <a:br>
              <a:rPr lang="en-US" sz="4000" dirty="0" smtClean="0">
                <a:latin typeface="Trebuchet MS" pitchFamily="34" charset="0"/>
              </a:rPr>
            </a:br>
            <a:r>
              <a:rPr lang="en-US" sz="5400" dirty="0" smtClean="0">
                <a:latin typeface="Trebuchet MS" pitchFamily="34" charset="0"/>
              </a:rPr>
              <a:t>What are the Issues?</a:t>
            </a:r>
            <a:endParaRPr lang="en-US" sz="5400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2209800"/>
            <a:ext cx="8534400" cy="3505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42900" lvl="1" indent="-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rebuchet MS" pitchFamily="34" charset="0"/>
              </a:rPr>
              <a:t>Colorado Ag Water Alliance</a:t>
            </a:r>
          </a:p>
          <a:p>
            <a:pPr marL="342900" lvl="1" indent="-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rebuchet MS" pitchFamily="34" charset="0"/>
              </a:rPr>
              <a:t>Alamosa, Colorado</a:t>
            </a:r>
            <a:endParaRPr lang="en-US" sz="2400" dirty="0" smtClean="0">
              <a:latin typeface="Trebuchet MS" pitchFamily="34" charset="0"/>
            </a:endParaRPr>
          </a:p>
          <a:p>
            <a:pPr marL="342900" lvl="1" indent="-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smtClean="0">
                <a:latin typeface="Trebuchet MS" pitchFamily="34" charset="0"/>
              </a:rPr>
              <a:t>February 28, </a:t>
            </a:r>
            <a:r>
              <a:rPr lang="en-US" sz="2400" dirty="0" smtClean="0">
                <a:latin typeface="Trebuchet MS" pitchFamily="34" charset="0"/>
              </a:rPr>
              <a:t>2017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rebuchet MS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rebuchet MS" pitchFamily="34" charset="0"/>
              </a:rPr>
              <a:t>Dick Wolfe, M.S., P.E.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rebuchet MS" pitchFamily="34" charset="0"/>
              </a:rPr>
              <a:t>State Engineer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04800" y="457200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Change of Use Example A</a:t>
            </a:r>
            <a:endParaRPr lang="en-US" sz="4400" dirty="0" smtClean="0">
              <a:latin typeface="Trebuchet MS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(average historic practice </a:t>
            </a:r>
            <a:r>
              <a:rPr lang="en-US" sz="2400" u="sng" dirty="0" smtClean="0">
                <a:latin typeface="Trebuchet MS" pitchFamily="34" charset="0"/>
                <a:cs typeface="Arial" pitchFamily="34" charset="0"/>
              </a:rPr>
              <a:t>before change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" name="Group 58"/>
          <p:cNvGrpSpPr/>
          <p:nvPr/>
        </p:nvGrpSpPr>
        <p:grpSpPr>
          <a:xfrm>
            <a:off x="548204" y="2302691"/>
            <a:ext cx="7605196" cy="3259909"/>
            <a:chOff x="548204" y="2302691"/>
            <a:chExt cx="7605196" cy="3259909"/>
          </a:xfrm>
        </p:grpSpPr>
        <p:sp>
          <p:nvSpPr>
            <p:cNvPr id="4" name="TextBox 3"/>
            <p:cNvSpPr txBox="1"/>
            <p:nvPr/>
          </p:nvSpPr>
          <p:spPr>
            <a:xfrm rot="447405">
              <a:off x="548204" y="2302691"/>
              <a:ext cx="749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River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" name="Curved Connector 4"/>
            <p:cNvCxnSpPr/>
            <p:nvPr/>
          </p:nvCxnSpPr>
          <p:spPr>
            <a:xfrm>
              <a:off x="609600" y="2590800"/>
              <a:ext cx="7543800" cy="2971800"/>
            </a:xfrm>
            <a:prstGeom prst="curvedConnector3">
              <a:avLst>
                <a:gd name="adj1" fmla="val 25349"/>
              </a:avLst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arallelogram 5"/>
          <p:cNvSpPr/>
          <p:nvPr/>
        </p:nvSpPr>
        <p:spPr>
          <a:xfrm>
            <a:off x="3810000" y="3048000"/>
            <a:ext cx="1905000" cy="762000"/>
          </a:xfrm>
          <a:prstGeom prst="parallelogram">
            <a:avLst>
              <a:gd name="adj" fmla="val 149554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2438405" y="2399211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Canal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2369919">
            <a:off x="3659416" y="2962466"/>
            <a:ext cx="970124" cy="114409"/>
          </a:xfrm>
          <a:prstGeom prst="rightArrow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2634345" y="2895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applied to Field</a:t>
            </a:r>
            <a:endParaRPr lang="en-US" sz="1600" dirty="0"/>
          </a:p>
        </p:txBody>
      </p:sp>
      <p:grpSp>
        <p:nvGrpSpPr>
          <p:cNvPr id="10" name="Group 50"/>
          <p:cNvGrpSpPr/>
          <p:nvPr/>
        </p:nvGrpSpPr>
        <p:grpSpPr>
          <a:xfrm>
            <a:off x="5266561" y="3124200"/>
            <a:ext cx="3363824" cy="830997"/>
            <a:chOff x="4379883" y="3429000"/>
            <a:chExt cx="1986176" cy="830997"/>
          </a:xfrm>
        </p:grpSpPr>
        <p:sp>
          <p:nvSpPr>
            <p:cNvPr id="11" name="TextBox 10"/>
            <p:cNvSpPr txBox="1"/>
            <p:nvPr/>
          </p:nvSpPr>
          <p:spPr>
            <a:xfrm>
              <a:off x="4689659" y="3429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 smtClean="0"/>
                <a:t>60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cfs</a:t>
              </a:r>
              <a:r>
                <a:rPr lang="en-US" sz="1600" dirty="0" smtClean="0"/>
                <a:t> consumed by the crop</a:t>
              </a:r>
              <a:endParaRPr lang="en-US" sz="1600" dirty="0"/>
            </a:p>
          </p:txBody>
        </p:sp>
        <p:sp>
          <p:nvSpPr>
            <p:cNvPr id="12" name="Right Arrow 11"/>
            <p:cNvSpPr/>
            <p:nvPr/>
          </p:nvSpPr>
          <p:spPr>
            <a:xfrm rot="298872" flipV="1">
              <a:off x="4379883" y="3661446"/>
              <a:ext cx="307118" cy="126210"/>
            </a:xfrm>
            <a:prstGeom prst="rightArrow">
              <a:avLst/>
            </a:prstGeom>
            <a:solidFill>
              <a:srgbClr val="0070C0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3" name="Group 51"/>
          <p:cNvGrpSpPr/>
          <p:nvPr/>
        </p:nvGrpSpPr>
        <p:grpSpPr>
          <a:xfrm>
            <a:off x="4238017" y="3783368"/>
            <a:ext cx="2385981" cy="1776629"/>
            <a:chOff x="3878564" y="3783943"/>
            <a:chExt cx="1388584" cy="1745559"/>
          </a:xfrm>
        </p:grpSpPr>
        <p:sp>
          <p:nvSpPr>
            <p:cNvPr id="14" name="Right Arrow 13"/>
            <p:cNvSpPr/>
            <p:nvPr/>
          </p:nvSpPr>
          <p:spPr>
            <a:xfrm rot="5144788" flipV="1">
              <a:off x="3269295" y="4393212"/>
              <a:ext cx="1295856" cy="77317"/>
            </a:xfrm>
            <a:prstGeom prst="rightArrow">
              <a:avLst/>
            </a:prstGeom>
            <a:solidFill>
              <a:srgbClr val="0070C0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95548" y="3959843"/>
              <a:ext cx="1371600" cy="1569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 smtClean="0"/>
                <a:t>40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cfs</a:t>
              </a:r>
              <a:r>
                <a:rPr lang="en-US" sz="1600" dirty="0" smtClean="0"/>
                <a:t> returns to the river by surface or ground water</a:t>
              </a:r>
              <a:endParaRPr lang="en-US" sz="1600" dirty="0"/>
            </a:p>
          </p:txBody>
        </p:sp>
      </p:grpSp>
      <p:pic>
        <p:nvPicPr>
          <p:cNvPr id="16" name="Picture 3" descr="C:\Users\Flex\AppData\Local\Microsoft\Windows\Temporary Internet Files\Content.IE5\T3RMLZQ0\MC9003357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412349"/>
            <a:ext cx="1371600" cy="93105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410200" y="5562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140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pic>
        <p:nvPicPr>
          <p:cNvPr id="18" name="Picture 4" descr="C:\Users\Flex\AppData\Local\Microsoft\Windows\Temporary Internet Files\Content.IE5\THIJVKFY\MC9002979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914400"/>
            <a:ext cx="1669694" cy="1496873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-100148" y="262998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200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sp>
        <p:nvSpPr>
          <p:cNvPr id="20" name="Right Arrow 19"/>
          <p:cNvSpPr/>
          <p:nvPr/>
        </p:nvSpPr>
        <p:spPr>
          <a:xfrm rot="20720080">
            <a:off x="1938241" y="2210517"/>
            <a:ext cx="7239000" cy="76200"/>
          </a:xfrm>
          <a:prstGeom prst="rightArrow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1143000" y="3657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371600" y="1828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150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decreed?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1143000"/>
            <a:ext cx="0" cy="39624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600200" y="5105400"/>
            <a:ext cx="7010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rebuchet MS" pitchFamily="34" charset="0"/>
              </a:rPr>
              <a:t>cfs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5257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Breakdown 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609600"/>
            <a:ext cx="6858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River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200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2819400"/>
            <a:ext cx="685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River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100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609600"/>
            <a:ext cx="685800" cy="2209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Divert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100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1000" y="2819400"/>
            <a:ext cx="685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River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100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91000" y="1600200"/>
            <a:ext cx="6858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rebuchet MS" pitchFamily="34" charset="0"/>
              </a:rPr>
              <a:t>Cons.Use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60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609600"/>
            <a:ext cx="6858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Ret.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40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5257800" y="1295400"/>
            <a:ext cx="990600" cy="1905000"/>
          </a:xfrm>
          <a:prstGeom prst="roundRect">
            <a:avLst/>
          </a:prstGeom>
          <a:solidFill>
            <a:srgbClr val="0070C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038600" y="304800"/>
            <a:ext cx="990600" cy="4953000"/>
          </a:xfrm>
          <a:prstGeom prst="roundRect">
            <a:avLst/>
          </a:prstGeom>
          <a:solidFill>
            <a:schemeClr val="accent6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600200" y="1143000"/>
            <a:ext cx="0" cy="39624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600200" y="5105400"/>
            <a:ext cx="7010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rebuchet MS" pitchFamily="34" charset="0"/>
              </a:rPr>
              <a:t>cfs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5257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Breakdown 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609600"/>
            <a:ext cx="6858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River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200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2819400"/>
            <a:ext cx="685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River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100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609600"/>
            <a:ext cx="685800" cy="2209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Divert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100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1000" y="2819400"/>
            <a:ext cx="685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River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100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1600200"/>
            <a:ext cx="6858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rebuchet MS" pitchFamily="34" charset="0"/>
              </a:rPr>
              <a:t>Cons.Use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60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609600"/>
            <a:ext cx="6858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Ret.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40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791200" y="228600"/>
            <a:ext cx="2971800" cy="914400"/>
          </a:xfrm>
          <a:prstGeom prst="roundRect">
            <a:avLst/>
          </a:prstGeom>
          <a:solidFill>
            <a:schemeClr val="accent6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</a:rPr>
              <a:t>Cannot be transferred to a new use</a:t>
            </a:r>
            <a:endParaRPr lang="en-U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050302" y="685800"/>
            <a:ext cx="740898" cy="467751"/>
          </a:xfrm>
          <a:custGeom>
            <a:avLst/>
            <a:gdLst>
              <a:gd name="connsiteX0" fmla="*/ 633046 w 633046"/>
              <a:gd name="connsiteY0" fmla="*/ 0 h 618979"/>
              <a:gd name="connsiteX1" fmla="*/ 323556 w 633046"/>
              <a:gd name="connsiteY1" fmla="*/ 168813 h 618979"/>
              <a:gd name="connsiteX2" fmla="*/ 492369 w 633046"/>
              <a:gd name="connsiteY2" fmla="*/ 239151 h 618979"/>
              <a:gd name="connsiteX3" fmla="*/ 0 w 633046"/>
              <a:gd name="connsiteY3" fmla="*/ 618979 h 618979"/>
              <a:gd name="connsiteX4" fmla="*/ 0 w 633046"/>
              <a:gd name="connsiteY4" fmla="*/ 618979 h 61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046" h="618979">
                <a:moveTo>
                  <a:pt x="633046" y="0"/>
                </a:moveTo>
                <a:cubicBezTo>
                  <a:pt x="490024" y="64477"/>
                  <a:pt x="347002" y="128955"/>
                  <a:pt x="323556" y="168813"/>
                </a:cubicBezTo>
                <a:cubicBezTo>
                  <a:pt x="300110" y="208671"/>
                  <a:pt x="546295" y="164123"/>
                  <a:pt x="492369" y="239151"/>
                </a:cubicBezTo>
                <a:cubicBezTo>
                  <a:pt x="438443" y="314179"/>
                  <a:pt x="0" y="618979"/>
                  <a:pt x="0" y="618979"/>
                </a:cubicBezTo>
                <a:lnTo>
                  <a:pt x="0" y="618979"/>
                </a:lnTo>
              </a:path>
            </a:pathLst>
          </a:cu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239000" y="2362200"/>
            <a:ext cx="1752600" cy="990600"/>
          </a:xfrm>
          <a:prstGeom prst="roundRect">
            <a:avLst/>
          </a:prstGeom>
          <a:solidFill>
            <a:srgbClr val="0070C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Can be transferred to a new use</a:t>
            </a:r>
            <a:endParaRPr lang="en-US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4" name="Freeform 23"/>
          <p:cNvSpPr/>
          <p:nvPr/>
        </p:nvSpPr>
        <p:spPr>
          <a:xfrm flipV="1">
            <a:off x="6248400" y="2209801"/>
            <a:ext cx="969498" cy="457200"/>
          </a:xfrm>
          <a:custGeom>
            <a:avLst/>
            <a:gdLst>
              <a:gd name="connsiteX0" fmla="*/ 633046 w 633046"/>
              <a:gd name="connsiteY0" fmla="*/ 0 h 618979"/>
              <a:gd name="connsiteX1" fmla="*/ 323556 w 633046"/>
              <a:gd name="connsiteY1" fmla="*/ 168813 h 618979"/>
              <a:gd name="connsiteX2" fmla="*/ 492369 w 633046"/>
              <a:gd name="connsiteY2" fmla="*/ 239151 h 618979"/>
              <a:gd name="connsiteX3" fmla="*/ 0 w 633046"/>
              <a:gd name="connsiteY3" fmla="*/ 618979 h 618979"/>
              <a:gd name="connsiteX4" fmla="*/ 0 w 633046"/>
              <a:gd name="connsiteY4" fmla="*/ 618979 h 61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046" h="618979">
                <a:moveTo>
                  <a:pt x="633046" y="0"/>
                </a:moveTo>
                <a:cubicBezTo>
                  <a:pt x="490024" y="64477"/>
                  <a:pt x="347002" y="128955"/>
                  <a:pt x="323556" y="168813"/>
                </a:cubicBezTo>
                <a:cubicBezTo>
                  <a:pt x="300110" y="208671"/>
                  <a:pt x="546295" y="164123"/>
                  <a:pt x="492369" y="239151"/>
                </a:cubicBezTo>
                <a:cubicBezTo>
                  <a:pt x="438443" y="314179"/>
                  <a:pt x="0" y="618979"/>
                  <a:pt x="0" y="618979"/>
                </a:cubicBezTo>
                <a:lnTo>
                  <a:pt x="0" y="618979"/>
                </a:lnTo>
              </a:path>
            </a:pathLst>
          </a:cu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 rot="20720080">
            <a:off x="1938241" y="2210517"/>
            <a:ext cx="7239000" cy="76200"/>
          </a:xfrm>
          <a:prstGeom prst="rightArrow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13" name="Picture 4" descr="C:\Users\Flex\AppData\Local\Microsoft\Windows\Temporary Internet Files\Content.IE5\THIJVKFY\MC9002979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838200"/>
            <a:ext cx="1669694" cy="1496873"/>
          </a:xfrm>
          <a:prstGeom prst="rect">
            <a:avLst/>
          </a:prstGeom>
          <a:noFill/>
        </p:spPr>
      </p:pic>
      <p:sp>
        <p:nvSpPr>
          <p:cNvPr id="2" name="Title 3"/>
          <p:cNvSpPr txBox="1">
            <a:spLocks/>
          </p:cNvSpPr>
          <p:nvPr/>
        </p:nvSpPr>
        <p:spPr>
          <a:xfrm>
            <a:off x="304800" y="457200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Change of Use Example A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                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After change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" name="Group 58"/>
          <p:cNvGrpSpPr/>
          <p:nvPr/>
        </p:nvGrpSpPr>
        <p:grpSpPr>
          <a:xfrm>
            <a:off x="548204" y="2302691"/>
            <a:ext cx="7605196" cy="3259909"/>
            <a:chOff x="548204" y="2302691"/>
            <a:chExt cx="7605196" cy="3259909"/>
          </a:xfrm>
        </p:grpSpPr>
        <p:sp>
          <p:nvSpPr>
            <p:cNvPr id="4" name="TextBox 3"/>
            <p:cNvSpPr txBox="1"/>
            <p:nvPr/>
          </p:nvSpPr>
          <p:spPr>
            <a:xfrm rot="447405">
              <a:off x="548204" y="2302691"/>
              <a:ext cx="749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River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" name="Curved Connector 4"/>
            <p:cNvCxnSpPr/>
            <p:nvPr/>
          </p:nvCxnSpPr>
          <p:spPr>
            <a:xfrm>
              <a:off x="609600" y="2590800"/>
              <a:ext cx="7543800" cy="2971800"/>
            </a:xfrm>
            <a:prstGeom prst="curvedConnector3">
              <a:avLst>
                <a:gd name="adj1" fmla="val 25349"/>
              </a:avLst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438405" y="2399211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Canal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438400"/>
            <a:ext cx="2839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60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r>
              <a:rPr lang="en-US" sz="1600" dirty="0" smtClean="0"/>
              <a:t> goes to the</a:t>
            </a:r>
          </a:p>
          <a:p>
            <a:pPr algn="ctr"/>
            <a:r>
              <a:rPr lang="en-US" sz="1600" dirty="0" smtClean="0"/>
              <a:t>factory</a:t>
            </a:r>
            <a:endParaRPr lang="en-US" sz="1600" dirty="0"/>
          </a:p>
        </p:txBody>
      </p:sp>
      <p:grpSp>
        <p:nvGrpSpPr>
          <p:cNvPr id="9" name="Group 51"/>
          <p:cNvGrpSpPr/>
          <p:nvPr/>
        </p:nvGrpSpPr>
        <p:grpSpPr>
          <a:xfrm>
            <a:off x="3192076" y="2896651"/>
            <a:ext cx="2365122" cy="1836544"/>
            <a:chOff x="3269852" y="2912735"/>
            <a:chExt cx="1376445" cy="1804427"/>
          </a:xfrm>
        </p:grpSpPr>
        <p:sp>
          <p:nvSpPr>
            <p:cNvPr id="10" name="Right Arrow 9"/>
            <p:cNvSpPr/>
            <p:nvPr/>
          </p:nvSpPr>
          <p:spPr>
            <a:xfrm rot="5144788" flipV="1">
              <a:off x="2416829" y="3765758"/>
              <a:ext cx="1804427" cy="98382"/>
            </a:xfrm>
            <a:prstGeom prst="rightArrow">
              <a:avLst/>
            </a:prstGeom>
            <a:solidFill>
              <a:srgbClr val="0070C0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4696" y="4109581"/>
              <a:ext cx="1371601" cy="574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 smtClean="0"/>
                <a:t>40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cfs</a:t>
              </a:r>
              <a:r>
                <a:rPr lang="en-US" sz="1600" dirty="0" smtClean="0"/>
                <a:t> returns to the river</a:t>
              </a:r>
              <a:endParaRPr lang="en-US" sz="1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10200" y="5562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140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sp>
        <p:nvSpPr>
          <p:cNvPr id="14" name="Parallelogram 13"/>
          <p:cNvSpPr/>
          <p:nvPr/>
        </p:nvSpPr>
        <p:spPr>
          <a:xfrm>
            <a:off x="3581400" y="3200400"/>
            <a:ext cx="1905000" cy="762000"/>
          </a:xfrm>
          <a:prstGeom prst="parallelogram">
            <a:avLst>
              <a:gd name="adj" fmla="val 149554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100148" y="262998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200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3657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04800" y="457200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Change of Use Example A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1554162"/>
            <a:ext cx="9144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measure of a water right is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its historical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consumptive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can transfer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cfs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need to leave behind the 40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cfs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that has always returned to the river.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893050" cy="4495800"/>
          </a:xfrm>
          <a:noFill/>
        </p:spPr>
        <p:txBody>
          <a:bodyPr lIns="64738" tIns="32369" rIns="64738" bIns="32369" anchor="ctr"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0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For example…</a:t>
            </a:r>
            <a:br>
              <a:rPr lang="en-US" sz="60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Let’s tweak the example</a:t>
            </a:r>
            <a:b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Divert an additional amount </a:t>
            </a:r>
            <a:b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to “protect” our full decreed </a:t>
            </a:r>
            <a:b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water right</a:t>
            </a:r>
            <a:endParaRPr lang="en-US" sz="3600" u="sng" dirty="0" smtClean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04800" y="457200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Change of Use Example B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                 before change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" name="Group 58"/>
          <p:cNvGrpSpPr/>
          <p:nvPr/>
        </p:nvGrpSpPr>
        <p:grpSpPr>
          <a:xfrm>
            <a:off x="548204" y="2302691"/>
            <a:ext cx="7605196" cy="3259909"/>
            <a:chOff x="548204" y="2302691"/>
            <a:chExt cx="7605196" cy="3259909"/>
          </a:xfrm>
        </p:grpSpPr>
        <p:sp>
          <p:nvSpPr>
            <p:cNvPr id="4" name="TextBox 3"/>
            <p:cNvSpPr txBox="1"/>
            <p:nvPr/>
          </p:nvSpPr>
          <p:spPr>
            <a:xfrm rot="447405">
              <a:off x="548204" y="2302691"/>
              <a:ext cx="749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River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" name="Curved Connector 4"/>
            <p:cNvCxnSpPr/>
            <p:nvPr/>
          </p:nvCxnSpPr>
          <p:spPr>
            <a:xfrm>
              <a:off x="609600" y="2590800"/>
              <a:ext cx="7543800" cy="2971800"/>
            </a:xfrm>
            <a:prstGeom prst="curvedConnector3">
              <a:avLst>
                <a:gd name="adj1" fmla="val 25349"/>
              </a:avLst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arallelogram 5"/>
          <p:cNvSpPr/>
          <p:nvPr/>
        </p:nvSpPr>
        <p:spPr>
          <a:xfrm>
            <a:off x="3810000" y="3048000"/>
            <a:ext cx="1905000" cy="762000"/>
          </a:xfrm>
          <a:prstGeom prst="parallelogram">
            <a:avLst>
              <a:gd name="adj" fmla="val 149554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2438405" y="2399211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Canal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2369919">
            <a:off x="3659417" y="2962466"/>
            <a:ext cx="970124" cy="114409"/>
          </a:xfrm>
          <a:prstGeom prst="rightArrow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2634345" y="2895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150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applied to Field</a:t>
            </a:r>
            <a:endParaRPr lang="en-US" sz="1600" dirty="0"/>
          </a:p>
        </p:txBody>
      </p:sp>
      <p:grpSp>
        <p:nvGrpSpPr>
          <p:cNvPr id="10" name="Group 50"/>
          <p:cNvGrpSpPr/>
          <p:nvPr/>
        </p:nvGrpSpPr>
        <p:grpSpPr>
          <a:xfrm>
            <a:off x="5266561" y="3124200"/>
            <a:ext cx="3363824" cy="830997"/>
            <a:chOff x="4379883" y="3429000"/>
            <a:chExt cx="1986176" cy="830997"/>
          </a:xfrm>
        </p:grpSpPr>
        <p:sp>
          <p:nvSpPr>
            <p:cNvPr id="11" name="TextBox 10"/>
            <p:cNvSpPr txBox="1"/>
            <p:nvPr/>
          </p:nvSpPr>
          <p:spPr>
            <a:xfrm>
              <a:off x="4689659" y="3429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 smtClean="0"/>
                <a:t>60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cfs</a:t>
              </a:r>
              <a:r>
                <a:rPr lang="en-US" sz="1600" dirty="0" smtClean="0"/>
                <a:t> consumed by the crop</a:t>
              </a:r>
              <a:endParaRPr lang="en-US" sz="1600" dirty="0"/>
            </a:p>
          </p:txBody>
        </p:sp>
        <p:sp>
          <p:nvSpPr>
            <p:cNvPr id="12" name="Right Arrow 11"/>
            <p:cNvSpPr/>
            <p:nvPr/>
          </p:nvSpPr>
          <p:spPr>
            <a:xfrm rot="298872" flipV="1">
              <a:off x="4379883" y="3661446"/>
              <a:ext cx="307118" cy="126210"/>
            </a:xfrm>
            <a:prstGeom prst="rightArrow">
              <a:avLst/>
            </a:prstGeom>
            <a:solidFill>
              <a:srgbClr val="0070C0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3" name="Group 51"/>
          <p:cNvGrpSpPr/>
          <p:nvPr/>
        </p:nvGrpSpPr>
        <p:grpSpPr>
          <a:xfrm>
            <a:off x="4238017" y="3783369"/>
            <a:ext cx="2385981" cy="1318922"/>
            <a:chOff x="3878564" y="3783943"/>
            <a:chExt cx="1388584" cy="1295856"/>
          </a:xfrm>
        </p:grpSpPr>
        <p:sp>
          <p:nvSpPr>
            <p:cNvPr id="14" name="Right Arrow 13"/>
            <p:cNvSpPr/>
            <p:nvPr/>
          </p:nvSpPr>
          <p:spPr>
            <a:xfrm rot="5144788" flipV="1">
              <a:off x="3269295" y="4393212"/>
              <a:ext cx="1295856" cy="77317"/>
            </a:xfrm>
            <a:prstGeom prst="rightArrow">
              <a:avLst/>
            </a:prstGeom>
            <a:solidFill>
              <a:srgbClr val="0070C0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95548" y="3959843"/>
              <a:ext cx="1371600" cy="816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 smtClean="0"/>
                <a:t>90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cfs</a:t>
              </a:r>
              <a:r>
                <a:rPr lang="en-US" sz="1600" dirty="0" smtClean="0"/>
                <a:t> returns to the river by surface or ground water</a:t>
              </a:r>
              <a:endParaRPr lang="en-US" sz="1600" dirty="0"/>
            </a:p>
          </p:txBody>
        </p:sp>
      </p:grpSp>
      <p:pic>
        <p:nvPicPr>
          <p:cNvPr id="16" name="Picture 3" descr="C:\Users\Flex\AppData\Local\Microsoft\Windows\Temporary Internet Files\Content.IE5\T3RMLZQ0\MC9003357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412349"/>
            <a:ext cx="1371600" cy="93105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410200" y="5562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140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pic>
        <p:nvPicPr>
          <p:cNvPr id="18" name="Picture 4" descr="C:\Users\Flex\AppData\Local\Microsoft\Windows\Temporary Internet Files\Content.IE5\THIJVKFY\MC9002979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914400"/>
            <a:ext cx="1669694" cy="1496873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-100148" y="262998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200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sp>
        <p:nvSpPr>
          <p:cNvPr id="20" name="Right Arrow 19"/>
          <p:cNvSpPr/>
          <p:nvPr/>
        </p:nvSpPr>
        <p:spPr>
          <a:xfrm rot="20720080">
            <a:off x="1938241" y="2210517"/>
            <a:ext cx="7239000" cy="76200"/>
          </a:xfrm>
          <a:prstGeom prst="rightArrow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1143000" y="3657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50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7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5791200" y="228600"/>
            <a:ext cx="3048000" cy="1295400"/>
          </a:xfrm>
          <a:prstGeom prst="roundRect">
            <a:avLst/>
          </a:prstGeom>
          <a:solidFill>
            <a:schemeClr val="accent6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</a:rPr>
              <a:t>Cannot be transferred to a new use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</a:rPr>
              <a:t>But now, greater obligation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257800" y="2286000"/>
            <a:ext cx="990600" cy="1905000"/>
          </a:xfrm>
          <a:prstGeom prst="roundRect">
            <a:avLst/>
          </a:prstGeom>
          <a:solidFill>
            <a:srgbClr val="0070C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038600" y="304800"/>
            <a:ext cx="990600" cy="4953000"/>
          </a:xfrm>
          <a:prstGeom prst="roundRect">
            <a:avLst/>
          </a:prstGeom>
          <a:solidFill>
            <a:schemeClr val="accent6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600200" y="1143000"/>
            <a:ext cx="0" cy="39624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600200" y="5105400"/>
            <a:ext cx="7010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rebuchet MS" pitchFamily="34" charset="0"/>
              </a:rPr>
              <a:t>cfs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5257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Breakdown 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609600"/>
            <a:ext cx="6858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River Flow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200 </a:t>
            </a:r>
            <a:r>
              <a:rPr lang="en-US" dirty="0" err="1" smtClean="0"/>
              <a:t>cfs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8862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River Flow</a:t>
            </a:r>
          </a:p>
          <a:p>
            <a:pPr algn="ctr"/>
            <a:r>
              <a:rPr lang="en-US" dirty="0" smtClean="0"/>
              <a:t>50 </a:t>
            </a:r>
            <a:r>
              <a:rPr lang="en-US" dirty="0" err="1" smtClean="0"/>
              <a:t>cfs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0" y="609600"/>
            <a:ext cx="685800" cy="3276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Divert</a:t>
            </a:r>
          </a:p>
          <a:p>
            <a:pPr algn="ctr"/>
            <a:r>
              <a:rPr lang="en-US" sz="1500" dirty="0" smtClean="0"/>
              <a:t>150 </a:t>
            </a:r>
            <a:r>
              <a:rPr lang="en-US" sz="1500" dirty="0" err="1" smtClean="0"/>
              <a:t>cfs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191000" y="38862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River Flow</a:t>
            </a:r>
          </a:p>
          <a:p>
            <a:pPr algn="ctr"/>
            <a:r>
              <a:rPr lang="en-US" dirty="0" smtClean="0"/>
              <a:t>50 </a:t>
            </a:r>
            <a:r>
              <a:rPr lang="en-US" dirty="0" err="1" smtClean="0"/>
              <a:t>cfs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10200" y="2667000"/>
            <a:ext cx="6858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err="1" smtClean="0"/>
              <a:t>Cons.Use</a:t>
            </a:r>
            <a:endParaRPr lang="en-US" sz="1500" dirty="0" smtClean="0"/>
          </a:p>
          <a:p>
            <a:pPr algn="ctr"/>
            <a:r>
              <a:rPr lang="en-US" sz="1500" dirty="0" smtClean="0"/>
              <a:t>60 </a:t>
            </a:r>
            <a:r>
              <a:rPr lang="en-US" sz="1500" dirty="0" err="1" smtClean="0"/>
              <a:t>cfs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>
          <a:xfrm>
            <a:off x="4191000" y="609600"/>
            <a:ext cx="685800" cy="2057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Ret. Flow</a:t>
            </a:r>
          </a:p>
          <a:p>
            <a:pPr algn="ctr"/>
            <a:r>
              <a:rPr lang="en-US" sz="1500" dirty="0" smtClean="0"/>
              <a:t>90 </a:t>
            </a:r>
            <a:r>
              <a:rPr lang="en-US" sz="1500" dirty="0" err="1" smtClean="0"/>
              <a:t>cfs</a:t>
            </a:r>
            <a:endParaRPr lang="en-US" sz="1500" dirty="0"/>
          </a:p>
        </p:txBody>
      </p:sp>
      <p:sp>
        <p:nvSpPr>
          <p:cNvPr id="19" name="Rounded Rectangle 18"/>
          <p:cNvSpPr/>
          <p:nvPr/>
        </p:nvSpPr>
        <p:spPr>
          <a:xfrm>
            <a:off x="5791200" y="228600"/>
            <a:ext cx="3048000" cy="914400"/>
          </a:xfrm>
          <a:prstGeom prst="roundRect">
            <a:avLst/>
          </a:prstGeom>
          <a:solidFill>
            <a:schemeClr val="accent6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Cannot be transferred to a new use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050302" y="685800"/>
            <a:ext cx="740898" cy="467751"/>
          </a:xfrm>
          <a:custGeom>
            <a:avLst/>
            <a:gdLst>
              <a:gd name="connsiteX0" fmla="*/ 633046 w 633046"/>
              <a:gd name="connsiteY0" fmla="*/ 0 h 618979"/>
              <a:gd name="connsiteX1" fmla="*/ 323556 w 633046"/>
              <a:gd name="connsiteY1" fmla="*/ 168813 h 618979"/>
              <a:gd name="connsiteX2" fmla="*/ 492369 w 633046"/>
              <a:gd name="connsiteY2" fmla="*/ 239151 h 618979"/>
              <a:gd name="connsiteX3" fmla="*/ 0 w 633046"/>
              <a:gd name="connsiteY3" fmla="*/ 618979 h 618979"/>
              <a:gd name="connsiteX4" fmla="*/ 0 w 633046"/>
              <a:gd name="connsiteY4" fmla="*/ 618979 h 61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046" h="618979">
                <a:moveTo>
                  <a:pt x="633046" y="0"/>
                </a:moveTo>
                <a:cubicBezTo>
                  <a:pt x="490024" y="64477"/>
                  <a:pt x="347002" y="128955"/>
                  <a:pt x="323556" y="168813"/>
                </a:cubicBezTo>
                <a:cubicBezTo>
                  <a:pt x="300110" y="208671"/>
                  <a:pt x="546295" y="164123"/>
                  <a:pt x="492369" y="239151"/>
                </a:cubicBezTo>
                <a:cubicBezTo>
                  <a:pt x="438443" y="314179"/>
                  <a:pt x="0" y="618979"/>
                  <a:pt x="0" y="618979"/>
                </a:cubicBezTo>
                <a:lnTo>
                  <a:pt x="0" y="618979"/>
                </a:lnTo>
              </a:path>
            </a:pathLst>
          </a:cu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239000" y="3276600"/>
            <a:ext cx="1752600" cy="990600"/>
          </a:xfrm>
          <a:prstGeom prst="roundRect">
            <a:avLst/>
          </a:prstGeom>
          <a:solidFill>
            <a:srgbClr val="0070C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Can be transferred to a new use</a:t>
            </a:r>
            <a:endParaRPr lang="en-US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4" name="Freeform 23"/>
          <p:cNvSpPr/>
          <p:nvPr/>
        </p:nvSpPr>
        <p:spPr>
          <a:xfrm flipV="1">
            <a:off x="6248400" y="3200400"/>
            <a:ext cx="969498" cy="457200"/>
          </a:xfrm>
          <a:custGeom>
            <a:avLst/>
            <a:gdLst>
              <a:gd name="connsiteX0" fmla="*/ 633046 w 633046"/>
              <a:gd name="connsiteY0" fmla="*/ 0 h 618979"/>
              <a:gd name="connsiteX1" fmla="*/ 323556 w 633046"/>
              <a:gd name="connsiteY1" fmla="*/ 168813 h 618979"/>
              <a:gd name="connsiteX2" fmla="*/ 492369 w 633046"/>
              <a:gd name="connsiteY2" fmla="*/ 239151 h 618979"/>
              <a:gd name="connsiteX3" fmla="*/ 0 w 633046"/>
              <a:gd name="connsiteY3" fmla="*/ 618979 h 618979"/>
              <a:gd name="connsiteX4" fmla="*/ 0 w 633046"/>
              <a:gd name="connsiteY4" fmla="*/ 618979 h 61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046" h="618979">
                <a:moveTo>
                  <a:pt x="633046" y="0"/>
                </a:moveTo>
                <a:cubicBezTo>
                  <a:pt x="490024" y="64477"/>
                  <a:pt x="347002" y="128955"/>
                  <a:pt x="323556" y="168813"/>
                </a:cubicBezTo>
                <a:cubicBezTo>
                  <a:pt x="300110" y="208671"/>
                  <a:pt x="546295" y="164123"/>
                  <a:pt x="492369" y="239151"/>
                </a:cubicBezTo>
                <a:cubicBezTo>
                  <a:pt x="438443" y="314179"/>
                  <a:pt x="0" y="618979"/>
                  <a:pt x="0" y="618979"/>
                </a:cubicBezTo>
                <a:lnTo>
                  <a:pt x="0" y="618979"/>
                </a:lnTo>
              </a:path>
            </a:pathLst>
          </a:cu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9" grpId="0" animBg="1"/>
      <p:bldP spid="19" grpId="1" animBg="1"/>
      <p:bldP spid="20" grpId="0" animBg="1"/>
      <p:bldP spid="21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8"/>
          <p:cNvGrpSpPr/>
          <p:nvPr/>
        </p:nvGrpSpPr>
        <p:grpSpPr>
          <a:xfrm>
            <a:off x="548204" y="2302691"/>
            <a:ext cx="7605196" cy="3259909"/>
            <a:chOff x="548204" y="2302691"/>
            <a:chExt cx="7605196" cy="3259909"/>
          </a:xfrm>
        </p:grpSpPr>
        <p:sp>
          <p:nvSpPr>
            <p:cNvPr id="4" name="TextBox 3"/>
            <p:cNvSpPr txBox="1"/>
            <p:nvPr/>
          </p:nvSpPr>
          <p:spPr>
            <a:xfrm rot="447405">
              <a:off x="548204" y="2302691"/>
              <a:ext cx="749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River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" name="Curved Connector 4"/>
            <p:cNvCxnSpPr/>
            <p:nvPr/>
          </p:nvCxnSpPr>
          <p:spPr>
            <a:xfrm>
              <a:off x="609600" y="2590800"/>
              <a:ext cx="7543800" cy="2971800"/>
            </a:xfrm>
            <a:prstGeom prst="curvedConnector3">
              <a:avLst>
                <a:gd name="adj1" fmla="val 25349"/>
              </a:avLst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ight Arrow 5"/>
          <p:cNvSpPr/>
          <p:nvPr/>
        </p:nvSpPr>
        <p:spPr>
          <a:xfrm rot="20720080">
            <a:off x="1938241" y="2210517"/>
            <a:ext cx="7239000" cy="76200"/>
          </a:xfrm>
          <a:prstGeom prst="rightArrow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2438405" y="2399211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Canal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438400"/>
            <a:ext cx="2839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60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r>
              <a:rPr lang="en-US" sz="1600" dirty="0" smtClean="0"/>
              <a:t> goes to the</a:t>
            </a:r>
          </a:p>
          <a:p>
            <a:pPr algn="ctr"/>
            <a:r>
              <a:rPr lang="en-US" sz="1600" dirty="0" smtClean="0"/>
              <a:t>factory</a:t>
            </a:r>
            <a:endParaRPr lang="en-US" sz="1600" dirty="0"/>
          </a:p>
        </p:txBody>
      </p:sp>
      <p:grpSp>
        <p:nvGrpSpPr>
          <p:cNvPr id="9" name="Group 51"/>
          <p:cNvGrpSpPr/>
          <p:nvPr/>
        </p:nvGrpSpPr>
        <p:grpSpPr>
          <a:xfrm>
            <a:off x="3192076" y="2896651"/>
            <a:ext cx="2365122" cy="1836544"/>
            <a:chOff x="3269852" y="2912735"/>
            <a:chExt cx="1376445" cy="1804427"/>
          </a:xfrm>
        </p:grpSpPr>
        <p:sp>
          <p:nvSpPr>
            <p:cNvPr id="10" name="Right Arrow 9"/>
            <p:cNvSpPr/>
            <p:nvPr/>
          </p:nvSpPr>
          <p:spPr>
            <a:xfrm rot="5144788" flipV="1">
              <a:off x="2416829" y="3765758"/>
              <a:ext cx="1804427" cy="98382"/>
            </a:xfrm>
            <a:prstGeom prst="rightArrow">
              <a:avLst/>
            </a:prstGeom>
            <a:solidFill>
              <a:srgbClr val="0070C0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4696" y="4109581"/>
              <a:ext cx="1371601" cy="332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 smtClean="0"/>
                <a:t>90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cfs</a:t>
              </a:r>
              <a:r>
                <a:rPr lang="en-US" sz="1600" dirty="0" smtClean="0"/>
                <a:t> returns to the river</a:t>
              </a:r>
              <a:endParaRPr lang="en-US" sz="1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10200" y="5562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140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pic>
        <p:nvPicPr>
          <p:cNvPr id="13" name="Picture 4" descr="C:\Users\Flex\AppData\Local\Microsoft\Windows\Temporary Internet Files\Content.IE5\THIJVKFY\MC9002979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838200"/>
            <a:ext cx="1669694" cy="1496873"/>
          </a:xfrm>
          <a:prstGeom prst="rect">
            <a:avLst/>
          </a:prstGeom>
          <a:noFill/>
        </p:spPr>
      </p:pic>
      <p:sp>
        <p:nvSpPr>
          <p:cNvPr id="14" name="Parallelogram 13"/>
          <p:cNvSpPr/>
          <p:nvPr/>
        </p:nvSpPr>
        <p:spPr>
          <a:xfrm>
            <a:off x="3581400" y="3200400"/>
            <a:ext cx="1905000" cy="762000"/>
          </a:xfrm>
          <a:prstGeom prst="parallelogram">
            <a:avLst>
              <a:gd name="adj" fmla="val 149554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100148" y="262998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200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3657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50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sp>
        <p:nvSpPr>
          <p:cNvPr id="2" name="Title 3"/>
          <p:cNvSpPr txBox="1">
            <a:spLocks/>
          </p:cNvSpPr>
          <p:nvPr/>
        </p:nvSpPr>
        <p:spPr>
          <a:xfrm>
            <a:off x="304800" y="457200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Change of Use Example B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After change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04800" y="457200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Change of Use Example B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1554162"/>
            <a:ext cx="9144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The measure of a water right is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still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 its historical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consumptive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 use.  That is limited by what the crop can consume.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We can transfer only the same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60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cfs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But now we need to leave behind the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90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cfs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 that was always diverted and has always returned to the river.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893050" cy="914399"/>
          </a:xfrm>
          <a:noFill/>
        </p:spPr>
        <p:txBody>
          <a:bodyPr lIns="64738" tIns="32369" rIns="64738" bIns="32369" anchor="ctr"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en-US" sz="34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Synopsis from the Regulatory Perspective</a:t>
            </a:r>
            <a:endParaRPr lang="en-US" sz="5100" u="sng" dirty="0" smtClean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393031"/>
            <a:ext cx="8153400" cy="4017169"/>
          </a:xfrm>
          <a:prstGeom prst="rect">
            <a:avLst/>
          </a:prstGeom>
          <a:noFill/>
        </p:spPr>
        <p:txBody>
          <a:bodyPr vert="horz" lIns="64738" tIns="32369" rIns="64738" bIns="32369">
            <a:normAutofit/>
          </a:bodyPr>
          <a:lstStyle/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Colorado water law is complicated and easily misunderstood 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Essence of a water right is its </a:t>
            </a:r>
            <a:r>
              <a:rPr lang="en-US" sz="2400" i="1" u="sng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application to a beneficial use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without waste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Misleading adage “Use It or Lose It.”  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Can lead to a practice of diverting as much as possible, whether it’s needed or not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Need to balance two concepts: 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duty of water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and 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no waste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Special Report No. 25 clarifies how the use or nonuse of a water right affects its value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  <a:cs typeface="Arial" pitchFamily="34" charset="0"/>
              </a:rPr>
              <a:t>This is valuable in administration efforts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893050" cy="914399"/>
          </a:xfrm>
          <a:noFill/>
        </p:spPr>
        <p:txBody>
          <a:bodyPr lIns="64738" tIns="32369" rIns="64738" bIns="32369" anchor="ctr"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34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Summary</a:t>
            </a:r>
            <a:endParaRPr lang="en-US" sz="5100" u="sng" dirty="0" smtClean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393031"/>
            <a:ext cx="8153400" cy="4017169"/>
          </a:xfrm>
          <a:prstGeom prst="rect">
            <a:avLst/>
          </a:prstGeom>
          <a:noFill/>
        </p:spPr>
        <p:txBody>
          <a:bodyPr vert="horz" lIns="64738" tIns="32369" rIns="64738" bIns="32369">
            <a:normAutofit/>
          </a:bodyPr>
          <a:lstStyle/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Water in Colorado is a public resource that is subject to a consideration of beneficial use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But diverting more than the “duty of water” for a use is considered waste.  Further,</a:t>
            </a:r>
          </a:p>
          <a:p>
            <a:pPr marL="778657" lvl="4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it can deprive other water users of water when they need it</a:t>
            </a:r>
          </a:p>
          <a:p>
            <a:pPr marL="778657" lvl="4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it can have unnecessary impacts to stream and rivers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Environmental interest appreciate approaches to allow short-term efforts to leave water in the stream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There is a continuing need for education.</a:t>
            </a: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Visit DWR’s </a:t>
            </a:r>
            <a:r>
              <a:rPr lang="en-US" sz="240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YouTube channel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for more </a:t>
            </a:r>
            <a:r>
              <a:rPr lang="en-US" sz="240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detailed presentation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  <a:latin typeface="Trebuchet MS" pitchFamily="34" charset="0"/>
            </a:endParaRPr>
          </a:p>
          <a:p>
            <a:pPr marL="321457" lvl="3" indent="-321457">
              <a:lnSpc>
                <a:spcPct val="90000"/>
              </a:lnSpc>
              <a:buSzPct val="75000"/>
              <a:buFont typeface="Arial" pitchFamily="34" charset="0"/>
              <a:buChar char="•"/>
            </a:pPr>
            <a:endParaRPr lang="en-US" sz="2400" b="1" i="1" dirty="0" smtClean="0">
              <a:solidFill>
                <a:schemeClr val="tx2">
                  <a:lumMod val="1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http://www.solarwaterharvest.co.za/wp-content/uploads/2011/02/Water_question_mark_by_shorty91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0" y="1676400"/>
            <a:ext cx="4152900" cy="3116263"/>
          </a:xfrm>
          <a:prstGeom prst="rect">
            <a:avLst/>
          </a:prstGeom>
          <a:noFill/>
          <a:ln>
            <a:solidFill>
              <a:srgbClr val="008000"/>
            </a:solidFill>
          </a:ln>
          <a:effectLst>
            <a:softEdge rad="63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05200" y="228600"/>
            <a:ext cx="54864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>
                <a:solidFill>
                  <a:srgbClr val="000000"/>
                </a:solidFill>
                <a:latin typeface="Trebuchet MS" pitchFamily="34" charset="0"/>
              </a:rPr>
              <a:t>Presented by:</a:t>
            </a:r>
            <a:r>
              <a:rPr lang="en-US" sz="4000" dirty="0">
                <a:solidFill>
                  <a:srgbClr val="000000"/>
                </a:solidFill>
                <a:latin typeface="Trebuchet MS" pitchFamily="34" charset="0"/>
              </a:rPr>
              <a:t/>
            </a:r>
            <a:br>
              <a:rPr lang="en-US" sz="4000" dirty="0">
                <a:solidFill>
                  <a:srgbClr val="000000"/>
                </a:solidFill>
                <a:latin typeface="Trebuchet MS" pitchFamily="34" charset="0"/>
              </a:rPr>
            </a:br>
            <a:r>
              <a:rPr lang="en-US" sz="4000" dirty="0" smtClean="0">
                <a:solidFill>
                  <a:srgbClr val="000000"/>
                </a:solidFill>
                <a:latin typeface="Trebuchet MS" pitchFamily="34" charset="0"/>
              </a:rPr>
              <a:t>Dick Wolfe, M.S.,P.E</a:t>
            </a:r>
            <a:r>
              <a:rPr lang="en-US" sz="4000" dirty="0">
                <a:solidFill>
                  <a:srgbClr val="000000"/>
                </a:solidFill>
                <a:latin typeface="Trebuchet MS" pitchFamily="34" charset="0"/>
              </a:rPr>
              <a:t>. </a:t>
            </a:r>
            <a:br>
              <a:rPr lang="en-US" sz="4000" dirty="0">
                <a:solidFill>
                  <a:srgbClr val="000000"/>
                </a:solidFill>
                <a:latin typeface="Trebuchet MS" pitchFamily="34" charset="0"/>
              </a:rPr>
            </a:br>
            <a:r>
              <a:rPr lang="en-US" sz="4000" dirty="0" smtClean="0">
                <a:solidFill>
                  <a:srgbClr val="000000"/>
                </a:solidFill>
                <a:latin typeface="Trebuchet MS" pitchFamily="34" charset="0"/>
              </a:rPr>
              <a:t>State Engineer </a:t>
            </a:r>
            <a:endParaRPr lang="en-US" sz="40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0"/>
            <a:ext cx="4191000" cy="21336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  <a:defRPr/>
            </a:pPr>
            <a:endParaRPr lang="en-US" dirty="0"/>
          </a:p>
          <a:p>
            <a:pPr algn="ctr" eaLnBrk="1" hangingPunct="1"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rebuchet MS" pitchFamily="34" charset="0"/>
              </a:rPr>
              <a:t>303) 866-3581 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</a:rPr>
              <a:t>x 8241</a:t>
            </a:r>
            <a:endParaRPr lang="en-US" dirty="0">
              <a:solidFill>
                <a:srgbClr val="000000"/>
              </a:solidFill>
              <a:latin typeface="Trebuchet MS" pitchFamily="34" charset="0"/>
            </a:endParaRPr>
          </a:p>
          <a:p>
            <a:pPr algn="ctr" eaLnBrk="1" hangingPunct="1"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Trebuchet MS" pitchFamily="34" charset="0"/>
              </a:rPr>
              <a:t>dick.wolfe@state.co.us</a:t>
            </a:r>
            <a:endParaRPr lang="en-US" sz="2800" dirty="0">
              <a:solidFill>
                <a:srgbClr val="000000"/>
              </a:solidFill>
              <a:latin typeface="Trebuchet MS" pitchFamily="34" charset="0"/>
            </a:endParaRPr>
          </a:p>
          <a:p>
            <a:pPr algn="ctr" eaLnBrk="1" hangingPunct="1">
              <a:buNone/>
              <a:defRPr/>
            </a:pPr>
            <a:r>
              <a:rPr lang="en-US" dirty="0">
                <a:solidFill>
                  <a:srgbClr val="000000"/>
                </a:solidFill>
                <a:latin typeface="Trebuchet MS" pitchFamily="34" charset="0"/>
              </a:rPr>
              <a:t>www.water.state.co.us</a:t>
            </a:r>
          </a:p>
        </p:txBody>
      </p:sp>
      <p:pic>
        <p:nvPicPr>
          <p:cNvPr id="53252" name="Picture 4" descr="127-2762_IM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00600" y="3733800"/>
            <a:ext cx="3657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 descr="maroon lake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8600" y="6858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893050" cy="914399"/>
          </a:xfrm>
          <a:noFill/>
        </p:spPr>
        <p:txBody>
          <a:bodyPr lIns="64738" tIns="32369" rIns="64738" bIns="32369" anchor="ctr"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34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Areas of Concern</a:t>
            </a:r>
            <a:endParaRPr lang="en-US" sz="5100" u="sng" dirty="0" smtClean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393031"/>
            <a:ext cx="8153400" cy="4017169"/>
          </a:xfrm>
          <a:prstGeom prst="rect">
            <a:avLst/>
          </a:prstGeom>
          <a:noFill/>
        </p:spPr>
        <p:txBody>
          <a:bodyPr vert="horz" lIns="64738" tIns="32369" rIns="64738" bIns="32369">
            <a:normAutofit/>
          </a:bodyPr>
          <a:lstStyle/>
          <a:p>
            <a:pPr marL="457200" lvl="3" indent="-457200">
              <a:lnSpc>
                <a:spcPct val="90000"/>
              </a:lnSpc>
              <a:spcAft>
                <a:spcPts val="1200"/>
              </a:spcAft>
              <a:buSzPct val="75000"/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Maintaining a Conditional Water Right (Water Court)</a:t>
            </a:r>
          </a:p>
          <a:p>
            <a:pPr marL="457200" lvl="3" indent="-457200">
              <a:lnSpc>
                <a:spcPct val="90000"/>
              </a:lnSpc>
              <a:spcAft>
                <a:spcPts val="1200"/>
              </a:spcAft>
              <a:buSzPct val="75000"/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Administering an Absolute Water Right (Division of Water Resources)</a:t>
            </a:r>
          </a:p>
          <a:p>
            <a:pPr marL="457200" lvl="3" indent="-457200">
              <a:lnSpc>
                <a:spcPct val="90000"/>
              </a:lnSpc>
              <a:spcAft>
                <a:spcPts val="1200"/>
              </a:spcAft>
              <a:buSzPct val="75000"/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Abandoning a Water Right (Division of Water Resources, Water Court)</a:t>
            </a:r>
          </a:p>
          <a:p>
            <a:pPr marL="457200" lvl="3" indent="-457200">
              <a:lnSpc>
                <a:spcPct val="90000"/>
              </a:lnSpc>
              <a:spcAft>
                <a:spcPts val="1200"/>
              </a:spcAft>
              <a:buSzPct val="75000"/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Changing the Use of a Water Right (Water Court)</a:t>
            </a:r>
          </a:p>
          <a:p>
            <a:pPr marL="457200" lvl="3" indent="-457200">
              <a:lnSpc>
                <a:spcPct val="90000"/>
              </a:lnSpc>
              <a:spcAft>
                <a:spcPts val="1200"/>
              </a:spcAft>
              <a:buSzPct val="75000"/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Applying Intentional Conservation to a Water Right or Applying Water to an Undecreed Use (Division of Water Resources, Water Court)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893050" cy="914399"/>
          </a:xfrm>
          <a:noFill/>
        </p:spPr>
        <p:txBody>
          <a:bodyPr lIns="64738" tIns="32369" rIns="64738" bIns="32369" anchor="ctr"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34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Areas of Concern</a:t>
            </a:r>
            <a:endParaRPr lang="en-US" sz="2200" u="sng" dirty="0" smtClean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393031"/>
            <a:ext cx="8153400" cy="4169569"/>
          </a:xfrm>
          <a:prstGeom prst="rect">
            <a:avLst/>
          </a:prstGeom>
          <a:noFill/>
        </p:spPr>
        <p:txBody>
          <a:bodyPr vert="horz" lIns="64738" tIns="32369" rIns="64738" bIns="32369">
            <a:normAutofit/>
          </a:bodyPr>
          <a:lstStyle/>
          <a:p>
            <a:pPr marL="457200" lvl="3" indent="-457200">
              <a:lnSpc>
                <a:spcPct val="90000"/>
              </a:lnSpc>
              <a:spcAft>
                <a:spcPts val="200"/>
              </a:spcAft>
              <a:buSzPct val="75000"/>
              <a:buFont typeface="+mj-lt"/>
              <a:buAutoNum type="arabicPeriod" startAt="4"/>
            </a:pP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Changing the Use of a Water Right (Water Court)</a:t>
            </a:r>
          </a:p>
          <a:p>
            <a:pPr marL="640080" lvl="4" indent="-274320">
              <a:lnSpc>
                <a:spcPct val="90000"/>
              </a:lnSpc>
              <a:spcAft>
                <a:spcPts val="1200"/>
              </a:spcAft>
              <a:buSzPct val="75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Potential to “lose it”: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“loss” due to quantification based on use during 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representative study period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; nearly always less than what could have happened within the decree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water right can be transferred to another use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Retains its senior priority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example, irrigation water transferred to municipal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Requires a legal/engineering process: “Change of Water Right”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Ensures the water is not used to a greater extent under the new use than it was under the old use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Ensures that other water users on the river are not impacted by the change (material injury)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Change of Water Right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 a decreed water right for an agricultural ditch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Decree allows a diversion of 150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cfs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for defined land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Change of Water Right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04800" y="457200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Change of Use </a:t>
            </a:r>
            <a:r>
              <a:rPr lang="en-US" sz="4400" dirty="0" smtClean="0">
                <a:latin typeface="Trebuchet MS" pitchFamily="34" charset="0"/>
                <a:ea typeface="+mj-ea"/>
                <a:cs typeface="Arial" pitchFamily="34" charset="0"/>
              </a:rPr>
              <a:t>Example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 A</a:t>
            </a:r>
            <a:endParaRPr lang="en-US" sz="4400" dirty="0" smtClean="0">
              <a:latin typeface="Trebuchet MS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(average historic practice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before change</a:t>
            </a: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)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" name="Group 58"/>
          <p:cNvGrpSpPr/>
          <p:nvPr/>
        </p:nvGrpSpPr>
        <p:grpSpPr>
          <a:xfrm>
            <a:off x="548204" y="2302691"/>
            <a:ext cx="7605196" cy="3259909"/>
            <a:chOff x="548204" y="2302691"/>
            <a:chExt cx="7605196" cy="3259909"/>
          </a:xfrm>
        </p:grpSpPr>
        <p:sp>
          <p:nvSpPr>
            <p:cNvPr id="4" name="TextBox 3"/>
            <p:cNvSpPr txBox="1"/>
            <p:nvPr/>
          </p:nvSpPr>
          <p:spPr>
            <a:xfrm rot="447405">
              <a:off x="548204" y="2302691"/>
              <a:ext cx="749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River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" name="Curved Connector 4"/>
            <p:cNvCxnSpPr/>
            <p:nvPr/>
          </p:nvCxnSpPr>
          <p:spPr>
            <a:xfrm>
              <a:off x="609600" y="2590800"/>
              <a:ext cx="7543800" cy="2971800"/>
            </a:xfrm>
            <a:prstGeom prst="curvedConnector3">
              <a:avLst>
                <a:gd name="adj1" fmla="val 25349"/>
              </a:avLst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arallelogram 5"/>
          <p:cNvSpPr/>
          <p:nvPr/>
        </p:nvSpPr>
        <p:spPr>
          <a:xfrm>
            <a:off x="3810000" y="3048000"/>
            <a:ext cx="1905000" cy="762000"/>
          </a:xfrm>
          <a:prstGeom prst="parallelogram">
            <a:avLst>
              <a:gd name="adj" fmla="val 149554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ight Arrow 6"/>
          <p:cNvSpPr/>
          <p:nvPr/>
        </p:nvSpPr>
        <p:spPr>
          <a:xfrm rot="20720080">
            <a:off x="1938241" y="2210517"/>
            <a:ext cx="7239000" cy="76200"/>
          </a:xfrm>
          <a:prstGeom prst="rightArrow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/>
          <p:cNvSpPr txBox="1"/>
          <p:nvPr/>
        </p:nvSpPr>
        <p:spPr>
          <a:xfrm>
            <a:off x="2438405" y="2399211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Canal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2369919">
            <a:off x="3640611" y="2973748"/>
            <a:ext cx="908680" cy="123734"/>
          </a:xfrm>
          <a:prstGeom prst="rightArrow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TextBox 9"/>
          <p:cNvSpPr txBox="1"/>
          <p:nvPr/>
        </p:nvSpPr>
        <p:spPr>
          <a:xfrm>
            <a:off x="2634345" y="2895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applied to Field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3657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100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pic>
        <p:nvPicPr>
          <p:cNvPr id="19" name="Picture 4" descr="C:\Users\Flex\AppData\Local\Microsoft\Windows\Temporary Internet Files\Content.IE5\THIJVKFY\MC9002979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914400"/>
            <a:ext cx="1669694" cy="1496873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-100148" y="262998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200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1143000"/>
            <a:ext cx="0" cy="39624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600200" y="5105400"/>
            <a:ext cx="7010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rebuchet MS" pitchFamily="34" charset="0"/>
              </a:rPr>
              <a:t>cfs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5257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Breakdown 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609600"/>
            <a:ext cx="6858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River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200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 smtClean="0"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2819400"/>
            <a:ext cx="685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River Flow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100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609600"/>
            <a:ext cx="685800" cy="2209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Divert</a:t>
            </a:r>
          </a:p>
          <a:p>
            <a:pPr algn="ctr"/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100 </a:t>
            </a:r>
            <a:r>
              <a:rPr lang="en-US" sz="1400" dirty="0" err="1" smtClean="0">
                <a:latin typeface="Trebuchet MS" pitchFamily="34" charset="0"/>
              </a:rPr>
              <a:t>cfs</a:t>
            </a:r>
            <a:endParaRPr lang="en-US" sz="1400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685800" y="1554162"/>
            <a:ext cx="77724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We own the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 farm and would like to sell our water to someone for a new use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rPr>
              <a:t>We are going to “dry up” our land.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rebuchet MS" pitchFamily="34" charset="0"/>
                <a:cs typeface="Arial" pitchFamily="34" charset="0"/>
              </a:rPr>
              <a:t>What is the measure of our water right – what are we allowed to transfer?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304800" y="457200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Change of Use </a:t>
            </a:r>
            <a:r>
              <a:rPr lang="en-US" sz="4400" dirty="0" smtClean="0">
                <a:latin typeface="Trebuchet MS" pitchFamily="34" charset="0"/>
                <a:ea typeface="+mj-ea"/>
                <a:cs typeface="Arial" pitchFamily="34" charset="0"/>
              </a:rPr>
              <a:t>Example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  <a:t> A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 pitchFamily="34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842</Words>
  <Application>Microsoft Office PowerPoint</Application>
  <PresentationFormat>On-screen Show (4:3)</PresentationFormat>
  <Paragraphs>179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The “Use it or Lose It” Perception  What are the Issues?</vt:lpstr>
      <vt:lpstr>Synopsis from the Regulatory Perspective</vt:lpstr>
      <vt:lpstr>Areas of Concern</vt:lpstr>
      <vt:lpstr>Areas of Concern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For example… Let’s tweak the example  Divert an additional amount  to “protect” our full decreed  water right</vt:lpstr>
      <vt:lpstr>Slide 16</vt:lpstr>
      <vt:lpstr>Slide 17</vt:lpstr>
      <vt:lpstr>Slide 18</vt:lpstr>
      <vt:lpstr>Slide 19</vt:lpstr>
      <vt:lpstr>Summary</vt:lpstr>
      <vt:lpstr>Slide 21</vt:lpstr>
      <vt:lpstr>Presented by: Dick Wolfe, M.S.,P.E.  State Engineer </vt:lpstr>
    </vt:vector>
  </TitlesOfParts>
  <Company>State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 of Use It or Lose It</dc:title>
  <dc:creator>Erin Light</dc:creator>
  <cp:lastModifiedBy> Dick Wolfe</cp:lastModifiedBy>
  <cp:revision>175</cp:revision>
  <dcterms:created xsi:type="dcterms:W3CDTF">2016-04-27T16:08:46Z</dcterms:created>
  <dcterms:modified xsi:type="dcterms:W3CDTF">2017-02-24T15:47:14Z</dcterms:modified>
</cp:coreProperties>
</file>