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3" r:id="rId5"/>
    <p:sldId id="258" r:id="rId6"/>
    <p:sldId id="259" r:id="rId7"/>
    <p:sldId id="265" r:id="rId8"/>
    <p:sldId id="266" r:id="rId9"/>
    <p:sldId id="267" r:id="rId10"/>
    <p:sldId id="268" r:id="rId11"/>
    <p:sldId id="260" r:id="rId12"/>
    <p:sldId id="269" r:id="rId13"/>
    <p:sldId id="261" r:id="rId14"/>
    <p:sldId id="262" r:id="rId15"/>
    <p:sldId id="270" r:id="rId16"/>
    <p:sldId id="26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500" b="1" baseline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395E5-1B74-4087-ACCF-1E911F3D9A3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34545-C686-4023-83FF-E7B7F4464FC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Piping and Lining </a:t>
            </a:r>
            <a:r>
              <a:rPr lang="en-US" dirty="0"/>
              <a:t>I</a:t>
            </a:r>
            <a:r>
              <a:rPr lang="en-US" dirty="0" smtClean="0"/>
              <a:t>rrigation Ditches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45076"/>
            <a:ext cx="4495800" cy="13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3962400"/>
            <a:ext cx="5648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 Mike Cleary, Rancher, semi retired Engineer</a:t>
            </a:r>
          </a:p>
          <a:p>
            <a:r>
              <a:rPr lang="en-US" dirty="0" smtClean="0"/>
              <a:t>Supervisor Delta CD</a:t>
            </a:r>
          </a:p>
          <a:p>
            <a:r>
              <a:rPr lang="en-US" dirty="0" smtClean="0"/>
              <a:t>CACD Board Member, Gunnison &amp; Delores  Watershed</a:t>
            </a:r>
          </a:p>
        </p:txBody>
      </p:sp>
    </p:spTree>
    <p:extLst>
      <p:ext uri="{BB962C8B-B14F-4D97-AF65-F5344CB8AC3E}">
        <p14:creationId xmlns:p14="http://schemas.microsoft.com/office/powerpoint/2010/main" val="3151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End of the line overflow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381000"/>
          </a:xfrm>
        </p:spPr>
        <p:txBody>
          <a:bodyPr/>
          <a:lstStyle/>
          <a:p>
            <a:r>
              <a:rPr lang="en-US" sz="2000" dirty="0" smtClean="0"/>
              <a:t>Installed as drawn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operation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4040188" cy="302304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5516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Silt and  Daily Water Fluctuations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Entrained Silt needs to be addressed early on </a:t>
            </a:r>
          </a:p>
          <a:p>
            <a:r>
              <a:rPr lang="en-US" dirty="0" smtClean="0"/>
              <a:t>Debris and screening of moss will be required prior to water entering pipes.  </a:t>
            </a:r>
          </a:p>
          <a:p>
            <a:pPr lvl="1"/>
            <a:r>
              <a:rPr lang="en-US" dirty="0" smtClean="0"/>
              <a:t>Electricity will be required in most instances.</a:t>
            </a:r>
          </a:p>
          <a:p>
            <a:r>
              <a:rPr lang="en-US" dirty="0" smtClean="0"/>
              <a:t>A settling pond is best at the inlet.</a:t>
            </a:r>
          </a:p>
          <a:p>
            <a:pPr lvl="1"/>
            <a:r>
              <a:rPr lang="en-US" dirty="0" smtClean="0"/>
              <a:t>Another option is at the end of  a natural drainage section prior to entering pipe again.  </a:t>
            </a:r>
          </a:p>
          <a:p>
            <a:pPr lvl="1"/>
            <a:r>
              <a:rPr lang="en-US" dirty="0" smtClean="0"/>
              <a:t>Use Stainless Steel trim on all throttling valves.  </a:t>
            </a:r>
          </a:p>
          <a:p>
            <a:r>
              <a:rPr lang="en-US" dirty="0" smtClean="0"/>
              <a:t>Ditch volumes change during the day.  </a:t>
            </a:r>
          </a:p>
          <a:p>
            <a:pPr lvl="1"/>
            <a:r>
              <a:rPr lang="en-US" dirty="0" smtClean="0"/>
              <a:t>Consider a fluctuation pond to smooth out the water rate variation during a 24 hour cycle. </a:t>
            </a:r>
          </a:p>
          <a:p>
            <a:pPr lvl="2"/>
            <a:r>
              <a:rPr lang="en-US" dirty="0" smtClean="0"/>
              <a:t>This option can be combined with a settling pond.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Fluctuation Pond / Silt settling pond</a:t>
            </a:r>
            <a:endParaRPr lang="en-US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0790"/>
            <a:ext cx="8229600" cy="40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5334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a drum filter needs to be raise and lowered for cleaning.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648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farm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pipelines are installed before  any pressurized on-farm irrigation is installed.</a:t>
            </a:r>
          </a:p>
          <a:p>
            <a:pPr lvl="1"/>
            <a:r>
              <a:rPr lang="en-US" dirty="0" smtClean="0"/>
              <a:t>This causes high stress on throttling valves. </a:t>
            </a:r>
          </a:p>
          <a:p>
            <a:pPr lvl="2"/>
            <a:r>
              <a:rPr lang="en-US" dirty="0" smtClean="0"/>
              <a:t>Gate valves are not throttling valves. </a:t>
            </a:r>
          </a:p>
          <a:p>
            <a:r>
              <a:rPr lang="en-US" dirty="0" smtClean="0"/>
              <a:t>Most agreements state that ditch companies will install meters and valves at initial installation.  </a:t>
            </a:r>
          </a:p>
          <a:p>
            <a:r>
              <a:rPr lang="en-US" dirty="0" smtClean="0"/>
              <a:t>There is no easy replacement for a splitter box.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pressure manifold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Venting to atmosphere is hard on a throttling valve</a:t>
            </a:r>
          </a:p>
          <a:p>
            <a:r>
              <a:rPr lang="en-US" sz="2000" dirty="0" smtClean="0"/>
              <a:t>Once  on farm pressurized systems are installed stain on valves is reduced.  </a:t>
            </a:r>
          </a:p>
          <a:p>
            <a:r>
              <a:rPr lang="en-US" sz="2000" dirty="0" smtClean="0"/>
              <a:t>After install, everything down stream of the red handled in ground butterfly valve becomes the  responsibility of the landowner. </a:t>
            </a:r>
          </a:p>
          <a:p>
            <a:r>
              <a:rPr lang="en-US" sz="2000" dirty="0" smtClean="0"/>
              <a:t>Great place to add a crossflow micro hydro turbine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7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50 Psi  manifold example 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1962"/>
            <a:ext cx="5715000" cy="32146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Double globe valves split the pressure drop.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5000" y="5486400"/>
            <a:ext cx="4572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8382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Flowmeter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74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 Psi on farm connection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696200" cy="659352"/>
          </a:xfrm>
        </p:spPr>
        <p:txBody>
          <a:bodyPr/>
          <a:lstStyle/>
          <a:p>
            <a:r>
              <a:rPr lang="en-US" dirty="0" smtClean="0"/>
              <a:t>Constant rate design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5562600" cy="4006815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228600" y="2667000"/>
            <a:ext cx="2819400" cy="36933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Diaphragm controlled globe valve.</a:t>
            </a:r>
          </a:p>
          <a:p>
            <a:r>
              <a:rPr lang="en-US" sz="2000" dirty="0" smtClean="0"/>
              <a:t>Diaphragm controlled by PSI drop in </a:t>
            </a:r>
            <a:r>
              <a:rPr lang="en-US" sz="2000" smtClean="0"/>
              <a:t>an orifice </a:t>
            </a:r>
            <a:r>
              <a:rPr lang="en-US" sz="2000" dirty="0" smtClean="0"/>
              <a:t>plate.  </a:t>
            </a:r>
          </a:p>
          <a:p>
            <a:r>
              <a:rPr lang="en-US" sz="2000" dirty="0" smtClean="0"/>
              <a:t>Meter in front of  valve </a:t>
            </a:r>
          </a:p>
          <a:p>
            <a:r>
              <a:rPr lang="en-US" sz="2000" dirty="0" smtClean="0"/>
              <a:t>Filter in front of valve manifold.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748590" cy="150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Stock water requirements cannot be overlooked 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Stock water often requires a smaller line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Design  for winter operation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High velocity </a:t>
            </a:r>
          </a:p>
          <a:p>
            <a:r>
              <a:rPr lang="en-US" dirty="0" smtClean="0"/>
              <a:t>Freeze protected valve lockers and air-</a:t>
            </a:r>
            <a:r>
              <a:rPr lang="en-US" dirty="0" err="1" smtClean="0"/>
              <a:t>vac</a:t>
            </a:r>
            <a:r>
              <a:rPr lang="en-US" dirty="0" smtClean="0"/>
              <a:t> lockers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141922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BOR requires habitat mitigation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NRCS will write up  habitat point loss for a pipeline project.</a:t>
            </a:r>
          </a:p>
          <a:p>
            <a:r>
              <a:rPr lang="en-US" dirty="0" smtClean="0"/>
              <a:t>NEPA paperwork takes a </a:t>
            </a:r>
            <a:r>
              <a:rPr lang="en-US" smtClean="0"/>
              <a:t>long time.  </a:t>
            </a:r>
          </a:p>
          <a:p>
            <a:r>
              <a:rPr lang="en-US" dirty="0" smtClean="0"/>
              <a:t>Offset credits will be issued  for approved habitat mitigation projects.</a:t>
            </a:r>
          </a:p>
          <a:p>
            <a:r>
              <a:rPr lang="en-US" dirty="0" smtClean="0"/>
              <a:t>Ditch  companies will sign a 50 year Commitment to maintain habitats.</a:t>
            </a:r>
          </a:p>
          <a:p>
            <a:pPr lvl="1"/>
            <a:r>
              <a:rPr lang="en-US" dirty="0" smtClean="0"/>
              <a:t>Inspections do occur.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Obtaining Funding</a:t>
            </a:r>
          </a:p>
          <a:p>
            <a:r>
              <a:rPr lang="en-US" dirty="0" smtClean="0"/>
              <a:t>Easements</a:t>
            </a:r>
          </a:p>
          <a:p>
            <a:r>
              <a:rPr lang="en-US" dirty="0" smtClean="0"/>
              <a:t>Spill Points and Natural Drainage </a:t>
            </a:r>
          </a:p>
          <a:p>
            <a:r>
              <a:rPr lang="en-US" dirty="0" smtClean="0"/>
              <a:t>Silt and Daily Water Volume Fluctuations </a:t>
            </a:r>
          </a:p>
          <a:p>
            <a:r>
              <a:rPr lang="en-US" dirty="0" smtClean="0"/>
              <a:t>On-farm connection</a:t>
            </a:r>
          </a:p>
          <a:p>
            <a:r>
              <a:rPr lang="en-US" dirty="0" smtClean="0"/>
              <a:t>Stock water must be considered  where appropriate.  </a:t>
            </a:r>
          </a:p>
          <a:p>
            <a:r>
              <a:rPr lang="en-US" dirty="0" smtClean="0"/>
              <a:t>50 Year Habitat offset commitment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 basics- 2 years to fund.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Incorporated ditch companies  are much more likely to qualify for large projects.</a:t>
            </a:r>
          </a:p>
          <a:p>
            <a:pPr lvl="1"/>
            <a:r>
              <a:rPr lang="en-US" dirty="0" smtClean="0"/>
              <a:t>Get a Dunn's Number, Tax ID and Checking account </a:t>
            </a:r>
            <a:r>
              <a:rPr lang="en-US" dirty="0" err="1" smtClean="0"/>
              <a:t>reqd</a:t>
            </a:r>
            <a:endParaRPr lang="en-US" dirty="0" smtClean="0"/>
          </a:p>
          <a:p>
            <a:r>
              <a:rPr lang="en-US" dirty="0" smtClean="0"/>
              <a:t>Money is available ( up to 15,000 dollars) to pay for an initial  scoping by a professional engineering company. </a:t>
            </a:r>
          </a:p>
          <a:p>
            <a:r>
              <a:rPr lang="en-US" dirty="0" smtClean="0"/>
              <a:t>Once funded, most project expenses will be run through a parallel  and separate  accounting and checking account that is administered by an independent  accountant. </a:t>
            </a:r>
          </a:p>
          <a:p>
            <a:pPr lvl="1"/>
            <a:r>
              <a:rPr lang="en-US" dirty="0" smtClean="0"/>
              <a:t>Anything over $750,000 requires an independent audit. </a:t>
            </a:r>
          </a:p>
          <a:p>
            <a:r>
              <a:rPr lang="en-US" dirty="0" smtClean="0"/>
              <a:t>BOR, Basin States , RCPP, and to a lesser extent NRCS fund projects, both singly  and in concert.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Decisions – pipe selection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1219200"/>
          </a:xfrm>
        </p:spPr>
        <p:txBody>
          <a:bodyPr/>
          <a:lstStyle/>
          <a:p>
            <a:r>
              <a:rPr lang="en-US" dirty="0" smtClean="0"/>
              <a:t>HDPE</a:t>
            </a:r>
          </a:p>
          <a:p>
            <a:r>
              <a:rPr lang="en-US" sz="1800" dirty="0" smtClean="0"/>
              <a:t>More expensive material , but less ground prep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41775" cy="9906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Jointed PVC</a:t>
            </a:r>
          </a:p>
          <a:p>
            <a:r>
              <a:rPr lang="en-US" sz="4500" dirty="0" smtClean="0"/>
              <a:t>Bedding requirements more </a:t>
            </a:r>
          </a:p>
          <a:p>
            <a:r>
              <a:rPr lang="en-US" sz="4500" dirty="0" smtClean="0"/>
              <a:t>Restrictive. </a:t>
            </a:r>
            <a:endParaRPr lang="en-US" sz="4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81350"/>
            <a:ext cx="3886200" cy="29146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4" y="3200400"/>
            <a:ext cx="1573695" cy="2895600"/>
          </a:xfrm>
        </p:spPr>
      </p:pic>
    </p:spTree>
    <p:extLst>
      <p:ext uri="{BB962C8B-B14F-4D97-AF65-F5344CB8AC3E}">
        <p14:creationId xmlns:p14="http://schemas.microsoft.com/office/powerpoint/2010/main" val="447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Easements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Prescriptive Easement</a:t>
            </a:r>
          </a:p>
          <a:p>
            <a:pPr lvl="1"/>
            <a:r>
              <a:rPr lang="en-US" dirty="0" smtClean="0"/>
              <a:t>A kin to Adverse Possession</a:t>
            </a:r>
          </a:p>
          <a:p>
            <a:pPr lvl="2"/>
            <a:r>
              <a:rPr lang="en-US" dirty="0" smtClean="0"/>
              <a:t>Challenged in Court</a:t>
            </a:r>
          </a:p>
          <a:p>
            <a:pPr lvl="3"/>
            <a:r>
              <a:rPr lang="en-US" dirty="0" smtClean="0"/>
              <a:t>Minimum of 15 feet either side of ditch</a:t>
            </a:r>
          </a:p>
          <a:p>
            <a:pPr lvl="2"/>
            <a:r>
              <a:rPr lang="en-US" dirty="0" smtClean="0"/>
              <a:t>New land owners may claim a ditch is their water feature</a:t>
            </a:r>
          </a:p>
          <a:p>
            <a:r>
              <a:rPr lang="en-US" dirty="0" smtClean="0"/>
              <a:t>Negotiate with land owners </a:t>
            </a:r>
          </a:p>
          <a:p>
            <a:pPr lvl="1"/>
            <a:r>
              <a:rPr lang="en-US" dirty="0" smtClean="0"/>
              <a:t>Stock water during construction</a:t>
            </a:r>
          </a:p>
          <a:p>
            <a:pPr lvl="1"/>
            <a:r>
              <a:rPr lang="en-US" dirty="0" smtClean="0"/>
              <a:t>Stock water access</a:t>
            </a:r>
          </a:p>
          <a:p>
            <a:pPr lvl="2"/>
            <a:r>
              <a:rPr lang="en-US" dirty="0" smtClean="0"/>
              <a:t>Just because the ditch runs through someone's property  doesn’t mean that they automatically have stock water rights. </a:t>
            </a:r>
          </a:p>
          <a:p>
            <a:pPr lvl="1"/>
            <a:r>
              <a:rPr lang="en-US" dirty="0" smtClean="0"/>
              <a:t>Drainage contouring</a:t>
            </a:r>
          </a:p>
          <a:p>
            <a:pPr lvl="1"/>
            <a:r>
              <a:rPr lang="en-US" dirty="0" smtClean="0"/>
              <a:t>Ground water may be discovered during construction- be flexible </a:t>
            </a:r>
          </a:p>
          <a:p>
            <a:r>
              <a:rPr lang="en-US" dirty="0" smtClean="0"/>
              <a:t>Get a signed detailed document</a:t>
            </a:r>
          </a:p>
          <a:p>
            <a:r>
              <a:rPr lang="en-US" dirty="0" smtClean="0"/>
              <a:t>Never give up Historic Perpetual easement to reroute through Federal land </a:t>
            </a:r>
          </a:p>
          <a:p>
            <a:pPr lvl="1"/>
            <a:r>
              <a:rPr lang="en-US" dirty="0" smtClean="0"/>
              <a:t>BLM currently offers 20 year term with annual fee. </a:t>
            </a:r>
          </a:p>
          <a:p>
            <a:pPr lvl="2"/>
            <a:r>
              <a:rPr lang="en-US" dirty="0" smtClean="0"/>
              <a:t>NACD is working this issue in Washington DC</a:t>
            </a:r>
          </a:p>
          <a:p>
            <a:pPr lvl="2"/>
            <a:r>
              <a:rPr lang="en-US" dirty="0" smtClean="0"/>
              <a:t>CACD is requesting legislation to address an issue in the Lower Arkansas watershed</a:t>
            </a:r>
          </a:p>
          <a:p>
            <a:pPr marL="457200" lvl="1" indent="0">
              <a:buNone/>
            </a:pPr>
            <a:r>
              <a:rPr lang="en-US" dirty="0" smtClean="0"/>
              <a:t>						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Intakes, Spill Points,  and Natural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Screening of large debris and a  finer cut of leaves and moss is necessary </a:t>
            </a:r>
            <a:r>
              <a:rPr lang="en-US" dirty="0" smtClean="0"/>
              <a:t>at intakes.  </a:t>
            </a:r>
            <a:endParaRPr lang="en-US" dirty="0"/>
          </a:p>
          <a:p>
            <a:r>
              <a:rPr lang="en-US" dirty="0" smtClean="0"/>
              <a:t>Most irrigation ditches have sections that also serve as storm water diversions.</a:t>
            </a:r>
          </a:p>
          <a:p>
            <a:pPr lvl="1"/>
            <a:r>
              <a:rPr lang="en-US" dirty="0" smtClean="0"/>
              <a:t>With pipe ditches in place,  storm water needs new diversions. </a:t>
            </a:r>
          </a:p>
          <a:p>
            <a:r>
              <a:rPr lang="en-US" dirty="0" smtClean="0"/>
              <a:t>Piping sections designated as natural drainage  does not meet salinity funding requirements. </a:t>
            </a:r>
          </a:p>
          <a:p>
            <a:pPr lvl="1"/>
            <a:r>
              <a:rPr lang="en-US" dirty="0" smtClean="0"/>
              <a:t>As a result they are  routinely left unpiped.  </a:t>
            </a:r>
          </a:p>
          <a:p>
            <a:pPr lvl="2"/>
            <a:r>
              <a:rPr lang="en-US" dirty="0" smtClean="0"/>
              <a:t>RCPP will help buy down salinity numbers to make a project competitive. </a:t>
            </a:r>
          </a:p>
          <a:p>
            <a:r>
              <a:rPr lang="en-US" dirty="0" smtClean="0"/>
              <a:t>Natural Drainage that is located upstream of a piped section will require spill points at the  pipe screen.  </a:t>
            </a:r>
          </a:p>
          <a:p>
            <a:r>
              <a:rPr lang="en-US" dirty="0" smtClean="0"/>
              <a:t>Until a ditch is  100% piped to its source, spill points are a design requirement.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18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Full  Intake </a:t>
            </a:r>
            <a:endParaRPr lang="en-US" sz="4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59352"/>
          </a:xfrm>
        </p:spPr>
        <p:txBody>
          <a:bodyPr/>
          <a:lstStyle/>
          <a:p>
            <a:r>
              <a:rPr lang="en-US" sz="2000" dirty="0" smtClean="0"/>
              <a:t>Chain driven  self cleaning screens on timers at pipe inlet</a:t>
            </a:r>
            <a:endParaRPr lang="en-US" sz="20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4041775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Trash rack with side off take</a:t>
            </a:r>
            <a:endParaRPr lang="en-US" sz="20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3301091"/>
            <a:ext cx="4039985" cy="2642509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3276600"/>
            <a:ext cx="4039985" cy="2676251"/>
          </a:xfrm>
        </p:spPr>
      </p:pic>
    </p:spTree>
    <p:extLst>
      <p:ext uri="{BB962C8B-B14F-4D97-AF65-F5344CB8AC3E}">
        <p14:creationId xmlns:p14="http://schemas.microsoft.com/office/powerpoint/2010/main" val="14200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 Side Off take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1219200"/>
          </a:xfrm>
        </p:spPr>
        <p:txBody>
          <a:bodyPr/>
          <a:lstStyle/>
          <a:p>
            <a:r>
              <a:rPr lang="en-US" sz="2000" dirty="0" smtClean="0"/>
              <a:t>Self cleaning drum filters.   This design needs water flowing by to  carry off debris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41775" cy="7310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Internal jets on timers ensure that the screens stay clean.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4040188" cy="30301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1176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Spill</a:t>
            </a:r>
            <a:r>
              <a:rPr lang="en-US" dirty="0" smtClean="0"/>
              <a:t> point options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5612" y="1828800"/>
            <a:ext cx="4040188" cy="659352"/>
          </a:xfrm>
        </p:spPr>
        <p:txBody>
          <a:bodyPr/>
          <a:lstStyle/>
          <a:p>
            <a:r>
              <a:rPr lang="en-US" dirty="0" smtClean="0"/>
              <a:t>Pipe entrance overflow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5029200" y="1828800"/>
            <a:ext cx="4041775" cy="654843"/>
          </a:xfrm>
        </p:spPr>
        <p:txBody>
          <a:bodyPr/>
          <a:lstStyle/>
          <a:p>
            <a:r>
              <a:rPr lang="en-US" dirty="0" smtClean="0"/>
              <a:t>End of the line overflow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" y="2743200"/>
            <a:ext cx="4285742" cy="29718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1890" y="2331331"/>
            <a:ext cx="2824782" cy="3942556"/>
          </a:xfrm>
        </p:spPr>
      </p:pic>
      <p:sp>
        <p:nvSpPr>
          <p:cNvPr id="9" name="Rectangle 8"/>
          <p:cNvSpPr/>
          <p:nvPr/>
        </p:nvSpPr>
        <p:spPr>
          <a:xfrm>
            <a:off x="228600" y="2590800"/>
            <a:ext cx="42672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2594811"/>
            <a:ext cx="3886200" cy="3120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85800" y="33147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686800" y="4419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3135</TotalTime>
  <Words>855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Piping and Lining Irrigation Ditches</vt:lpstr>
      <vt:lpstr>Pre Design Issues</vt:lpstr>
      <vt:lpstr>Funding  basics- 2 years to fund. </vt:lpstr>
      <vt:lpstr>Early Decisions – pipe selection </vt:lpstr>
      <vt:lpstr>Easements</vt:lpstr>
      <vt:lpstr>Intakes, Spill Points,  and Natural Drainage</vt:lpstr>
      <vt:lpstr>Full  Intake </vt:lpstr>
      <vt:lpstr> Side Off take </vt:lpstr>
      <vt:lpstr>Spill point options</vt:lpstr>
      <vt:lpstr>End of the line overflow </vt:lpstr>
      <vt:lpstr>Silt and  Daily Water Fluctuations</vt:lpstr>
      <vt:lpstr>Fluctuation Pond / Silt settling pond</vt:lpstr>
      <vt:lpstr>On farm connection</vt:lpstr>
      <vt:lpstr>Low pressure manifold example</vt:lpstr>
      <vt:lpstr>50 Psi  manifold example </vt:lpstr>
      <vt:lpstr>70 Psi on farm connection </vt:lpstr>
      <vt:lpstr>Stock water requirements cannot be overlooked </vt:lpstr>
      <vt:lpstr>BOR requires habitat mitigation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Piping and lining irrigation ditches</dc:title>
  <dc:creator>Michael P. Cleary</dc:creator>
  <cp:lastModifiedBy>Michael P. Cleary</cp:lastModifiedBy>
  <cp:revision>34</cp:revision>
  <dcterms:created xsi:type="dcterms:W3CDTF">2018-01-20T01:25:18Z</dcterms:created>
  <dcterms:modified xsi:type="dcterms:W3CDTF">2018-01-29T21:10:27Z</dcterms:modified>
</cp:coreProperties>
</file>