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1" r:id="rId1"/>
    <p:sldMasterId id="2147483815" r:id="rId2"/>
    <p:sldMasterId id="2147483827" r:id="rId3"/>
    <p:sldMasterId id="2147483839" r:id="rId4"/>
    <p:sldMasterId id="2147483851" r:id="rId5"/>
  </p:sldMasterIdLst>
  <p:notesMasterIdLst>
    <p:notesMasterId r:id="rId29"/>
  </p:notesMasterIdLst>
  <p:handoutMasterIdLst>
    <p:handoutMasterId r:id="rId30"/>
  </p:handoutMasterIdLst>
  <p:sldIdLst>
    <p:sldId id="541" r:id="rId6"/>
    <p:sldId id="543" r:id="rId7"/>
    <p:sldId id="542" r:id="rId8"/>
    <p:sldId id="545" r:id="rId9"/>
    <p:sldId id="544" r:id="rId10"/>
    <p:sldId id="523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7" r:id="rId22"/>
    <p:sldId id="560" r:id="rId23"/>
    <p:sldId id="559" r:id="rId24"/>
    <p:sldId id="558" r:id="rId25"/>
    <p:sldId id="556" r:id="rId26"/>
    <p:sldId id="534" r:id="rId27"/>
    <p:sldId id="482" r:id="rId28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691"/>
    <a:srgbClr val="366658"/>
    <a:srgbClr val="0066FF"/>
    <a:srgbClr val="3399FF"/>
    <a:srgbClr val="F5F5F5"/>
    <a:srgbClr val="D7D28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88571" autoAdjust="0"/>
  </p:normalViewPr>
  <p:slideViewPr>
    <p:cSldViewPr snapToGrid="0">
      <p:cViewPr>
        <p:scale>
          <a:sx n="70" d="100"/>
          <a:sy n="70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64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6164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42B1F-17F7-4FFD-BE31-BF604097A0B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725956"/>
            <a:ext cx="3170238" cy="6164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11725956"/>
            <a:ext cx="3170238" cy="6164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FF93-904A-4268-BC34-C1CB466E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61974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2"/>
            <a:ext cx="3170583" cy="619749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BDAC54C-7662-4B15-BFC9-403E8FB8B124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5940321"/>
            <a:ext cx="5850835" cy="4861029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1724652"/>
            <a:ext cx="3170583" cy="61974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11724652"/>
            <a:ext cx="3170583" cy="619749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93834097-2817-4A0F-B411-EE9B9F963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2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alfalfa.  But you can see there is a lot of scatter in this chart. WUE has to decline at some point in the higher regions.  At the higher ends of the production curve, it starts to take a lot more water to get the same amount of alfalfa.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alfalfa.  But you can see there is a lot of scatter in this chart.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alfalfa.  But you can see there is a lot of scatter in this chart.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alfalfa.  But you can see there is a lot of scatter in this chart.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Putnam and </a:t>
            </a:r>
            <a:r>
              <a:rPr lang="en-US" dirty="0" err="1" smtClean="0"/>
              <a:t>Orloff</a:t>
            </a:r>
            <a:r>
              <a:rPr lang="en-US" dirty="0" smtClean="0"/>
              <a:t> (2015) alfalfa efficiency.  Saying that there</a:t>
            </a:r>
            <a:r>
              <a:rPr lang="en-US" baseline="0" dirty="0" smtClean="0"/>
              <a:t> is less of a yield penalty because alfalfa can withstand stress.  Also – the WUE during the summer months is low anyway, so you’re using a larger amount of water to get.  Try to normalize the data somewhat for policy?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alfalfa.  But you can see there is a lot of scatter in this chart.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Putnam and </a:t>
            </a:r>
            <a:r>
              <a:rPr lang="en-US" dirty="0" err="1" smtClean="0"/>
              <a:t>Orloff</a:t>
            </a:r>
            <a:r>
              <a:rPr lang="en-US" dirty="0" smtClean="0"/>
              <a:t> (2015) alfalfa efficiency.  Saying that there</a:t>
            </a:r>
            <a:r>
              <a:rPr lang="en-US" baseline="0" dirty="0" smtClean="0"/>
              <a:t> is less of a yield penalty because alfalfa can withstand stress.  Also – the WUE during the summer months is low anyway, so you’re using a larger amount of water to get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Hansen, N. 2008. Strategies for Reducing Consumptive Use of Alfalfa</a:t>
            </a:r>
            <a:r>
              <a:rPr lang="en-US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depicts 5.6 inches ET per ton alfalfa</a:t>
            </a:r>
            <a:endParaRPr lang="en-US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Big-leaf models that treat a canopy as a single leaf tend to overestimate fluxes of CO2 and water vapor.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7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Big-leaf models that treat a canopy as a single leaf tend to overestimate fluxes of CO2 and water vapor.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73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20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Big-leaf models that treat a canopy as a single leaf tend to overestimate fluxes of CO2 and water vapor.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73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do a true soil water balance on this project, I will be having the graduate student </a:t>
            </a:r>
            <a:r>
              <a:rPr lang="en-US" dirty="0" err="1" smtClean="0"/>
              <a:t>Sumit</a:t>
            </a:r>
            <a:r>
              <a:rPr lang="en-US" dirty="0" smtClean="0"/>
              <a:t> </a:t>
            </a:r>
            <a:r>
              <a:rPr lang="en-US" dirty="0" err="1" smtClean="0"/>
              <a:t>Gautam</a:t>
            </a:r>
            <a:r>
              <a:rPr lang="en-US" dirty="0" smtClean="0"/>
              <a:t> utilize the RZWQM. Dr. Allan </a:t>
            </a:r>
            <a:r>
              <a:rPr lang="en-US" dirty="0" err="1" smtClean="0"/>
              <a:t>Andales</a:t>
            </a:r>
            <a:r>
              <a:rPr lang="en-US" dirty="0" smtClean="0"/>
              <a:t> will be advising him in this effort, and will serve on his Masters committee.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do a true soil water balance on this project, I will be having the graduate student </a:t>
            </a:r>
            <a:r>
              <a:rPr lang="en-US" dirty="0" err="1" smtClean="0"/>
              <a:t>Sumit</a:t>
            </a:r>
            <a:r>
              <a:rPr lang="en-US" dirty="0" smtClean="0"/>
              <a:t> </a:t>
            </a:r>
            <a:r>
              <a:rPr lang="en-US" dirty="0" err="1" smtClean="0"/>
              <a:t>Gautam</a:t>
            </a:r>
            <a:r>
              <a:rPr lang="en-US" dirty="0" smtClean="0"/>
              <a:t> utilize the RZWQM. Dr. Allan </a:t>
            </a:r>
            <a:r>
              <a:rPr lang="en-US" dirty="0" err="1" smtClean="0"/>
              <a:t>Andales</a:t>
            </a:r>
            <a:r>
              <a:rPr lang="en-US" dirty="0" smtClean="0"/>
              <a:t> will be advising him in this effort, and will serve on his Masters committee.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do a true soil water balance on this project, I will be having the graduate student </a:t>
            </a:r>
            <a:r>
              <a:rPr lang="en-US" dirty="0" err="1" smtClean="0"/>
              <a:t>Sumit</a:t>
            </a:r>
            <a:r>
              <a:rPr lang="en-US" dirty="0" smtClean="0"/>
              <a:t> </a:t>
            </a:r>
            <a:r>
              <a:rPr lang="en-US" dirty="0" err="1" smtClean="0"/>
              <a:t>Gautam</a:t>
            </a:r>
            <a:r>
              <a:rPr lang="en-US" dirty="0" smtClean="0"/>
              <a:t> utilize the RZWQM. Dr. Allan </a:t>
            </a:r>
            <a:r>
              <a:rPr lang="en-US" dirty="0" err="1" smtClean="0"/>
              <a:t>Andales</a:t>
            </a:r>
            <a:r>
              <a:rPr lang="en-US" dirty="0" smtClean="0"/>
              <a:t> will be advising him in this effort, and will serve on his Masters committee.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5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5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34097-2817-4A0F-B411-EE9B9F96318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5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8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/>
          <a:p>
            <a:fld id="{82EE8E65-6B58-4414-95BC-641A7362BAE1}" type="datetime1">
              <a:rPr lang="en-US" smtClean="0"/>
              <a:t>1/31/2017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/>
          <a:p>
            <a:fld id="{C92DB32D-B5DF-477E-9E6E-7544D33E5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6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3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58"/>
            <a:ext cx="2004164" cy="518307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52" y="675758"/>
            <a:ext cx="7896279" cy="5183073"/>
          </a:xfr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8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/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/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8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8"/>
            <a:ext cx="11309339" cy="777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50"/>
            <a:ext cx="11309339" cy="4330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9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16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16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22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0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93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65" y="225093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ight Triangle 17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6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3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4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6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8"/>
            <a:ext cx="11309339" cy="777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50"/>
            <a:ext cx="11309339" cy="4330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15" y="526017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6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4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3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58"/>
            <a:ext cx="2004164" cy="518307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52" y="675758"/>
            <a:ext cx="7896279" cy="5183073"/>
          </a:xfr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5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8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/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/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3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8"/>
            <a:ext cx="11309339" cy="777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50"/>
            <a:ext cx="11309339" cy="4330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16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16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7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22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35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93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65" y="225093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ight Triangle 17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4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4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16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16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2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4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9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15" y="526017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09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7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3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58"/>
            <a:ext cx="2004164" cy="518307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52" y="675758"/>
            <a:ext cx="7896279" cy="5183073"/>
          </a:xfr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2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8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/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/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76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8"/>
            <a:ext cx="11309339" cy="777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50"/>
            <a:ext cx="11309339" cy="4330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6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16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16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19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22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24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93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65" y="225093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ight Triangle 17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7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3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22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3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2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4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43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15" y="526017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0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4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3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58"/>
            <a:ext cx="2004164" cy="518307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52" y="675758"/>
            <a:ext cx="7896279" cy="5183073"/>
          </a:xfr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3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89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/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/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05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8"/>
            <a:ext cx="11309339" cy="777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50"/>
            <a:ext cx="11309339" cy="4330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16" y="3043915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16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20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222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93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93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65" y="225093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ight Triangle 17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9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1" y="2250936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65" y="2250936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1" y="292609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Freeform 1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ight Triangle 17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21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1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39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4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04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15" y="526017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38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39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30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675758"/>
            <a:ext cx="2004164" cy="518307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52" y="675758"/>
            <a:ext cx="7896279" cy="5183073"/>
          </a:xfrm>
        </p:spPr>
        <p:txBody>
          <a:bodyPr vert="eaVert" anchor="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6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8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85776" y="5938838"/>
            <a:ext cx="3690939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 userDrawn="1"/>
        </p:nvSpPr>
        <p:spPr bwMode="auto">
          <a:xfrm>
            <a:off x="-6043" y="5791253"/>
            <a:ext cx="3402315" cy="1080868"/>
          </a:xfrm>
          <a:prstGeom prst="rtTriangle">
            <a:avLst/>
          </a:pr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9237" y="578778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34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215" y="5260171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8056" y="457200"/>
            <a:ext cx="3703320" cy="9499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046720" y="457200"/>
            <a:ext cx="3703320" cy="98554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244891" y="457200"/>
            <a:ext cx="370332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/>
              <a:pPr/>
              <a:t>1/31/2017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8056" y="457200"/>
            <a:ext cx="3703320" cy="9499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046720" y="457200"/>
            <a:ext cx="3703320" cy="98554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244891" y="457200"/>
            <a:ext cx="370332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7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8056" y="457200"/>
            <a:ext cx="3703320" cy="9499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046720" y="457200"/>
            <a:ext cx="3703320" cy="98554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244891" y="457200"/>
            <a:ext cx="370332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8056" y="457200"/>
            <a:ext cx="3703320" cy="9499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046720" y="457200"/>
            <a:ext cx="3703320" cy="98554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244891" y="457200"/>
            <a:ext cx="370332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3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8056" y="457200"/>
            <a:ext cx="3703320" cy="94997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046720" y="457200"/>
            <a:ext cx="3703320" cy="98554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244891" y="457200"/>
            <a:ext cx="3703320" cy="9144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0261384" y="6331731"/>
            <a:ext cx="85825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E8E65-6B58-4414-95BC-641A7362BAE1}" type="datetime1">
              <a:rPr lang="en-US" smtClean="0">
                <a:solidFill>
                  <a:prstClr val="black"/>
                </a:solidFill>
              </a:rPr>
              <a:pPr/>
              <a:t>1/31/2017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32740" y="6327405"/>
            <a:ext cx="4724399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Water Bank Project Update (Phase IIB/IIC) │ Vail, CO │ August 20, 2015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3941" y="6331731"/>
            <a:ext cx="525713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2DB32D-B5DF-477E-9E6E-7544D33E5C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7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6.wdp"/><Relationship Id="rId11" Type="http://schemas.openxmlformats.org/officeDocument/2006/relationships/image" Target="../media/image27.png"/><Relationship Id="rId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8" r="9825"/>
          <a:stretch/>
        </p:blipFill>
        <p:spPr>
          <a:xfrm rot="-60000">
            <a:off x="-61249" y="1093003"/>
            <a:ext cx="12325735" cy="5895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12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" t="9582" r="8907" b="16796"/>
          <a:stretch/>
        </p:blipFill>
        <p:spPr>
          <a:xfrm>
            <a:off x="0" y="1200872"/>
            <a:ext cx="12192000" cy="565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93" y="351980"/>
            <a:ext cx="11464673" cy="28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50496"/>
            <a:ext cx="12192000" cy="15343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993664"/>
            <a:ext cx="12192000" cy="76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516591"/>
            <a:ext cx="12192000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7882" y="6422809"/>
            <a:ext cx="11914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Photo: Orchard Mesa Research Center 08/04/2015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Image result for the nature conservancy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52" y="439807"/>
            <a:ext cx="468677" cy="4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59298" y="173535"/>
            <a:ext cx="4030085" cy="205741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10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PROJECT PARTNERS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2" y="420433"/>
            <a:ext cx="442023" cy="442023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1" y="524657"/>
            <a:ext cx="749597" cy="2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signature_75_yea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5" y="511009"/>
            <a:ext cx="1160310" cy="2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www.newswise.com/images/institutions/logos/CSU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90" y="524657"/>
            <a:ext cx="626383" cy="26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 descr="http://www.kogovsekandassociates.com/swcdlogo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3" y="445093"/>
            <a:ext cx="397918" cy="4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5693" y="2676598"/>
            <a:ext cx="1191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Perry Cabot │ Dr. Joe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Brummer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Dr. Greg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Litus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Dr. Abdel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Berrada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Dr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José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Chavez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Sumit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Gautam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│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Vashisht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│ Farmer Participants │ Jesse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Kruthaupt (Trout Unlimited)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2622" y="6417549"/>
            <a:ext cx="11914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Photo: Orchard Mesa Research Center 03/28/2016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692" y="1200872"/>
            <a:ext cx="120006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Colorado River </a:t>
            </a:r>
            <a:r>
              <a:rPr lang="en-U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Deficit and Limited Irrigation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Hansen (2008) – Crop Production Function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pic>
        <p:nvPicPr>
          <p:cNvPr id="38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996" r="2430" b="4284"/>
          <a:stretch/>
        </p:blipFill>
        <p:spPr bwMode="auto">
          <a:xfrm>
            <a:off x="1768073" y="1698223"/>
            <a:ext cx="8058321" cy="438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2597888" y="2345391"/>
            <a:ext cx="1687538" cy="98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 descr="C:\Users\PCABOT\AppData\Local\Microsoft\Windows\Temporary Internet Files\Content.IE5\YVGRDHV7\fragezeichen2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r="31000"/>
          <a:stretch/>
        </p:blipFill>
        <p:spPr bwMode="auto">
          <a:xfrm>
            <a:off x="9780218" y="2549488"/>
            <a:ext cx="749166" cy="13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443657" y="3084634"/>
            <a:ext cx="7173310" cy="2259876"/>
          </a:xfrm>
          <a:custGeom>
            <a:avLst/>
            <a:gdLst>
              <a:gd name="connsiteX0" fmla="*/ 0 w 7173310"/>
              <a:gd name="connsiteY0" fmla="*/ 2259876 h 2259876"/>
              <a:gd name="connsiteX1" fmla="*/ 3815255 w 7173310"/>
              <a:gd name="connsiteY1" fmla="*/ 588732 h 2259876"/>
              <a:gd name="connsiteX2" fmla="*/ 5754413 w 7173310"/>
              <a:gd name="connsiteY2" fmla="*/ 84235 h 2259876"/>
              <a:gd name="connsiteX3" fmla="*/ 7173310 w 7173310"/>
              <a:gd name="connsiteY3" fmla="*/ 5407 h 22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310" h="2259876">
                <a:moveTo>
                  <a:pt x="0" y="2259876"/>
                </a:moveTo>
                <a:cubicBezTo>
                  <a:pt x="1428093" y="1605607"/>
                  <a:pt x="2856186" y="951339"/>
                  <a:pt x="3815255" y="588732"/>
                </a:cubicBezTo>
                <a:cubicBezTo>
                  <a:pt x="4774324" y="226125"/>
                  <a:pt x="5194737" y="181456"/>
                  <a:pt x="5754413" y="84235"/>
                </a:cubicBezTo>
                <a:cubicBezTo>
                  <a:pt x="6314089" y="-12986"/>
                  <a:pt x="6743699" y="-3790"/>
                  <a:pt x="7173310" y="5407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21313" r="20513" b="2294"/>
          <a:stretch/>
        </p:blipFill>
        <p:spPr bwMode="auto">
          <a:xfrm>
            <a:off x="1041974" y="1245399"/>
            <a:ext cx="10184525" cy="52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CABOT\AppData\Local\Microsoft\Windows\Temporary Internet Files\Content.IE5\YVGRDHV7\fragezeichen2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r="31000"/>
          <a:stretch/>
        </p:blipFill>
        <p:spPr bwMode="auto">
          <a:xfrm>
            <a:off x="11214874" y="4718175"/>
            <a:ext cx="749166" cy="13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6462660" y="4962635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78580" y="5360699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21531" y="4587301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37451" y="4985365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8926075" y="5369781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028592" y="4579911"/>
            <a:ext cx="347472" cy="347472"/>
            <a:chOff x="2240508" y="2365589"/>
            <a:chExt cx="3261880" cy="3189050"/>
          </a:xfrm>
        </p:grpSpPr>
        <p:pic>
          <p:nvPicPr>
            <p:cNvPr id="51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2240508" y="2365589"/>
              <a:ext cx="3261880" cy="318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>
              <a:off x="2963917" y="4394579"/>
              <a:ext cx="1826447" cy="6005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201934" y="4555821"/>
              <a:ext cx="1282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028592" y="3784439"/>
            <a:ext cx="2922812" cy="2349105"/>
            <a:chOff x="7028592" y="3784439"/>
            <a:chExt cx="2922812" cy="2349105"/>
          </a:xfrm>
        </p:grpSpPr>
        <p:pic>
          <p:nvPicPr>
            <p:cNvPr id="54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592" y="3784439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864" y="5765671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864" y="4182503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2096" y="3786711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368" y="5767943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368" y="4184775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992" y="5388071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Yield and Crop Production ET (alfalfa)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01584" y="3390804"/>
            <a:ext cx="5322838" cy="1976971"/>
            <a:chOff x="5701584" y="3390804"/>
            <a:chExt cx="5322838" cy="1976971"/>
          </a:xfrm>
        </p:grpSpPr>
        <p:grpSp>
          <p:nvGrpSpPr>
            <p:cNvPr id="4" name="Group 3"/>
            <p:cNvGrpSpPr/>
            <p:nvPr/>
          </p:nvGrpSpPr>
          <p:grpSpPr>
            <a:xfrm>
              <a:off x="5701584" y="3390804"/>
              <a:ext cx="436043" cy="400639"/>
              <a:chOff x="5741344" y="3398756"/>
              <a:chExt cx="436043" cy="400639"/>
            </a:xfrm>
          </p:grpSpPr>
          <p:pic>
            <p:nvPicPr>
              <p:cNvPr id="1026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Arrow Connector 2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8118813" y="3394342"/>
              <a:ext cx="436043" cy="400639"/>
              <a:chOff x="5741344" y="3398756"/>
              <a:chExt cx="436043" cy="400639"/>
            </a:xfrm>
          </p:grpSpPr>
          <p:pic>
            <p:nvPicPr>
              <p:cNvPr id="34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5" name="Straight Arrow Connector 34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10578479" y="3397880"/>
              <a:ext cx="436043" cy="400639"/>
              <a:chOff x="5741344" y="3398756"/>
              <a:chExt cx="436043" cy="400639"/>
            </a:xfrm>
          </p:grpSpPr>
          <p:pic>
            <p:nvPicPr>
              <p:cNvPr id="37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Straight Arrow Connector 37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5711484" y="4960060"/>
              <a:ext cx="436043" cy="400639"/>
              <a:chOff x="5741344" y="3398756"/>
              <a:chExt cx="436043" cy="400639"/>
            </a:xfrm>
          </p:grpSpPr>
          <p:pic>
            <p:nvPicPr>
              <p:cNvPr id="40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Straight Arrow Connector 40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128713" y="4963598"/>
              <a:ext cx="436043" cy="400639"/>
              <a:chOff x="5741344" y="3398756"/>
              <a:chExt cx="436043" cy="400639"/>
            </a:xfrm>
          </p:grpSpPr>
          <p:pic>
            <p:nvPicPr>
              <p:cNvPr id="44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1" name="Straight Arrow Connector 60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0588379" y="4967136"/>
              <a:ext cx="436043" cy="400639"/>
              <a:chOff x="5741344" y="3398756"/>
              <a:chExt cx="436043" cy="400639"/>
            </a:xfrm>
          </p:grpSpPr>
          <p:pic>
            <p:nvPicPr>
              <p:cNvPr id="63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4" name="Straight Arrow Connector 63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4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>
                <a:solidFill>
                  <a:srgbClr val="C00000"/>
                </a:solidFill>
              </a:rPr>
              <a:t>Yield and Crop Production ET (alfalfa)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25559" r="20273" b="11690"/>
          <a:stretch/>
        </p:blipFill>
        <p:spPr bwMode="auto">
          <a:xfrm>
            <a:off x="1010443" y="1702674"/>
            <a:ext cx="10184524" cy="43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PCABOT\AppData\Local\Microsoft\Windows\Temporary Internet Files\Content.IE5\YVGRDHV7\fragezeichen2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r="31000"/>
          <a:stretch/>
        </p:blipFill>
        <p:spPr bwMode="auto">
          <a:xfrm>
            <a:off x="11214874" y="4417919"/>
            <a:ext cx="749166" cy="13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8905609" y="3741836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21529" y="4139900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94233" y="4931484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910153" y="5329548"/>
            <a:ext cx="622425" cy="361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28597" y="4533308"/>
            <a:ext cx="343466" cy="731640"/>
            <a:chOff x="7028597" y="4533308"/>
            <a:chExt cx="343466" cy="731640"/>
          </a:xfrm>
        </p:grpSpPr>
        <p:pic>
          <p:nvPicPr>
            <p:cNvPr id="3076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7028597" y="4533308"/>
              <a:ext cx="341194" cy="3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7030869" y="4931372"/>
              <a:ext cx="341194" cy="3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030996" y="3356972"/>
            <a:ext cx="2938191" cy="2313768"/>
            <a:chOff x="7030996" y="3356972"/>
            <a:chExt cx="2938191" cy="2313768"/>
          </a:xfrm>
        </p:grpSpPr>
        <p:pic>
          <p:nvPicPr>
            <p:cNvPr id="3077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996" y="4129139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268" y="5305139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9879" y="3356972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151" y="4532972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01584" y="3747054"/>
            <a:ext cx="5322838" cy="1561346"/>
            <a:chOff x="5701584" y="3390804"/>
            <a:chExt cx="5322838" cy="1561346"/>
          </a:xfrm>
        </p:grpSpPr>
        <p:grpSp>
          <p:nvGrpSpPr>
            <p:cNvPr id="33" name="Group 32"/>
            <p:cNvGrpSpPr/>
            <p:nvPr/>
          </p:nvGrpSpPr>
          <p:grpSpPr>
            <a:xfrm>
              <a:off x="5701584" y="3390804"/>
              <a:ext cx="436043" cy="400639"/>
              <a:chOff x="5741344" y="3398756"/>
              <a:chExt cx="436043" cy="400639"/>
            </a:xfrm>
          </p:grpSpPr>
          <p:pic>
            <p:nvPicPr>
              <p:cNvPr id="49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8118813" y="3394342"/>
              <a:ext cx="436043" cy="400639"/>
              <a:chOff x="5741344" y="3398756"/>
              <a:chExt cx="436043" cy="400639"/>
            </a:xfrm>
          </p:grpSpPr>
          <p:pic>
            <p:nvPicPr>
              <p:cNvPr id="47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Straight Arrow Connector 47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10578479" y="3397880"/>
              <a:ext cx="436043" cy="400639"/>
              <a:chOff x="5741344" y="3398756"/>
              <a:chExt cx="436043" cy="400639"/>
            </a:xfrm>
          </p:grpSpPr>
          <p:pic>
            <p:nvPicPr>
              <p:cNvPr id="45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6" name="Straight Arrow Connector 45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711484" y="4544435"/>
              <a:ext cx="436043" cy="400639"/>
              <a:chOff x="5741344" y="2983131"/>
              <a:chExt cx="436043" cy="400639"/>
            </a:xfrm>
          </p:grpSpPr>
          <p:pic>
            <p:nvPicPr>
              <p:cNvPr id="43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2983131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4" name="Straight Arrow Connector 43"/>
              <p:cNvCxnSpPr/>
              <p:nvPr/>
            </p:nvCxnSpPr>
            <p:spPr>
              <a:xfrm flipV="1">
                <a:off x="6138271" y="3031266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8128713" y="4547973"/>
              <a:ext cx="436043" cy="400639"/>
              <a:chOff x="5741344" y="2983131"/>
              <a:chExt cx="436043" cy="400639"/>
            </a:xfrm>
          </p:grpSpPr>
          <p:pic>
            <p:nvPicPr>
              <p:cNvPr id="41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2983131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 flipV="1">
                <a:off x="6138271" y="3031266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0588379" y="4551511"/>
              <a:ext cx="436043" cy="400639"/>
              <a:chOff x="5741344" y="2983131"/>
              <a:chExt cx="436043" cy="400639"/>
            </a:xfrm>
          </p:grpSpPr>
          <p:pic>
            <p:nvPicPr>
              <p:cNvPr id="39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2983131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Straight Arrow Connector 39"/>
              <p:cNvCxnSpPr/>
              <p:nvPr/>
            </p:nvCxnSpPr>
            <p:spPr>
              <a:xfrm flipV="1">
                <a:off x="6138271" y="3031266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36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9304" r="20847" b="14248"/>
          <a:stretch/>
        </p:blipFill>
        <p:spPr bwMode="auto">
          <a:xfrm>
            <a:off x="1066182" y="1668998"/>
            <a:ext cx="10153934" cy="46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>
                <a:solidFill>
                  <a:srgbClr val="C00000"/>
                </a:solidFill>
              </a:rPr>
              <a:t>Yield and Crop Production ET (alfalfa)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8597" y="4533308"/>
            <a:ext cx="2788693" cy="1511238"/>
            <a:chOff x="7028597" y="4533308"/>
            <a:chExt cx="2788693" cy="1511238"/>
          </a:xfrm>
        </p:grpSpPr>
        <p:pic>
          <p:nvPicPr>
            <p:cNvPr id="11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7028597" y="4533308"/>
              <a:ext cx="341194" cy="3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7028597" y="5710970"/>
              <a:ext cx="341194" cy="3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9476096" y="5691955"/>
              <a:ext cx="341194" cy="3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028592" y="4537540"/>
            <a:ext cx="2785010" cy="731043"/>
            <a:chOff x="7028592" y="4537540"/>
            <a:chExt cx="2785010" cy="731043"/>
          </a:xfrm>
        </p:grpSpPr>
        <p:grpSp>
          <p:nvGrpSpPr>
            <p:cNvPr id="6" name="Group 5"/>
            <p:cNvGrpSpPr/>
            <p:nvPr/>
          </p:nvGrpSpPr>
          <p:grpSpPr>
            <a:xfrm>
              <a:off x="7028592" y="4921111"/>
              <a:ext cx="347472" cy="347472"/>
              <a:chOff x="2240508" y="2365589"/>
              <a:chExt cx="3261880" cy="3189050"/>
            </a:xfrm>
          </p:grpSpPr>
          <p:pic>
            <p:nvPicPr>
              <p:cNvPr id="20" name="Picture 4" descr="C:\Users\PCABOT\AppData\Local\Microsoft\Windows\Temporary Internet Files\Content.IE5\VOKWRJQ5\800px-Smiley_Face[1]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77667" l="28125" r="73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22" t="14550" r="24686" b="20544"/>
              <a:stretch/>
            </p:blipFill>
            <p:spPr bwMode="auto">
              <a:xfrm>
                <a:off x="2240508" y="2365589"/>
                <a:ext cx="3261880" cy="3189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963917" y="4394579"/>
                <a:ext cx="1826447" cy="6005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3073814" y="4555821"/>
                <a:ext cx="128289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9466130" y="4537540"/>
              <a:ext cx="347472" cy="347472"/>
              <a:chOff x="2240508" y="2365589"/>
              <a:chExt cx="3261880" cy="3189050"/>
            </a:xfrm>
          </p:grpSpPr>
          <p:pic>
            <p:nvPicPr>
              <p:cNvPr id="24" name="Picture 4" descr="C:\Users\PCABOT\AppData\Local\Microsoft\Windows\Temporary Internet Files\Content.IE5\VOKWRJQ5\800px-Smiley_Face[1]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667" b="77667" l="28125" r="73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22" t="14550" r="24686" b="20544"/>
              <a:stretch/>
            </p:blipFill>
            <p:spPr bwMode="auto">
              <a:xfrm>
                <a:off x="2240508" y="2365589"/>
                <a:ext cx="3261880" cy="3189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963917" y="4394579"/>
                <a:ext cx="1826447" cy="60050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073814" y="4555821"/>
                <a:ext cx="128289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7030996" y="3739116"/>
            <a:ext cx="2844927" cy="1917976"/>
            <a:chOff x="7030996" y="3739116"/>
            <a:chExt cx="2844927" cy="1917976"/>
          </a:xfrm>
        </p:grpSpPr>
        <p:pic>
          <p:nvPicPr>
            <p:cNvPr id="28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996" y="4115491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268" y="5291491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4343" y="3739116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6615" y="4901468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6615" y="4123532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C:\Users\PCABOT\AppData\Local\Microsoft\Windows\Temporary Internet Files\Content.IE5\94ITQ1D9\669982,1290714325,1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5333" l="7784" r="892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87" y="5285884"/>
              <a:ext cx="407036" cy="36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01584" y="3355179"/>
            <a:ext cx="5322838" cy="1561346"/>
            <a:chOff x="5701584" y="3390804"/>
            <a:chExt cx="5322838" cy="1561346"/>
          </a:xfrm>
        </p:grpSpPr>
        <p:grpSp>
          <p:nvGrpSpPr>
            <p:cNvPr id="38" name="Group 37"/>
            <p:cNvGrpSpPr/>
            <p:nvPr/>
          </p:nvGrpSpPr>
          <p:grpSpPr>
            <a:xfrm>
              <a:off x="5701584" y="3390804"/>
              <a:ext cx="436043" cy="400639"/>
              <a:chOff x="5741344" y="3398756"/>
              <a:chExt cx="436043" cy="400639"/>
            </a:xfrm>
          </p:grpSpPr>
          <p:pic>
            <p:nvPicPr>
              <p:cNvPr id="54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5" name="Straight Arrow Connector 54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118813" y="3394342"/>
              <a:ext cx="436043" cy="400639"/>
              <a:chOff x="5741344" y="3398756"/>
              <a:chExt cx="436043" cy="400639"/>
            </a:xfrm>
          </p:grpSpPr>
          <p:pic>
            <p:nvPicPr>
              <p:cNvPr id="52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3" name="Straight Arrow Connector 52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0578479" y="3397880"/>
              <a:ext cx="436043" cy="400639"/>
              <a:chOff x="5741344" y="3398756"/>
              <a:chExt cx="436043" cy="400639"/>
            </a:xfrm>
          </p:grpSpPr>
          <p:pic>
            <p:nvPicPr>
              <p:cNvPr id="50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3398756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 flipV="1">
                <a:off x="6138271" y="3446891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711484" y="4544435"/>
              <a:ext cx="436043" cy="400639"/>
              <a:chOff x="5741344" y="2983131"/>
              <a:chExt cx="436043" cy="400639"/>
            </a:xfrm>
          </p:grpSpPr>
          <p:pic>
            <p:nvPicPr>
              <p:cNvPr id="48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2983131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 flipV="1">
                <a:off x="6138271" y="3031266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8128713" y="4547973"/>
              <a:ext cx="436043" cy="400639"/>
              <a:chOff x="5741344" y="2983131"/>
              <a:chExt cx="436043" cy="400639"/>
            </a:xfrm>
          </p:grpSpPr>
          <p:pic>
            <p:nvPicPr>
              <p:cNvPr id="46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2983131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7" name="Straight Arrow Connector 46"/>
              <p:cNvCxnSpPr/>
              <p:nvPr/>
            </p:nvCxnSpPr>
            <p:spPr>
              <a:xfrm flipV="1">
                <a:off x="6138271" y="3031266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0588379" y="4551511"/>
              <a:ext cx="436043" cy="400639"/>
              <a:chOff x="5741344" y="2983131"/>
              <a:chExt cx="436043" cy="400639"/>
            </a:xfrm>
          </p:grpSpPr>
          <p:pic>
            <p:nvPicPr>
              <p:cNvPr id="44" name="Picture 2" descr="C:\Users\PCABOT\AppData\Local\Microsoft\Windows\Temporary Internet Files\Content.IE5\MZLI45PS\1425663956-outline[1]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44" y="2983131"/>
                <a:ext cx="436043" cy="400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5" name="Straight Arrow Connector 44"/>
              <p:cNvCxnSpPr/>
              <p:nvPr/>
            </p:nvCxnSpPr>
            <p:spPr>
              <a:xfrm flipV="1">
                <a:off x="6138271" y="3031266"/>
                <a:ext cx="0" cy="290223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972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Another view - Putnam and </a:t>
            </a:r>
            <a:r>
              <a:rPr lang="en-US" sz="3800" dirty="0" err="1" smtClean="0">
                <a:solidFill>
                  <a:srgbClr val="C00000"/>
                </a:solidFill>
              </a:rPr>
              <a:t>Orloff</a:t>
            </a:r>
            <a:r>
              <a:rPr lang="en-US" sz="3800" dirty="0" smtClean="0">
                <a:solidFill>
                  <a:srgbClr val="C00000"/>
                </a:solidFill>
              </a:rPr>
              <a:t> (2015)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84" y="1282362"/>
            <a:ext cx="79184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9471064" y="1198940"/>
            <a:ext cx="4603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5.6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81570" y="1714280"/>
            <a:ext cx="4603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6.3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81570" y="2234236"/>
            <a:ext cx="4603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7.1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92076" y="2765342"/>
            <a:ext cx="4603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8.3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86974" y="3274792"/>
            <a:ext cx="5709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10.0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97480" y="3805898"/>
            <a:ext cx="5709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12.5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97480" y="4325854"/>
            <a:ext cx="5709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16.7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07986" y="4841194"/>
            <a:ext cx="5709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25.0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18492" y="5371978"/>
            <a:ext cx="57099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50.0</a:t>
            </a:r>
            <a:endParaRPr lang="en-US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8524280" y="3557434"/>
            <a:ext cx="353866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Crop Production Function (tons/inch)</a:t>
            </a:r>
            <a:endParaRPr lang="en-US" sz="17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46801" y="1121479"/>
            <a:ext cx="2975813" cy="782450"/>
            <a:chOff x="9246801" y="1121479"/>
            <a:chExt cx="2975813" cy="782450"/>
          </a:xfrm>
        </p:grpSpPr>
        <p:sp>
          <p:nvSpPr>
            <p:cNvPr id="20" name="Oval 19"/>
            <p:cNvSpPr/>
            <p:nvPr/>
          </p:nvSpPr>
          <p:spPr>
            <a:xfrm>
              <a:off x="9246801" y="1121479"/>
              <a:ext cx="914400" cy="5316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10025588" y="1498164"/>
              <a:ext cx="2197026" cy="4057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200" b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l">
                <a:defRPr/>
              </a:pPr>
              <a:r>
                <a:rPr lang="en-US" sz="1800" b="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Recall Hansen (2008)</a:t>
              </a:r>
              <a:endParaRPr lang="en-US" sz="1800" b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65883" y="2885090"/>
            <a:ext cx="5743910" cy="2935831"/>
            <a:chOff x="1665883" y="2885090"/>
            <a:chExt cx="5743910" cy="2935831"/>
          </a:xfrm>
        </p:grpSpPr>
        <p:sp>
          <p:nvSpPr>
            <p:cNvPr id="23" name="Title 3"/>
            <p:cNvSpPr txBox="1">
              <a:spLocks/>
            </p:cNvSpPr>
            <p:nvPr/>
          </p:nvSpPr>
          <p:spPr>
            <a:xfrm>
              <a:off x="1665883" y="4936194"/>
              <a:ext cx="3110155" cy="88472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200" b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r">
                <a:defRPr/>
              </a:pPr>
              <a:r>
                <a: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Takes more water in hotter months to  generate similar tonnage.  Perhaps optimal time for leasing?</a:t>
              </a:r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4225159" y="2885090"/>
              <a:ext cx="3184634" cy="664357"/>
            </a:xfrm>
            <a:custGeom>
              <a:avLst/>
              <a:gdLst>
                <a:gd name="connsiteX0" fmla="*/ 0 w 3184634"/>
                <a:gd name="connsiteY0" fmla="*/ 0 h 664357"/>
                <a:gd name="connsiteX1" fmla="*/ 583324 w 3184634"/>
                <a:gd name="connsiteY1" fmla="*/ 315310 h 664357"/>
                <a:gd name="connsiteX2" fmla="*/ 1340069 w 3184634"/>
                <a:gd name="connsiteY2" fmla="*/ 551793 h 664357"/>
                <a:gd name="connsiteX3" fmla="*/ 2112579 w 3184634"/>
                <a:gd name="connsiteY3" fmla="*/ 662151 h 664357"/>
                <a:gd name="connsiteX4" fmla="*/ 2853558 w 3184634"/>
                <a:gd name="connsiteY4" fmla="*/ 614855 h 664357"/>
                <a:gd name="connsiteX5" fmla="*/ 3184634 w 3184634"/>
                <a:gd name="connsiteY5" fmla="*/ 488731 h 6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4634" h="664357">
                  <a:moveTo>
                    <a:pt x="0" y="0"/>
                  </a:moveTo>
                  <a:cubicBezTo>
                    <a:pt x="179989" y="111672"/>
                    <a:pt x="359979" y="223344"/>
                    <a:pt x="583324" y="315310"/>
                  </a:cubicBezTo>
                  <a:cubicBezTo>
                    <a:pt x="806669" y="407276"/>
                    <a:pt x="1085193" y="493986"/>
                    <a:pt x="1340069" y="551793"/>
                  </a:cubicBezTo>
                  <a:cubicBezTo>
                    <a:pt x="1594945" y="609600"/>
                    <a:pt x="1860331" y="651641"/>
                    <a:pt x="2112579" y="662151"/>
                  </a:cubicBezTo>
                  <a:cubicBezTo>
                    <a:pt x="2364827" y="672661"/>
                    <a:pt x="2674882" y="643758"/>
                    <a:pt x="2853558" y="614855"/>
                  </a:cubicBezTo>
                  <a:cubicBezTo>
                    <a:pt x="3032234" y="585952"/>
                    <a:pt x="3108434" y="537341"/>
                    <a:pt x="3184634" y="488731"/>
                  </a:cubicBezTo>
                </a:path>
              </a:pathLst>
            </a:custGeom>
            <a:noFill/>
            <a:ln w="381000">
              <a:solidFill>
                <a:srgbClr val="FFFF00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4776038" y="3734405"/>
              <a:ext cx="1151796" cy="1283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1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>
                <a:solidFill>
                  <a:srgbClr val="C00000"/>
                </a:solidFill>
              </a:rPr>
              <a:t>Yield and Crop Production Functions </a:t>
            </a:r>
            <a:r>
              <a:rPr lang="en-US" sz="3800" dirty="0" smtClean="0">
                <a:solidFill>
                  <a:srgbClr val="C00000"/>
                </a:solidFill>
              </a:rPr>
              <a:t>(grass)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8698" r="20513" b="40651"/>
          <a:stretch/>
        </p:blipFill>
        <p:spPr bwMode="auto">
          <a:xfrm>
            <a:off x="1150913" y="1312302"/>
            <a:ext cx="10168758" cy="281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solidFill>
                  <a:srgbClr val="366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2017 Colorado Water Congress │January 25, 2017│ Denver, CO</a:t>
            </a:r>
            <a:endParaRPr lang="en-US" dirty="0">
              <a:solidFill>
                <a:srgbClr val="366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>
                <a:solidFill>
                  <a:srgbClr val="366658"/>
                </a:solidFill>
              </a:rPr>
              <a:pPr algn="r">
                <a:defRPr/>
              </a:pPr>
              <a:t>15</a:t>
            </a:fld>
            <a:endParaRPr lang="en-US" dirty="0">
              <a:solidFill>
                <a:srgbClr val="366658"/>
              </a:solidFill>
            </a:endParaRPr>
          </a:p>
        </p:txBody>
      </p:sp>
      <p:pic>
        <p:nvPicPr>
          <p:cNvPr id="16" name="Picture 4" descr="C:\Users\PCABOT\AppData\Local\Microsoft\Windows\Temporary Internet Files\Content.IE5\VOKWRJQ5\800px-Smiley_Face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77667" l="28125" r="7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14550" r="24686" b="20544"/>
          <a:stretch/>
        </p:blipFill>
        <p:spPr bwMode="auto">
          <a:xfrm>
            <a:off x="7185546" y="3345953"/>
            <a:ext cx="341194" cy="3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8442" r="20031" b="7010"/>
          <a:stretch/>
        </p:blipFill>
        <p:spPr bwMode="auto">
          <a:xfrm>
            <a:off x="1100052" y="3785197"/>
            <a:ext cx="10200291" cy="30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Users\PCABOT\AppData\Local\Microsoft\Windows\Temporary Internet Files\Content.IE5\94ITQ1D9\669982,1290714325,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5333" l="7784" r="8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76" y="2955411"/>
            <a:ext cx="407036" cy="3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PCABOT\AppData\Local\Microsoft\Windows\Temporary Internet Files\Content.IE5\94ITQ1D9\669982,1290714325,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5333" l="7784" r="8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48" y="6124019"/>
            <a:ext cx="407036" cy="3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7183242" y="5753784"/>
            <a:ext cx="347472" cy="347472"/>
            <a:chOff x="2240508" y="2365589"/>
            <a:chExt cx="3261880" cy="3189050"/>
          </a:xfrm>
        </p:grpSpPr>
        <p:pic>
          <p:nvPicPr>
            <p:cNvPr id="30" name="Picture 4" descr="C:\Users\PCABOT\AppData\Local\Microsoft\Windows\Temporary Internet Files\Content.IE5\VOKWRJQ5\800px-Smiley_Face[1]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667" b="77667" l="28125" r="73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4550" r="24686" b="20544"/>
            <a:stretch/>
          </p:blipFill>
          <p:spPr bwMode="auto">
            <a:xfrm>
              <a:off x="2240508" y="2365589"/>
              <a:ext cx="3261880" cy="318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2963917" y="4394579"/>
              <a:ext cx="1826447" cy="6005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073814" y="4555821"/>
              <a:ext cx="12828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4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err="1" smtClean="0">
                <a:solidFill>
                  <a:srgbClr val="C00000"/>
                </a:solidFill>
              </a:rPr>
              <a:t>Orloff</a:t>
            </a:r>
            <a:r>
              <a:rPr lang="en-US" sz="3800" dirty="0" smtClean="0">
                <a:solidFill>
                  <a:srgbClr val="C00000"/>
                </a:solidFill>
              </a:rPr>
              <a:t> et al. (2016) - grasses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26220" r="24410" b="11679"/>
          <a:stretch/>
        </p:blipFill>
        <p:spPr bwMode="auto">
          <a:xfrm>
            <a:off x="542260" y="1408251"/>
            <a:ext cx="11049474" cy="51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96036" y="3979698"/>
            <a:ext cx="8222769" cy="1768496"/>
            <a:chOff x="696036" y="3979698"/>
            <a:chExt cx="8222769" cy="1768496"/>
          </a:xfrm>
        </p:grpSpPr>
        <p:sp>
          <p:nvSpPr>
            <p:cNvPr id="2" name="Rectangle 1"/>
            <p:cNvSpPr/>
            <p:nvPr/>
          </p:nvSpPr>
          <p:spPr>
            <a:xfrm>
              <a:off x="696036" y="3979698"/>
              <a:ext cx="8188657" cy="21945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8308" y="4241282"/>
              <a:ext cx="8188657" cy="21945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4228" y="4762178"/>
              <a:ext cx="8188657" cy="21945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0148" y="5528738"/>
              <a:ext cx="8188657" cy="21945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6500" y="5023762"/>
              <a:ext cx="8188657" cy="21945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0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1448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0262" y="1702676"/>
            <a:ext cx="11503416" cy="4707312"/>
          </a:xfrm>
        </p:spPr>
        <p:txBody>
          <a:bodyPr anchor="t">
            <a:noAutofit/>
          </a:bodyPr>
          <a:lstStyle/>
          <a:p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Deprivation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Lack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oxygen can cause death or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fine root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Fine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hairs are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nutrient and water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uptake  … </a:t>
            </a:r>
            <a:r>
              <a:rPr 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during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waterlogging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Pruning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Saturated sub-surface layers can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roots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that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…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may deposits salts when capillary action recedes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Micronutrient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availability.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oxygen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iron (Fe)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other micronutrients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unavailable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plant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</a:p>
          <a:p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pests.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Phytophthora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nematodes can weaken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alfalfa</a:t>
            </a:r>
            <a:endParaRPr lang="en-US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0262" y="828686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Factors affecting Recovery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1448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0262" y="1702676"/>
            <a:ext cx="11503416" cy="4707312"/>
          </a:xfrm>
        </p:spPr>
        <p:txBody>
          <a:bodyPr anchor="t">
            <a:norm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carryover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Reduced irrigation prevents N losses</a:t>
            </a:r>
          </a:p>
          <a:p>
            <a:pPr lvl="1"/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Nodules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Rhizobium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nodules are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weakened under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flooded conditions, resulting in reduced nitrogen fixation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0262" y="828686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>
                <a:solidFill>
                  <a:srgbClr val="C00000"/>
                </a:solidFill>
              </a:rPr>
              <a:t>Factors affecting </a:t>
            </a:r>
            <a:r>
              <a:rPr lang="en-US" sz="3800" dirty="0" smtClean="0">
                <a:solidFill>
                  <a:srgbClr val="C00000"/>
                </a:solidFill>
              </a:rPr>
              <a:t>Recovery (</a:t>
            </a:r>
            <a:r>
              <a:rPr lang="en-US" sz="3800" dirty="0" err="1" smtClean="0">
                <a:solidFill>
                  <a:srgbClr val="C00000"/>
                </a:solidFill>
              </a:rPr>
              <a:t>cont</a:t>
            </a:r>
            <a:r>
              <a:rPr lang="en-US" sz="3800" dirty="0" smtClean="0">
                <a:solidFill>
                  <a:srgbClr val="C00000"/>
                </a:solidFill>
              </a:rPr>
              <a:t>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9" t="18127" r="943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20262" y="828686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Average N Levels (0-12”) – 03/22/2016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0285" y="1833350"/>
            <a:ext cx="11309339" cy="43046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400" b="1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3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sz="1200" b="1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"/>
              </a:spcAft>
              <a:buClr>
                <a:srgbClr val="FFFF00"/>
              </a:buClr>
            </a:pP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	</a:t>
            </a:r>
            <a:r>
              <a:rPr lang="en-US" sz="3400" b="1" u="sng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Nitrate-N </a:t>
            </a:r>
            <a:r>
              <a:rPr lang="en-US" sz="3400" b="1" u="sng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(ppm)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3400" b="1" u="sng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 (T/ac)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3400" b="1" u="sng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RFV</a:t>
            </a:r>
            <a:endParaRPr lang="en-US" sz="3400" b="1" u="sng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"/>
              </a:spcAft>
              <a:buClr>
                <a:srgbClr val="FFFF00"/>
              </a:buClr>
            </a:pPr>
            <a:r>
              <a:rPr lang="en-US" sz="34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				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14.0				</a:t>
            </a:r>
            <a:r>
              <a:rPr lang="en-US" sz="34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1.29				 167</a:t>
            </a:r>
            <a:endParaRPr lang="en-US" sz="3400" b="1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"/>
              </a:spcAft>
              <a:buClr>
                <a:srgbClr val="FFFF00"/>
              </a:buClr>
            </a:pPr>
            <a:r>
              <a:rPr lang="en-US" sz="34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SA2-BW				  14.3				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0.88				 189</a:t>
            </a:r>
            <a:endParaRPr lang="en-US" sz="3400" b="1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"/>
              </a:spcAft>
              <a:buClr>
                <a:srgbClr val="FFFF00"/>
              </a:buClr>
            </a:pPr>
            <a:r>
              <a:rPr lang="en-US" sz="34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SA2						  19.6				</a:t>
            </a:r>
            <a:r>
              <a:rPr lang="en-US" sz="34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  1.20				 174</a:t>
            </a:r>
            <a:endParaRPr lang="en-US" sz="3400" b="1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300"/>
              </a:spcAft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sz="3400" b="1" cap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19</a:t>
            </a:fld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5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2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" t="9582" r="8907" b="16796"/>
          <a:stretch/>
        </p:blipFill>
        <p:spPr>
          <a:xfrm>
            <a:off x="-5260" y="1179846"/>
            <a:ext cx="12192000" cy="5657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2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" t="9582" r="8907" b="16796"/>
          <a:stretch/>
        </p:blipFill>
        <p:spPr>
          <a:xfrm>
            <a:off x="0" y="1200872"/>
            <a:ext cx="12192000" cy="5657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93" y="351980"/>
            <a:ext cx="11464673" cy="28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Image result for the nature conservancy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52" y="439807"/>
            <a:ext cx="468677" cy="4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959298" y="173535"/>
            <a:ext cx="4030085" cy="205741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>
            <a:lvl1pPr algn="ctr" defTabSz="2194560" rtl="0" eaLnBrk="1" latinLnBrk="0" hangingPunct="1">
              <a:spcBef>
                <a:spcPct val="0"/>
              </a:spcBef>
              <a:buNone/>
              <a:defRPr sz="10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PROJECT PARTNERS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2" y="420433"/>
            <a:ext cx="442023" cy="442023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1" y="524657"/>
            <a:ext cx="749597" cy="2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signature_75_yea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5" y="511009"/>
            <a:ext cx="1160310" cy="24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www.newswise.com/images/institutions/logos/CSU-log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90" y="524657"/>
            <a:ext cx="626383" cy="26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 descr="http://www.kogovsekandassociates.com/swcdlogo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3" y="445093"/>
            <a:ext cx="397918" cy="4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22438" r="17423" b="20859"/>
          <a:stretch/>
        </p:blipFill>
        <p:spPr>
          <a:xfrm>
            <a:off x="0" y="1403059"/>
            <a:ext cx="12192000" cy="5454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050496"/>
            <a:ext cx="12192000" cy="15343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993664"/>
            <a:ext cx="12192000" cy="76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692" y="1200872"/>
            <a:ext cx="120006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Colorado River </a:t>
            </a:r>
            <a:r>
              <a:rPr lang="en-US" sz="3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Deficit and Limited Irrigation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693" y="2676598"/>
            <a:ext cx="1191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Perry Cabot │ Dr. Joe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Brummer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Dr. Greg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Litus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Dr. Abdel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Berrada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Dr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José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Chavez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│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Sumit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Gautam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│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Vashisht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│ Farmer Participants │ Jesse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Kruthaupt (Trout Unlimited)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516591"/>
            <a:ext cx="12192000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77882" y="6422809"/>
            <a:ext cx="11914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Photo: Orchard Mesa Research Center 08/06/2016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2622" y="6417549"/>
            <a:ext cx="11914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Photo: Orchard Mesa Research Center 03/28/2016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1448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0262" y="1702676"/>
            <a:ext cx="11503416" cy="4707312"/>
          </a:xfrm>
        </p:spPr>
        <p:txBody>
          <a:bodyPr anchor="t">
            <a:norm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Nonstructural Carbohydrate (TNC)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exposed to prolonged periods of drought or drought … may have rapid initial regrowth upon alleviation of these stresses because high amounts of total nonstructural carbohydrates (e.g., glucose, fructose, sucrose) may have accumulated in their storage organs during stress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Busso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Richards and Chatterton, 1989)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0262" y="828686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>
                <a:solidFill>
                  <a:srgbClr val="C00000"/>
                </a:solidFill>
              </a:rPr>
              <a:t>Factors affecting </a:t>
            </a:r>
            <a:r>
              <a:rPr lang="en-US" sz="3800" dirty="0" smtClean="0">
                <a:solidFill>
                  <a:srgbClr val="C00000"/>
                </a:solidFill>
              </a:rPr>
              <a:t>Recovery (</a:t>
            </a:r>
            <a:r>
              <a:rPr lang="en-US" sz="3800" dirty="0" err="1" smtClean="0">
                <a:solidFill>
                  <a:srgbClr val="C00000"/>
                </a:solidFill>
              </a:rPr>
              <a:t>cont</a:t>
            </a:r>
            <a:r>
              <a:rPr lang="en-US" sz="3800" dirty="0" smtClean="0">
                <a:solidFill>
                  <a:srgbClr val="C00000"/>
                </a:solidFill>
              </a:rPr>
              <a:t>)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49"/>
            <a:ext cx="11309339" cy="5246563"/>
          </a:xfrm>
        </p:spPr>
        <p:txBody>
          <a:bodyPr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Forage yields</a:t>
            </a:r>
          </a:p>
          <a:p>
            <a:pPr lvl="1">
              <a:spcAft>
                <a:spcPts val="3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Alfalfa exhibits better yields during first, second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cuttings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300"/>
              </a:spcAft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reductions during stress period (Jones, Cabot,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Brummer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Carryover effects depend on soil and plant conditions (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alfalfa with deep roots versus grasses with shallow roots)</a:t>
            </a:r>
          </a:p>
          <a:p>
            <a:pPr>
              <a:spcAft>
                <a:spcPts val="300"/>
              </a:spcAft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Use Efficiency (WUE)</a:t>
            </a:r>
          </a:p>
          <a:p>
            <a:pPr lvl="1">
              <a:spcAft>
                <a:spcPts val="300"/>
              </a:spcAft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WUE as plant uses more water to cool itself in summer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Forage quality</a:t>
            </a:r>
          </a:p>
          <a:p>
            <a:pPr lvl="1">
              <a:spcAft>
                <a:spcPts val="300"/>
              </a:spcAft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Modest gains resulting from reduced irrigation (Jones, 2016)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300"/>
              </a:spcAft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30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"/>
              </a:spcAft>
            </a:pP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Loma, CO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Comments on Split-Season Irrigation in Colorado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628" y="1529507"/>
            <a:ext cx="7674876" cy="5063043"/>
          </a:xfrm>
        </p:spPr>
        <p:txBody>
          <a:bodyPr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Multi-Spectral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Handheld Radiometer (MSR5)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determine spectral signature of plants (NDVI)</a:t>
            </a:r>
          </a:p>
          <a:p>
            <a:pPr>
              <a:spcAft>
                <a:spcPts val="3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MSR5 measures wavebands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 at blue (485 nm), green (560 nm), red (660 nm), near infrared (NIR, 830 nm), and short-wave infrared (SWIR, 1650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similar to Landsat Thematic Mapper 5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(ground-truth)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Loma, CO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en-US" sz="3800" dirty="0">
                <a:solidFill>
                  <a:srgbClr val="C00000"/>
                </a:solidFill>
              </a:rPr>
              <a:t>Remote Sensing / Radiometer </a:t>
            </a:r>
            <a:r>
              <a:rPr lang="en-US" sz="3800" dirty="0" smtClean="0">
                <a:solidFill>
                  <a:srgbClr val="C00000"/>
                </a:solidFill>
              </a:rPr>
              <a:t>Measurements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7"/>
          <a:stretch/>
        </p:blipFill>
        <p:spPr>
          <a:xfrm>
            <a:off x="509645" y="1765997"/>
            <a:ext cx="3375784" cy="4643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4" y="1525800"/>
            <a:ext cx="1600200" cy="9001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183730" y="2038920"/>
            <a:ext cx="1669829" cy="450057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8457" y="1539772"/>
            <a:ext cx="122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656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LANDSAT 7 / 8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840163">
            <a:off x="1217895" y="1995016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656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 measurements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1448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770" y="10510"/>
            <a:ext cx="12092155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0262" y="798786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End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22438" r="17423" b="20859"/>
          <a:stretch/>
        </p:blipFill>
        <p:spPr>
          <a:xfrm>
            <a:off x="0" y="1403059"/>
            <a:ext cx="12192000" cy="5454941"/>
          </a:xfrm>
          <a:prstGeom prst="rect">
            <a:avLst/>
          </a:prstGeom>
        </p:spPr>
      </p:pic>
      <p:sp>
        <p:nvSpPr>
          <p:cNvPr id="29" name="Title 3"/>
          <p:cNvSpPr txBox="1">
            <a:spLocks/>
          </p:cNvSpPr>
          <p:nvPr/>
        </p:nvSpPr>
        <p:spPr>
          <a:xfrm>
            <a:off x="0" y="639494"/>
            <a:ext cx="12192000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Multi-Year / Multi-Site Study of Split-Season Irrigation 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333" y="1816574"/>
            <a:ext cx="4306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Evapotranspiration Rates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Conserved CU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Forage Yields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Recovery after Stress Period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301431" y="3399691"/>
            <a:ext cx="632616" cy="200164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54529" y="3221665"/>
            <a:ext cx="2892029" cy="21796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528549"/>
            <a:ext cx="7584362" cy="5246563"/>
          </a:xfrm>
        </p:spPr>
        <p:txBody>
          <a:bodyPr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Try to irrigate less than whole plant CU rate (lower yield but not necessarily linear with value!)</a:t>
            </a:r>
          </a:p>
          <a:p>
            <a:pPr>
              <a:spcAft>
                <a:spcPts val="300"/>
              </a:spcAft>
            </a:pP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Try to irrigate at full plant CU rate (increase or maintain yield and profit)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300"/>
              </a:spcAft>
            </a:pP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Loma, CO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Conservation versus Efficiency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5" t="21863" r="36873" b="9265"/>
          <a:stretch/>
        </p:blipFill>
        <p:spPr bwMode="auto">
          <a:xfrm>
            <a:off x="8210904" y="1492366"/>
            <a:ext cx="3657600" cy="47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6" y="1528549"/>
            <a:ext cx="7584362" cy="5246563"/>
          </a:xfrm>
        </p:spPr>
        <p:txBody>
          <a:bodyPr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Farm-based strategy to reduce or budget water applications through a combination of practices (irrigate less acres, recycle water, modify equipment, deficit irrigation).</a:t>
            </a:r>
          </a:p>
          <a:p>
            <a:pPr>
              <a:spcAft>
                <a:spcPts val="300"/>
              </a:spcAft>
            </a:pPr>
            <a:r>
              <a:rPr lang="en-US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Irrigate less than the full ET demand of the whole plant)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300"/>
              </a:spcAft>
            </a:pP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Loma, CO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en-US" sz="3800" dirty="0" smtClean="0">
                <a:solidFill>
                  <a:srgbClr val="C00000"/>
                </a:solidFill>
              </a:rPr>
              <a:t>Deficit versus Limited Irrigation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5" t="21863" r="36873" b="9265"/>
          <a:stretch/>
        </p:blipFill>
        <p:spPr bwMode="auto">
          <a:xfrm>
            <a:off x="8210904" y="1492366"/>
            <a:ext cx="3657600" cy="47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97214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85" y="1528549"/>
            <a:ext cx="11309339" cy="5246563"/>
          </a:xfrm>
        </p:spPr>
        <p:txBody>
          <a:bodyPr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3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Undersander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(1987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compared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yield-ET 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hay 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cuttings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Bushland</a:t>
            </a:r>
            <a:r>
              <a:rPr 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</a:p>
          <a:p>
            <a:pPr lvl="1">
              <a:spcAft>
                <a:spcPts val="300"/>
              </a:spcAft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season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yield-ET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depending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 (time of year)</a:t>
            </a:r>
          </a:p>
          <a:p>
            <a:pPr lvl="1">
              <a:spcAft>
                <a:spcPts val="300"/>
              </a:spcAft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Alfalfa plants, for example, use more water as it gets hotter</a:t>
            </a:r>
          </a:p>
          <a:p>
            <a:pPr marL="324000" lvl="1" indent="0">
              <a:spcAft>
                <a:spcPts val="30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but the increased water use (transpiration) doesn’t translate </a:t>
            </a:r>
          </a:p>
          <a:p>
            <a:pPr marL="324000" lvl="1" indent="0">
              <a:spcAft>
                <a:spcPts val="300"/>
              </a:spcAft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exactly to more biomass as it gets hotter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300"/>
              </a:spcAft>
            </a:pPr>
            <a:endParaRPr lang="en-US" sz="3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4381"/>
          </a:xfrm>
        </p:spPr>
        <p:txBody>
          <a:bodyPr/>
          <a:lstStyle/>
          <a:p>
            <a:r>
              <a:rPr lang="en-US" dirty="0" smtClean="0"/>
              <a:t>Eckert, CO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1192" y="702156"/>
            <a:ext cx="11029616" cy="5943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Loma, CO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566" y="562303"/>
            <a:ext cx="11547938" cy="91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520262" y="639494"/>
            <a:ext cx="11164886" cy="76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>
              <a:defRPr/>
            </a:pPr>
            <a:r>
              <a:rPr lang="en-US" sz="3800" dirty="0">
                <a:solidFill>
                  <a:srgbClr val="C00000"/>
                </a:solidFill>
              </a:rPr>
              <a:t>Prior Research on Split-Season </a:t>
            </a:r>
            <a:r>
              <a:rPr lang="en-US" sz="3800" dirty="0" smtClean="0">
                <a:solidFill>
                  <a:srgbClr val="C00000"/>
                </a:solidFill>
              </a:rPr>
              <a:t>Irrigation</a:t>
            </a:r>
            <a:endParaRPr lang="en-US" sz="3800" dirty="0">
              <a:solidFill>
                <a:sysClr val="windowText" lastClr="000000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91959"/>
            <a:ext cx="12192000" cy="459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79330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25749" r="30449" b="7560"/>
          <a:stretch/>
        </p:blipFill>
        <p:spPr bwMode="auto">
          <a:xfrm>
            <a:off x="4277305" y="551792"/>
            <a:ext cx="7553448" cy="548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9297" y="2806256"/>
            <a:ext cx="740979" cy="519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2393" y="3589273"/>
            <a:ext cx="740979" cy="519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6848" y="3609238"/>
            <a:ext cx="740979" cy="519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8350" y="4799001"/>
            <a:ext cx="740979" cy="5192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14117" y="483462"/>
            <a:ext cx="3505180" cy="2345909"/>
            <a:chOff x="1114117" y="719952"/>
            <a:chExt cx="3505180" cy="23459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88" t="20557" r="17486" b="7010"/>
            <a:stretch/>
          </p:blipFill>
          <p:spPr bwMode="auto">
            <a:xfrm>
              <a:off x="1114118" y="719952"/>
              <a:ext cx="2590614" cy="183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114117" y="719953"/>
              <a:ext cx="2617436" cy="18340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>
              <a:endCxn id="2" idx="1"/>
            </p:cNvCxnSpPr>
            <p:nvPr/>
          </p:nvCxnSpPr>
          <p:spPr>
            <a:xfrm>
              <a:off x="3731553" y="1718434"/>
              <a:ext cx="887744" cy="13474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83479" y="2439954"/>
            <a:ext cx="4868914" cy="1834055"/>
            <a:chOff x="483479" y="2676444"/>
            <a:chExt cx="4868914" cy="18340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2" t="20557" r="17389" b="7010"/>
            <a:stretch/>
          </p:blipFill>
          <p:spPr bwMode="auto">
            <a:xfrm>
              <a:off x="489797" y="2719487"/>
              <a:ext cx="2579583" cy="179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83479" y="2676444"/>
              <a:ext cx="2617434" cy="18340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>
              <a:stCxn id="17" idx="3"/>
              <a:endCxn id="10" idx="1"/>
            </p:cNvCxnSpPr>
            <p:nvPr/>
          </p:nvCxnSpPr>
          <p:spPr>
            <a:xfrm>
              <a:off x="3100913" y="3593471"/>
              <a:ext cx="2251480" cy="4761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05118" y="4398269"/>
            <a:ext cx="3743232" cy="1863550"/>
            <a:chOff x="805118" y="4634759"/>
            <a:chExt cx="3743232" cy="18635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6" t="20462" r="17363" b="4927"/>
            <a:stretch/>
          </p:blipFill>
          <p:spPr bwMode="auto">
            <a:xfrm>
              <a:off x="836943" y="4634759"/>
              <a:ext cx="2583827" cy="18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805118" y="4668682"/>
              <a:ext cx="2611116" cy="182962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Connector 34"/>
            <p:cNvCxnSpPr>
              <a:endCxn id="12" idx="1"/>
            </p:cNvCxnSpPr>
            <p:nvPr/>
          </p:nvCxnSpPr>
          <p:spPr>
            <a:xfrm flipV="1">
              <a:off x="3420770" y="5058606"/>
              <a:ext cx="1127580" cy="4120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317827" y="3632353"/>
            <a:ext cx="4045574" cy="2475710"/>
            <a:chOff x="7317827" y="3868843"/>
            <a:chExt cx="4045574" cy="247571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66" t="20556" r="17244" b="7274"/>
            <a:stretch/>
          </p:blipFill>
          <p:spPr bwMode="auto">
            <a:xfrm>
              <a:off x="8745967" y="4510499"/>
              <a:ext cx="2617434" cy="183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8745967" y="4510499"/>
              <a:ext cx="2617434" cy="18340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Straight Connector 38"/>
            <p:cNvCxnSpPr>
              <a:endCxn id="11" idx="3"/>
            </p:cNvCxnSpPr>
            <p:nvPr/>
          </p:nvCxnSpPr>
          <p:spPr>
            <a:xfrm flipH="1" flipV="1">
              <a:off x="7317827" y="3868843"/>
              <a:ext cx="1428140" cy="930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91959"/>
            <a:ext cx="12192000" cy="459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79330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8" t="20557" r="17486" b="7010"/>
          <a:stretch/>
        </p:blipFill>
        <p:spPr bwMode="auto">
          <a:xfrm>
            <a:off x="1114118" y="483462"/>
            <a:ext cx="2590614" cy="183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14117" y="483463"/>
            <a:ext cx="2617436" cy="18340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20557" r="17389" b="7010"/>
          <a:stretch/>
        </p:blipFill>
        <p:spPr bwMode="auto">
          <a:xfrm>
            <a:off x="489797" y="2482997"/>
            <a:ext cx="2579583" cy="17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3479" y="2439954"/>
            <a:ext cx="2617434" cy="1834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20462" r="17363" b="4927"/>
          <a:stretch/>
        </p:blipFill>
        <p:spPr bwMode="auto">
          <a:xfrm>
            <a:off x="836943" y="4398269"/>
            <a:ext cx="2583827" cy="18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05118" y="4432192"/>
            <a:ext cx="2611116" cy="1829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00913" y="551792"/>
            <a:ext cx="8729840" cy="5484282"/>
            <a:chOff x="3100913" y="551792"/>
            <a:chExt cx="8729840" cy="5484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9" t="25749" r="30449" b="7560"/>
            <a:stretch/>
          </p:blipFill>
          <p:spPr bwMode="auto">
            <a:xfrm>
              <a:off x="4277305" y="551792"/>
              <a:ext cx="7553448" cy="5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19297" y="2806256"/>
              <a:ext cx="740979" cy="51920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52393" y="3589273"/>
              <a:ext cx="740979" cy="51920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76848" y="3609238"/>
              <a:ext cx="740979" cy="51920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8350" y="4799001"/>
              <a:ext cx="740979" cy="51920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>
              <a:endCxn id="2" idx="1"/>
            </p:cNvCxnSpPr>
            <p:nvPr/>
          </p:nvCxnSpPr>
          <p:spPr>
            <a:xfrm>
              <a:off x="3731553" y="1481944"/>
              <a:ext cx="887744" cy="13474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3"/>
              <a:endCxn id="10" idx="1"/>
            </p:cNvCxnSpPr>
            <p:nvPr/>
          </p:nvCxnSpPr>
          <p:spPr>
            <a:xfrm>
              <a:off x="3100913" y="3356981"/>
              <a:ext cx="2251480" cy="4761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12" idx="1"/>
            </p:cNvCxnSpPr>
            <p:nvPr/>
          </p:nvCxnSpPr>
          <p:spPr>
            <a:xfrm flipV="1">
              <a:off x="3420770" y="4822116"/>
              <a:ext cx="1127580" cy="4120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1" idx="3"/>
            </p:cNvCxnSpPr>
            <p:nvPr/>
          </p:nvCxnSpPr>
          <p:spPr>
            <a:xfrm flipH="1" flipV="1">
              <a:off x="7317827" y="3632353"/>
              <a:ext cx="1428140" cy="930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098614" y="1702655"/>
            <a:ext cx="173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Grand Valley and Orchard Mesa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845" y="3607589"/>
            <a:ext cx="177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Uncompahgre and North Fork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6460" y="4496720"/>
            <a:ext cx="116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Southwest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20556" r="17244" b="7274"/>
          <a:stretch/>
        </p:blipFill>
        <p:spPr bwMode="auto">
          <a:xfrm>
            <a:off x="8745967" y="4274009"/>
            <a:ext cx="2617434" cy="18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745967" y="4274009"/>
            <a:ext cx="2617434" cy="1834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16964" y="565474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Upper Gunnison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105607"/>
            <a:ext cx="12192000" cy="459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79330"/>
            <a:ext cx="5927834" cy="15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8" t="20557" r="17486" b="7010"/>
          <a:stretch/>
        </p:blipFill>
        <p:spPr bwMode="auto">
          <a:xfrm>
            <a:off x="1114118" y="483462"/>
            <a:ext cx="2590614" cy="183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14117" y="483463"/>
            <a:ext cx="2617436" cy="18340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20557" r="17389" b="7010"/>
          <a:stretch/>
        </p:blipFill>
        <p:spPr bwMode="auto">
          <a:xfrm>
            <a:off x="489797" y="2482997"/>
            <a:ext cx="2579583" cy="17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3479" y="2439954"/>
            <a:ext cx="2617434" cy="1834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20462" r="17363" b="4927"/>
          <a:stretch/>
        </p:blipFill>
        <p:spPr bwMode="auto">
          <a:xfrm>
            <a:off x="836943" y="4398269"/>
            <a:ext cx="2583827" cy="18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05118" y="4432192"/>
            <a:ext cx="2611116" cy="18296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8614" y="1702655"/>
            <a:ext cx="173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Grand Valley and Orchard Mesa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844" y="3607589"/>
            <a:ext cx="16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Uncompahgre and North Fork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6460" y="4496720"/>
            <a:ext cx="116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Southwest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20556" r="17244" b="7274"/>
          <a:stretch/>
        </p:blipFill>
        <p:spPr bwMode="auto">
          <a:xfrm>
            <a:off x="8745967" y="4274009"/>
            <a:ext cx="2617434" cy="18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745967" y="4274009"/>
            <a:ext cx="2617434" cy="1834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16964" y="565474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Upper Gunnison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71020" y="2371615"/>
            <a:ext cx="3958133" cy="1775552"/>
            <a:chOff x="1571020" y="2371615"/>
            <a:chExt cx="3958133" cy="17755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9" t="18774" r="20208" b="6748"/>
            <a:stretch/>
          </p:blipFill>
          <p:spPr bwMode="auto">
            <a:xfrm>
              <a:off x="3796116" y="2457544"/>
              <a:ext cx="1733037" cy="1689623"/>
            </a:xfrm>
            <a:prstGeom prst="ellipse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571020" y="2371615"/>
              <a:ext cx="222764" cy="2227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6"/>
              <a:endCxn id="2050" idx="2"/>
            </p:cNvCxnSpPr>
            <p:nvPr/>
          </p:nvCxnSpPr>
          <p:spPr>
            <a:xfrm>
              <a:off x="1793784" y="2482997"/>
              <a:ext cx="2002332" cy="8193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943133" y="3750760"/>
            <a:ext cx="5484534" cy="1912343"/>
            <a:chOff x="1943133" y="3750760"/>
            <a:chExt cx="5484534" cy="191234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52" t="16476" r="23868" b="9586"/>
            <a:stretch/>
          </p:blipFill>
          <p:spPr bwMode="auto">
            <a:xfrm>
              <a:off x="5694630" y="3950679"/>
              <a:ext cx="1733037" cy="1712424"/>
            </a:xfrm>
            <a:prstGeom prst="ellipse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2176460" y="3862142"/>
              <a:ext cx="3550911" cy="6955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943133" y="3750760"/>
              <a:ext cx="222764" cy="2227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75127" y="4806891"/>
            <a:ext cx="4050507" cy="1700584"/>
            <a:chOff x="1475127" y="4806891"/>
            <a:chExt cx="4050507" cy="170058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51" t="16107" r="21713" b="11651"/>
            <a:stretch/>
          </p:blipFill>
          <p:spPr bwMode="auto">
            <a:xfrm>
              <a:off x="3792597" y="4806891"/>
              <a:ext cx="1733037" cy="1700584"/>
            </a:xfrm>
            <a:prstGeom prst="ellipse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1475127" y="5095266"/>
              <a:ext cx="222764" cy="2227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6"/>
              <a:endCxn id="2052" idx="2"/>
            </p:cNvCxnSpPr>
            <p:nvPr/>
          </p:nvCxnSpPr>
          <p:spPr>
            <a:xfrm>
              <a:off x="1697891" y="5206648"/>
              <a:ext cx="2094706" cy="4505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628480" y="156387"/>
            <a:ext cx="7578582" cy="1659726"/>
            <a:chOff x="1628480" y="156387"/>
            <a:chExt cx="7578582" cy="165972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6" t="16528" r="24151" b="8539"/>
            <a:stretch/>
          </p:blipFill>
          <p:spPr bwMode="auto">
            <a:xfrm>
              <a:off x="7513342" y="156387"/>
              <a:ext cx="1693720" cy="1659726"/>
            </a:xfrm>
            <a:prstGeom prst="ellipse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4" name="Oval 43"/>
            <p:cNvSpPr/>
            <p:nvPr/>
          </p:nvSpPr>
          <p:spPr>
            <a:xfrm>
              <a:off x="1628480" y="695119"/>
              <a:ext cx="222764" cy="2227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/>
            <p:cNvCxnSpPr>
              <a:stCxn id="44" idx="6"/>
            </p:cNvCxnSpPr>
            <p:nvPr/>
          </p:nvCxnSpPr>
          <p:spPr>
            <a:xfrm flipV="1">
              <a:off x="1851244" y="483463"/>
              <a:ext cx="5842328" cy="3230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801628" y="1400489"/>
            <a:ext cx="4651173" cy="1734080"/>
            <a:chOff x="2801628" y="1400489"/>
            <a:chExt cx="4651173" cy="173408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71" t="26930" r="21248" b="5184"/>
            <a:stretch/>
          </p:blipFill>
          <p:spPr bwMode="auto">
            <a:xfrm>
              <a:off x="5694630" y="1400489"/>
              <a:ext cx="1758171" cy="1734080"/>
            </a:xfrm>
            <a:prstGeom prst="ellipse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4" name="Oval 53"/>
            <p:cNvSpPr/>
            <p:nvPr/>
          </p:nvSpPr>
          <p:spPr>
            <a:xfrm>
              <a:off x="2801628" y="1803056"/>
              <a:ext cx="222764" cy="2227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5" name="Straight Connector 54"/>
            <p:cNvCxnSpPr>
              <a:stCxn id="54" idx="6"/>
              <a:endCxn id="2054" idx="2"/>
            </p:cNvCxnSpPr>
            <p:nvPr/>
          </p:nvCxnSpPr>
          <p:spPr>
            <a:xfrm>
              <a:off x="3024392" y="1914438"/>
              <a:ext cx="2670238" cy="3530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572401" y="2157722"/>
            <a:ext cx="2767153" cy="3480704"/>
            <a:chOff x="8572401" y="2157722"/>
            <a:chExt cx="2767153" cy="348070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9" t="21620" r="9550" b="1358"/>
            <a:stretch/>
          </p:blipFill>
          <p:spPr bwMode="auto">
            <a:xfrm>
              <a:off x="8572401" y="2157722"/>
              <a:ext cx="2767153" cy="1706504"/>
            </a:xfrm>
            <a:prstGeom prst="ellipse">
              <a:avLst/>
            </a:prstGeom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10355978" y="5415662"/>
              <a:ext cx="222764" cy="22276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9908680" y="3864226"/>
              <a:ext cx="511382" cy="15514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005" y="6408782"/>
            <a:ext cx="10969176" cy="365125"/>
          </a:xfrm>
        </p:spPr>
        <p:txBody>
          <a:bodyPr anchor="ctr" anchorCtr="0"/>
          <a:lstStyle/>
          <a:p>
            <a:pPr algn="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Colorado Ag Water Alliance Colorado River Workshop │January 31, 2017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│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Glenwood Springs, CO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" name="Slide Number Placeholder 4"/>
          <p:cNvSpPr txBox="1">
            <a:spLocks/>
          </p:cNvSpPr>
          <p:nvPr/>
        </p:nvSpPr>
        <p:spPr>
          <a:xfrm>
            <a:off x="11501792" y="6409988"/>
            <a:ext cx="366712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B23BF8-D6FF-4092-AC93-DDF288B4A50E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463157" y="5936577"/>
            <a:ext cx="120869" cy="31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2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3.xml><?xml version="1.0" encoding="utf-8"?>
<a:theme xmlns:a="http://schemas.openxmlformats.org/drawingml/2006/main" name="3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4.xml><?xml version="1.0" encoding="utf-8"?>
<a:theme xmlns:a="http://schemas.openxmlformats.org/drawingml/2006/main" name="4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5.xml><?xml version="1.0" encoding="utf-8"?>
<a:theme xmlns:a="http://schemas.openxmlformats.org/drawingml/2006/main" name="5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7765</TotalTime>
  <Words>1699</Words>
  <Application>Microsoft Office PowerPoint</Application>
  <PresentationFormat>Custom</PresentationFormat>
  <Paragraphs>189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Dividend</vt:lpstr>
      <vt:lpstr>2_Dividend</vt:lpstr>
      <vt:lpstr>3_Dividend</vt:lpstr>
      <vt:lpstr>4_Dividend</vt:lpstr>
      <vt:lpstr>5_Dividend</vt:lpstr>
      <vt:lpstr>PowerPoint Presentation</vt:lpstr>
      <vt:lpstr>PowerPoint Presentation</vt:lpstr>
      <vt:lpstr>PowerPoint Presentation</vt:lpstr>
      <vt:lpstr>Eckert, CO</vt:lpstr>
      <vt:lpstr>Eckert, CO</vt:lpstr>
      <vt:lpstr>Eckert, CO</vt:lpstr>
      <vt:lpstr>PowerPoint Presentation</vt:lpstr>
      <vt:lpstr>PowerPoint Presentation</vt:lpstr>
      <vt:lpstr>PowerPoint Presentation</vt:lpstr>
      <vt:lpstr>Eckert, CO</vt:lpstr>
      <vt:lpstr>Eckert, CO</vt:lpstr>
      <vt:lpstr>Eckert, CO</vt:lpstr>
      <vt:lpstr>Eckert, CO</vt:lpstr>
      <vt:lpstr>Eckert, CO</vt:lpstr>
      <vt:lpstr>Eckert, CO</vt:lpstr>
      <vt:lpstr>Eckert, CO</vt:lpstr>
      <vt:lpstr>PowerPoint Presentation</vt:lpstr>
      <vt:lpstr>PowerPoint Presentation</vt:lpstr>
      <vt:lpstr>PowerPoint Presentation</vt:lpstr>
      <vt:lpstr>PowerPoint Presentation</vt:lpstr>
      <vt:lpstr>Eckert, CO</vt:lpstr>
      <vt:lpstr>Eckert, CO</vt:lpstr>
      <vt:lpstr>PowerPoint Presentation</vt:lpstr>
    </vt:vector>
  </TitlesOfParts>
  <Company>Colorado Mesa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Todd</dc:creator>
  <cp:lastModifiedBy>Perry Cabot</cp:lastModifiedBy>
  <cp:revision>935</cp:revision>
  <cp:lastPrinted>2016-07-11T21:22:59Z</cp:lastPrinted>
  <dcterms:created xsi:type="dcterms:W3CDTF">2014-09-10T23:31:30Z</dcterms:created>
  <dcterms:modified xsi:type="dcterms:W3CDTF">2017-01-31T18:38:44Z</dcterms:modified>
</cp:coreProperties>
</file>