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263" r:id="rId3"/>
    <p:sldId id="264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65" r:id="rId13"/>
    <p:sldId id="289" r:id="rId14"/>
    <p:sldId id="285" r:id="rId15"/>
    <p:sldId id="286" r:id="rId16"/>
    <p:sldId id="287" r:id="rId17"/>
    <p:sldId id="288" r:id="rId18"/>
    <p:sldId id="269" r:id="rId19"/>
    <p:sldId id="291" r:id="rId20"/>
    <p:sldId id="267" r:id="rId21"/>
    <p:sldId id="390" r:id="rId22"/>
    <p:sldId id="353" r:id="rId23"/>
    <p:sldId id="268" r:id="rId24"/>
    <p:sldId id="27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dadamso2\Dropbox\NIFA%20Meadow\Data\PLOT.pmn.combined.202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dadamso2\Dropbox\My%20PC%20(UW-MXL7242L9R)\Desktop\Micro\MBCMBN%20graph%20spring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dadamso2\AppData\Local\Microsoft\Windows\INetCache\Content.Outlook\MYKFTOIP\DAN%20_%20enzym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dadamso2\AppData\Local\Microsoft\Windows\INetCache\Content.Outlook\MYKFTOIP\DAN%20_%20enzym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ysClr val="windowText" lastClr="000000"/>
                </a:solidFill>
              </a:rPr>
              <a:t>Potentially Mineralizable</a:t>
            </a:r>
            <a:r>
              <a:rPr lang="en-US" sz="2000" baseline="0" dirty="0">
                <a:solidFill>
                  <a:sysClr val="windowText" lastClr="000000"/>
                </a:solidFill>
              </a:rPr>
              <a:t> Nitrogen</a:t>
            </a:r>
            <a:endParaRPr lang="en-US" sz="200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7171296296296296"/>
          <c:w val="0.82087248468941387"/>
          <c:h val="0.67003098571011954"/>
        </c:manualLayout>
      </c:layout>
      <c:barChart>
        <c:barDir val="col"/>
        <c:grouping val="clustered"/>
        <c:varyColors val="0"/>
        <c:ser>
          <c:idx val="0"/>
          <c:order val="0"/>
          <c:tx>
            <c:v>O-horizon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Sheet1!$P$36:$P$37</c:f>
                <c:numCache>
                  <c:formatCode>General</c:formatCode>
                  <c:ptCount val="2"/>
                  <c:pt idx="0">
                    <c:v>18.656529697584865</c:v>
                  </c:pt>
                  <c:pt idx="1">
                    <c:v>10.354288851612811</c:v>
                  </c:pt>
                </c:numCache>
              </c:numRef>
            </c:plus>
            <c:minus>
              <c:numRef>
                <c:f>Sheet1!$P$36:$P$37</c:f>
                <c:numCache>
                  <c:formatCode>General</c:formatCode>
                  <c:ptCount val="2"/>
                  <c:pt idx="0">
                    <c:v>18.656529697584865</c:v>
                  </c:pt>
                  <c:pt idx="1">
                    <c:v>10.354288851612811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Sheet1!$M$36:$M$40</c:f>
              <c:strCache>
                <c:ptCount val="5"/>
                <c:pt idx="0">
                  <c:v>Fertilized Meadow</c:v>
                </c:pt>
                <c:pt idx="1">
                  <c:v>Unfertilized Meadow</c:v>
                </c:pt>
                <c:pt idx="2">
                  <c:v>Fertilized Meadow</c:v>
                </c:pt>
                <c:pt idx="3">
                  <c:v>Unfertilized Meadow</c:v>
                </c:pt>
                <c:pt idx="4">
                  <c:v>Rangeland</c:v>
                </c:pt>
              </c:strCache>
            </c:strRef>
          </c:cat>
          <c:val>
            <c:numRef>
              <c:f>(Sheet1!$O$29:$O$30,Sheet1!$O$35:$O$37)</c:f>
              <c:numCache>
                <c:formatCode>General</c:formatCode>
                <c:ptCount val="5"/>
                <c:pt idx="0">
                  <c:v>52.148709610692315</c:v>
                </c:pt>
                <c:pt idx="1">
                  <c:v>28.9003807968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0-4A9E-BB59-72D4E88E668C}"/>
            </c:ext>
          </c:extLst>
        </c:ser>
        <c:ser>
          <c:idx val="1"/>
          <c:order val="1"/>
          <c:tx>
            <c:v>A-horizon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(Sheet1!$Q$39:$Q$40,Sheet1!$P$38:$P$40)</c:f>
                <c:numCache>
                  <c:formatCode>General</c:formatCode>
                  <c:ptCount val="5"/>
                  <c:pt idx="2">
                    <c:v>0.60679182140704135</c:v>
                  </c:pt>
                  <c:pt idx="3">
                    <c:v>3.0984565539478988</c:v>
                  </c:pt>
                  <c:pt idx="4">
                    <c:v>6.9105612776685508</c:v>
                  </c:pt>
                </c:numCache>
              </c:numRef>
            </c:plus>
            <c:minus>
              <c:numRef>
                <c:f>(Sheet1!$Q$39:$Q$40,Sheet1!$P$38:$P$40)</c:f>
                <c:numCache>
                  <c:formatCode>General</c:formatCode>
                  <c:ptCount val="5"/>
                  <c:pt idx="2">
                    <c:v>0.60679182140704135</c:v>
                  </c:pt>
                  <c:pt idx="3">
                    <c:v>3.0984565539478988</c:v>
                  </c:pt>
                  <c:pt idx="4">
                    <c:v>6.9105612776685508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Sheet1!$M$36:$M$40</c:f>
              <c:strCache>
                <c:ptCount val="5"/>
                <c:pt idx="0">
                  <c:v>Fertilized Meadow</c:v>
                </c:pt>
                <c:pt idx="1">
                  <c:v>Unfertilized Meadow</c:v>
                </c:pt>
                <c:pt idx="2">
                  <c:v>Fertilized Meadow</c:v>
                </c:pt>
                <c:pt idx="3">
                  <c:v>Unfertilized Meadow</c:v>
                </c:pt>
                <c:pt idx="4">
                  <c:v>Rangeland</c:v>
                </c:pt>
              </c:strCache>
            </c:strRef>
          </c:cat>
          <c:val>
            <c:numRef>
              <c:f>(Sheet1!$O$34:$O$35,Sheet1!$O$31:$O$33)</c:f>
              <c:numCache>
                <c:formatCode>General</c:formatCode>
                <c:ptCount val="5"/>
                <c:pt idx="2">
                  <c:v>1.5018153996399999</c:v>
                </c:pt>
                <c:pt idx="3">
                  <c:v>3.4320854490869568</c:v>
                </c:pt>
                <c:pt idx="4">
                  <c:v>14.878364116416668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0-4A9E-BB59-72D4E88E6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4246623"/>
        <c:axId val="264252031"/>
      </c:barChart>
      <c:catAx>
        <c:axId val="26424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252031"/>
        <c:crosses val="autoZero"/>
        <c:auto val="1"/>
        <c:lblAlgn val="ctr"/>
        <c:lblOffset val="100"/>
        <c:noMultiLvlLbl val="0"/>
      </c:catAx>
      <c:valAx>
        <c:axId val="2642520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PMN (mg/kg soil)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246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468963254593175"/>
          <c:y val="0.2693048264800233"/>
          <c:w val="0.14531036745406825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tx1"/>
                </a:solidFill>
              </a:rPr>
              <a:t>Microbial Biomass - Spring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Sheet1!$K$2</c:f>
              <c:strCache>
                <c:ptCount val="1"/>
                <c:pt idx="0">
                  <c:v>MBC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Sheet1!$L$6:$L$7</c:f>
                <c:numCache>
                  <c:formatCode>General</c:formatCode>
                  <c:ptCount val="2"/>
                  <c:pt idx="0">
                    <c:v>473.09269655451106</c:v>
                  </c:pt>
                  <c:pt idx="1">
                    <c:v>118.0297870911638</c:v>
                  </c:pt>
                </c:numCache>
              </c:numRef>
            </c:plus>
            <c:minus>
              <c:numRef>
                <c:f>Sheet1!$L$6:$L$7</c:f>
                <c:numCache>
                  <c:formatCode>General</c:formatCode>
                  <c:ptCount val="2"/>
                  <c:pt idx="0">
                    <c:v>473.09269655451106</c:v>
                  </c:pt>
                  <c:pt idx="1">
                    <c:v>118.0297870911638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Sheet1!$J$4:$J$5</c:f>
              <c:strCache>
                <c:ptCount val="2"/>
                <c:pt idx="0">
                  <c:v>O-horizon</c:v>
                </c:pt>
                <c:pt idx="1">
                  <c:v>A-horizon</c:v>
                </c:pt>
              </c:strCache>
            </c:strRef>
          </c:cat>
          <c:val>
            <c:numRef>
              <c:f>Sheet1!$K$4:$K$5</c:f>
              <c:numCache>
                <c:formatCode>General</c:formatCode>
                <c:ptCount val="2"/>
                <c:pt idx="0">
                  <c:v>3262.7818922444171</c:v>
                </c:pt>
                <c:pt idx="1">
                  <c:v>366.10345134276241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03-485D-8032-B7334E4CD4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80"/>
        <c:overlap val="-100"/>
        <c:axId val="21291088"/>
        <c:axId val="21285680"/>
      </c:barChart>
      <c:catAx>
        <c:axId val="2129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85680"/>
        <c:crosses val="autoZero"/>
        <c:auto val="1"/>
        <c:lblAlgn val="ctr"/>
        <c:lblOffset val="100"/>
        <c:noMultiLvlLbl val="0"/>
      </c:catAx>
      <c:valAx>
        <c:axId val="212856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MBC (mg/kg soil)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9108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LAP Enzyme: O-horizon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Sheet1!$S$2:$T$2</c:f>
              <c:strCache>
                <c:ptCount val="2"/>
                <c:pt idx="0">
                  <c:v>Fertilized Meadow</c:v>
                </c:pt>
                <c:pt idx="1">
                  <c:v>Unfertilized meadow</c:v>
                </c:pt>
              </c:strCache>
            </c:strRef>
          </c:cat>
          <c:val>
            <c:numRef>
              <c:f>Sheet1!$S$3:$T$3</c:f>
              <c:numCache>
                <c:formatCode>General</c:formatCode>
                <c:ptCount val="2"/>
                <c:pt idx="0" formatCode="0.00">
                  <c:v>383.54833333333335</c:v>
                </c:pt>
                <c:pt idx="1">
                  <c:v>626.3125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B7-4A6D-B098-4F1E0DB75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315408"/>
        <c:axId val="343309584"/>
      </c:barChart>
      <c:catAx>
        <c:axId val="34331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309584"/>
        <c:crosses val="autoZero"/>
        <c:auto val="1"/>
        <c:lblAlgn val="ctr"/>
        <c:lblOffset val="100"/>
        <c:noMultiLvlLbl val="0"/>
      </c:catAx>
      <c:valAx>
        <c:axId val="343309584"/>
        <c:scaling>
          <c:orientation val="minMax"/>
          <c:max val="8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LAP</a:t>
                </a:r>
                <a:r>
                  <a:rPr lang="en-US" baseline="0"/>
                  <a:t> nmol/h/g soil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31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LAP Enzyme: A-horizon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Sheet1!$V$26:$V$28</c:f>
                <c:numCache>
                  <c:formatCode>General</c:formatCode>
                  <c:ptCount val="3"/>
                  <c:pt idx="0">
                    <c:v>4500</c:v>
                  </c:pt>
                  <c:pt idx="1">
                    <c:v>10000</c:v>
                  </c:pt>
                  <c:pt idx="2">
                    <c:v>100</c:v>
                  </c:pt>
                </c:numCache>
              </c:numRef>
            </c:plus>
            <c:minus>
              <c:numRef>
                <c:f>Sheet1!$V$26:$V$28</c:f>
                <c:numCache>
                  <c:formatCode>General</c:formatCode>
                  <c:ptCount val="3"/>
                  <c:pt idx="0">
                    <c:v>4500</c:v>
                  </c:pt>
                  <c:pt idx="1">
                    <c:v>10000</c:v>
                  </c:pt>
                  <c:pt idx="2">
                    <c:v>100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Sheet1!$S$2:$V$2</c:f>
              <c:strCache>
                <c:ptCount val="3"/>
                <c:pt idx="0">
                  <c:v>Fertilized Meadow</c:v>
                </c:pt>
                <c:pt idx="1">
                  <c:v>Unfertilized meadow</c:v>
                </c:pt>
                <c:pt idx="2">
                  <c:v>Rangeland</c:v>
                </c:pt>
              </c:strCache>
            </c:strRef>
          </c:cat>
          <c:val>
            <c:numRef>
              <c:f>Sheet1!$P$36:$R$36</c:f>
              <c:numCache>
                <c:formatCode>General</c:formatCode>
                <c:ptCount val="3"/>
                <c:pt idx="0">
                  <c:v>6341.2783333333327</c:v>
                </c:pt>
                <c:pt idx="1">
                  <c:v>29087.781666666662</c:v>
                </c:pt>
                <c:pt idx="2">
                  <c:v>397.53333333333347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AB-4374-B8A8-F01BEF584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329552"/>
        <c:axId val="343336208"/>
      </c:barChart>
      <c:catAx>
        <c:axId val="34332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336208"/>
        <c:crosses val="autoZero"/>
        <c:auto val="1"/>
        <c:lblAlgn val="ctr"/>
        <c:lblOffset val="100"/>
        <c:noMultiLvlLbl val="0"/>
      </c:catAx>
      <c:valAx>
        <c:axId val="3433362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LAP nmol/h/g</a:t>
                </a:r>
                <a:r>
                  <a:rPr lang="en-US" baseline="0"/>
                  <a:t> soil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32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BC129-8A66-4886-8EED-AB0CD6627FF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EBAA64-2B98-4D8E-B90C-FAF9A4B9A642}">
      <dgm:prSet phldrT="[Text]"/>
      <dgm:spPr/>
      <dgm:t>
        <a:bodyPr/>
        <a:lstStyle/>
        <a:p>
          <a:r>
            <a:rPr lang="en-US" dirty="0"/>
            <a:t>Water</a:t>
          </a:r>
        </a:p>
      </dgm:t>
    </dgm:pt>
    <dgm:pt modelId="{95909A0C-2101-444E-BDA9-9CDD26488EA6}" type="parTrans" cxnId="{AE24489E-F044-4609-85B9-342F5D69C08E}">
      <dgm:prSet/>
      <dgm:spPr/>
      <dgm:t>
        <a:bodyPr/>
        <a:lstStyle/>
        <a:p>
          <a:endParaRPr lang="en-US"/>
        </a:p>
      </dgm:t>
    </dgm:pt>
    <dgm:pt modelId="{8DE590C9-AFF5-4095-8697-C9A726DE89CA}" type="sibTrans" cxnId="{AE24489E-F044-4609-85B9-342F5D69C08E}">
      <dgm:prSet/>
      <dgm:spPr/>
      <dgm:t>
        <a:bodyPr/>
        <a:lstStyle/>
        <a:p>
          <a:endParaRPr lang="en-US"/>
        </a:p>
      </dgm:t>
    </dgm:pt>
    <dgm:pt modelId="{778B1FC1-3D56-45CA-97CA-A0347839C644}">
      <dgm:prSet phldrT="[Text]"/>
      <dgm:spPr/>
      <dgm:t>
        <a:bodyPr/>
        <a:lstStyle/>
        <a:p>
          <a:r>
            <a:rPr lang="en-US" dirty="0"/>
            <a:t>Species</a:t>
          </a:r>
        </a:p>
      </dgm:t>
    </dgm:pt>
    <dgm:pt modelId="{66CE1E40-B89A-4249-BFAC-847A180D7EB1}" type="parTrans" cxnId="{E0E52A6A-D894-4F1B-89EB-1B88B6910F35}">
      <dgm:prSet/>
      <dgm:spPr/>
      <dgm:t>
        <a:bodyPr/>
        <a:lstStyle/>
        <a:p>
          <a:endParaRPr lang="en-US"/>
        </a:p>
      </dgm:t>
    </dgm:pt>
    <dgm:pt modelId="{32246A7C-B047-48AB-8C27-699647D024A8}" type="sibTrans" cxnId="{E0E52A6A-D894-4F1B-89EB-1B88B6910F35}">
      <dgm:prSet/>
      <dgm:spPr/>
      <dgm:t>
        <a:bodyPr/>
        <a:lstStyle/>
        <a:p>
          <a:endParaRPr lang="en-US"/>
        </a:p>
      </dgm:t>
    </dgm:pt>
    <dgm:pt modelId="{CBEB8F8D-22C2-425F-AC33-8EB126C4FBF7}">
      <dgm:prSet phldrT="[Text]"/>
      <dgm:spPr/>
      <dgm:t>
        <a:bodyPr/>
        <a:lstStyle/>
        <a:p>
          <a:r>
            <a:rPr lang="en-US" dirty="0"/>
            <a:t>N-Fertilizer</a:t>
          </a:r>
        </a:p>
      </dgm:t>
    </dgm:pt>
    <dgm:pt modelId="{31FA5932-017C-482A-AE63-A436B861ED8E}" type="parTrans" cxnId="{40996E03-CE87-4FA8-ABE7-094EDD98A4CF}">
      <dgm:prSet/>
      <dgm:spPr/>
      <dgm:t>
        <a:bodyPr/>
        <a:lstStyle/>
        <a:p>
          <a:endParaRPr lang="en-US"/>
        </a:p>
      </dgm:t>
    </dgm:pt>
    <dgm:pt modelId="{C50A1E30-D1D2-4BF8-88E7-AC383F5663C6}" type="sibTrans" cxnId="{40996E03-CE87-4FA8-ABE7-094EDD98A4CF}">
      <dgm:prSet/>
      <dgm:spPr/>
      <dgm:t>
        <a:bodyPr/>
        <a:lstStyle/>
        <a:p>
          <a:endParaRPr lang="en-US"/>
        </a:p>
      </dgm:t>
    </dgm:pt>
    <dgm:pt modelId="{C74E6BFA-60E3-4653-9C11-8ECE88E27857}">
      <dgm:prSet phldrT="[Text]"/>
      <dgm:spPr/>
      <dgm:t>
        <a:bodyPr/>
        <a:lstStyle/>
        <a:p>
          <a:r>
            <a:rPr lang="en-US" dirty="0"/>
            <a:t>Harvest Timing</a:t>
          </a:r>
        </a:p>
      </dgm:t>
    </dgm:pt>
    <dgm:pt modelId="{BBE04DF3-0056-470C-82F2-A6BFA84EE059}" type="parTrans" cxnId="{A7D4714F-F919-40D5-ADC3-A79FC5AB98BA}">
      <dgm:prSet/>
      <dgm:spPr/>
      <dgm:t>
        <a:bodyPr/>
        <a:lstStyle/>
        <a:p>
          <a:endParaRPr lang="en-US"/>
        </a:p>
      </dgm:t>
    </dgm:pt>
    <dgm:pt modelId="{74668372-37CD-4B14-AE66-5810FC6EB43C}" type="sibTrans" cxnId="{A7D4714F-F919-40D5-ADC3-A79FC5AB98BA}">
      <dgm:prSet/>
      <dgm:spPr/>
      <dgm:t>
        <a:bodyPr/>
        <a:lstStyle/>
        <a:p>
          <a:endParaRPr lang="en-US"/>
        </a:p>
      </dgm:t>
    </dgm:pt>
    <dgm:pt modelId="{74BDADD5-E9C0-4882-B759-6DDE75B29E28}" type="pres">
      <dgm:prSet presAssocID="{70DBC129-8A66-4886-8EED-AB0CD6627FFD}" presName="cycle" presStyleCnt="0">
        <dgm:presLayoutVars>
          <dgm:dir/>
          <dgm:resizeHandles val="exact"/>
        </dgm:presLayoutVars>
      </dgm:prSet>
      <dgm:spPr/>
    </dgm:pt>
    <dgm:pt modelId="{E1C998A7-B141-4EE1-AC1C-B72FE4DC5BF0}" type="pres">
      <dgm:prSet presAssocID="{5CEBAA64-2B98-4D8E-B90C-FAF9A4B9A642}" presName="node" presStyleLbl="node1" presStyleIdx="0" presStyleCnt="4">
        <dgm:presLayoutVars>
          <dgm:bulletEnabled val="1"/>
        </dgm:presLayoutVars>
      </dgm:prSet>
      <dgm:spPr/>
    </dgm:pt>
    <dgm:pt modelId="{3C64AB0E-6E68-4384-A4D6-77C5AB8FC382}" type="pres">
      <dgm:prSet presAssocID="{5CEBAA64-2B98-4D8E-B90C-FAF9A4B9A642}" presName="spNode" presStyleCnt="0"/>
      <dgm:spPr/>
    </dgm:pt>
    <dgm:pt modelId="{D7639352-DAE8-4402-B7FB-3D8F54F7DB5D}" type="pres">
      <dgm:prSet presAssocID="{8DE590C9-AFF5-4095-8697-C9A726DE89CA}" presName="sibTrans" presStyleLbl="sibTrans1D1" presStyleIdx="0" presStyleCnt="4"/>
      <dgm:spPr/>
    </dgm:pt>
    <dgm:pt modelId="{F122F903-4853-474A-8C8C-4CCA2B91066F}" type="pres">
      <dgm:prSet presAssocID="{778B1FC1-3D56-45CA-97CA-A0347839C644}" presName="node" presStyleLbl="node1" presStyleIdx="1" presStyleCnt="4">
        <dgm:presLayoutVars>
          <dgm:bulletEnabled val="1"/>
        </dgm:presLayoutVars>
      </dgm:prSet>
      <dgm:spPr/>
    </dgm:pt>
    <dgm:pt modelId="{F39ECF9B-2D35-4A98-AE69-254E1B4150BF}" type="pres">
      <dgm:prSet presAssocID="{778B1FC1-3D56-45CA-97CA-A0347839C644}" presName="spNode" presStyleCnt="0"/>
      <dgm:spPr/>
    </dgm:pt>
    <dgm:pt modelId="{AA9334CD-53E0-41F2-B1A9-50049655E37C}" type="pres">
      <dgm:prSet presAssocID="{32246A7C-B047-48AB-8C27-699647D024A8}" presName="sibTrans" presStyleLbl="sibTrans1D1" presStyleIdx="1" presStyleCnt="4"/>
      <dgm:spPr/>
    </dgm:pt>
    <dgm:pt modelId="{ADCD41F2-1712-440C-9599-693B12B8BB86}" type="pres">
      <dgm:prSet presAssocID="{CBEB8F8D-22C2-425F-AC33-8EB126C4FBF7}" presName="node" presStyleLbl="node1" presStyleIdx="2" presStyleCnt="4">
        <dgm:presLayoutVars>
          <dgm:bulletEnabled val="1"/>
        </dgm:presLayoutVars>
      </dgm:prSet>
      <dgm:spPr/>
    </dgm:pt>
    <dgm:pt modelId="{79FCADEE-DCC0-47CA-A66B-E064E1DDE16E}" type="pres">
      <dgm:prSet presAssocID="{CBEB8F8D-22C2-425F-AC33-8EB126C4FBF7}" presName="spNode" presStyleCnt="0"/>
      <dgm:spPr/>
    </dgm:pt>
    <dgm:pt modelId="{38AB3A83-4DE1-467A-85BC-E26242578386}" type="pres">
      <dgm:prSet presAssocID="{C50A1E30-D1D2-4BF8-88E7-AC383F5663C6}" presName="sibTrans" presStyleLbl="sibTrans1D1" presStyleIdx="2" presStyleCnt="4"/>
      <dgm:spPr/>
    </dgm:pt>
    <dgm:pt modelId="{C9F7FD90-C55B-4252-9469-3D3649B2006B}" type="pres">
      <dgm:prSet presAssocID="{C74E6BFA-60E3-4653-9C11-8ECE88E27857}" presName="node" presStyleLbl="node1" presStyleIdx="3" presStyleCnt="4">
        <dgm:presLayoutVars>
          <dgm:bulletEnabled val="1"/>
        </dgm:presLayoutVars>
      </dgm:prSet>
      <dgm:spPr/>
    </dgm:pt>
    <dgm:pt modelId="{068C0F07-6F8A-4FD3-BD86-9AD1D32A516A}" type="pres">
      <dgm:prSet presAssocID="{C74E6BFA-60E3-4653-9C11-8ECE88E27857}" presName="spNode" presStyleCnt="0"/>
      <dgm:spPr/>
    </dgm:pt>
    <dgm:pt modelId="{B39E3CA3-F1BD-42FB-A090-2286B12DBF27}" type="pres">
      <dgm:prSet presAssocID="{74668372-37CD-4B14-AE66-5810FC6EB43C}" presName="sibTrans" presStyleLbl="sibTrans1D1" presStyleIdx="3" presStyleCnt="4"/>
      <dgm:spPr/>
    </dgm:pt>
  </dgm:ptLst>
  <dgm:cxnLst>
    <dgm:cxn modelId="{40996E03-CE87-4FA8-ABE7-094EDD98A4CF}" srcId="{70DBC129-8A66-4886-8EED-AB0CD6627FFD}" destId="{CBEB8F8D-22C2-425F-AC33-8EB126C4FBF7}" srcOrd="2" destOrd="0" parTransId="{31FA5932-017C-482A-AE63-A436B861ED8E}" sibTransId="{C50A1E30-D1D2-4BF8-88E7-AC383F5663C6}"/>
    <dgm:cxn modelId="{D85A571B-2A5F-40D6-BFEF-473D5B1B7ED1}" type="presOf" srcId="{C74E6BFA-60E3-4653-9C11-8ECE88E27857}" destId="{C9F7FD90-C55B-4252-9469-3D3649B2006B}" srcOrd="0" destOrd="0" presId="urn:microsoft.com/office/officeart/2005/8/layout/cycle6"/>
    <dgm:cxn modelId="{684C4527-9BE3-4807-A1A9-13AC13CCC7E2}" type="presOf" srcId="{70DBC129-8A66-4886-8EED-AB0CD6627FFD}" destId="{74BDADD5-E9C0-4882-B759-6DDE75B29E28}" srcOrd="0" destOrd="0" presId="urn:microsoft.com/office/officeart/2005/8/layout/cycle6"/>
    <dgm:cxn modelId="{E0E52A6A-D894-4F1B-89EB-1B88B6910F35}" srcId="{70DBC129-8A66-4886-8EED-AB0CD6627FFD}" destId="{778B1FC1-3D56-45CA-97CA-A0347839C644}" srcOrd="1" destOrd="0" parTransId="{66CE1E40-B89A-4249-BFAC-847A180D7EB1}" sibTransId="{32246A7C-B047-48AB-8C27-699647D024A8}"/>
    <dgm:cxn modelId="{B889796A-4D0A-4695-8C7D-738258CE16DA}" type="presOf" srcId="{8DE590C9-AFF5-4095-8697-C9A726DE89CA}" destId="{D7639352-DAE8-4402-B7FB-3D8F54F7DB5D}" srcOrd="0" destOrd="0" presId="urn:microsoft.com/office/officeart/2005/8/layout/cycle6"/>
    <dgm:cxn modelId="{A7D4714F-F919-40D5-ADC3-A79FC5AB98BA}" srcId="{70DBC129-8A66-4886-8EED-AB0CD6627FFD}" destId="{C74E6BFA-60E3-4653-9C11-8ECE88E27857}" srcOrd="3" destOrd="0" parTransId="{BBE04DF3-0056-470C-82F2-A6BFA84EE059}" sibTransId="{74668372-37CD-4B14-AE66-5810FC6EB43C}"/>
    <dgm:cxn modelId="{3C94FA71-EFF1-4FAE-A37B-EC49F8DAF6CF}" type="presOf" srcId="{778B1FC1-3D56-45CA-97CA-A0347839C644}" destId="{F122F903-4853-474A-8C8C-4CCA2B91066F}" srcOrd="0" destOrd="0" presId="urn:microsoft.com/office/officeart/2005/8/layout/cycle6"/>
    <dgm:cxn modelId="{90A69972-0C35-4497-89E4-1FFEEB5A2BD9}" type="presOf" srcId="{32246A7C-B047-48AB-8C27-699647D024A8}" destId="{AA9334CD-53E0-41F2-B1A9-50049655E37C}" srcOrd="0" destOrd="0" presId="urn:microsoft.com/office/officeart/2005/8/layout/cycle6"/>
    <dgm:cxn modelId="{AE24489E-F044-4609-85B9-342F5D69C08E}" srcId="{70DBC129-8A66-4886-8EED-AB0CD6627FFD}" destId="{5CEBAA64-2B98-4D8E-B90C-FAF9A4B9A642}" srcOrd="0" destOrd="0" parTransId="{95909A0C-2101-444E-BDA9-9CDD26488EA6}" sibTransId="{8DE590C9-AFF5-4095-8697-C9A726DE89CA}"/>
    <dgm:cxn modelId="{0CDE51AF-4032-4A6C-A0C9-87222324A5C9}" type="presOf" srcId="{74668372-37CD-4B14-AE66-5810FC6EB43C}" destId="{B39E3CA3-F1BD-42FB-A090-2286B12DBF27}" srcOrd="0" destOrd="0" presId="urn:microsoft.com/office/officeart/2005/8/layout/cycle6"/>
    <dgm:cxn modelId="{0A8C9BC8-66D8-4663-882C-CC260ADD9FA9}" type="presOf" srcId="{5CEBAA64-2B98-4D8E-B90C-FAF9A4B9A642}" destId="{E1C998A7-B141-4EE1-AC1C-B72FE4DC5BF0}" srcOrd="0" destOrd="0" presId="urn:microsoft.com/office/officeart/2005/8/layout/cycle6"/>
    <dgm:cxn modelId="{ECEB40ED-4FAB-4D8A-9B26-F6B5808B28FD}" type="presOf" srcId="{CBEB8F8D-22C2-425F-AC33-8EB126C4FBF7}" destId="{ADCD41F2-1712-440C-9599-693B12B8BB86}" srcOrd="0" destOrd="0" presId="urn:microsoft.com/office/officeart/2005/8/layout/cycle6"/>
    <dgm:cxn modelId="{89608CF3-0822-42AB-8E46-BE390360BBFF}" type="presOf" srcId="{C50A1E30-D1D2-4BF8-88E7-AC383F5663C6}" destId="{38AB3A83-4DE1-467A-85BC-E26242578386}" srcOrd="0" destOrd="0" presId="urn:microsoft.com/office/officeart/2005/8/layout/cycle6"/>
    <dgm:cxn modelId="{F6A19B90-EB81-4AC4-A2D4-EF7C342D14A4}" type="presParOf" srcId="{74BDADD5-E9C0-4882-B759-6DDE75B29E28}" destId="{E1C998A7-B141-4EE1-AC1C-B72FE4DC5BF0}" srcOrd="0" destOrd="0" presId="urn:microsoft.com/office/officeart/2005/8/layout/cycle6"/>
    <dgm:cxn modelId="{6C7256B8-6208-443A-A6BC-EC2908999279}" type="presParOf" srcId="{74BDADD5-E9C0-4882-B759-6DDE75B29E28}" destId="{3C64AB0E-6E68-4384-A4D6-77C5AB8FC382}" srcOrd="1" destOrd="0" presId="urn:microsoft.com/office/officeart/2005/8/layout/cycle6"/>
    <dgm:cxn modelId="{9FA79885-6C2A-410B-89A4-EC022C46B955}" type="presParOf" srcId="{74BDADD5-E9C0-4882-B759-6DDE75B29E28}" destId="{D7639352-DAE8-4402-B7FB-3D8F54F7DB5D}" srcOrd="2" destOrd="0" presId="urn:microsoft.com/office/officeart/2005/8/layout/cycle6"/>
    <dgm:cxn modelId="{69D4C23A-CDB8-4EA0-8724-31F97DC419E8}" type="presParOf" srcId="{74BDADD5-E9C0-4882-B759-6DDE75B29E28}" destId="{F122F903-4853-474A-8C8C-4CCA2B91066F}" srcOrd="3" destOrd="0" presId="urn:microsoft.com/office/officeart/2005/8/layout/cycle6"/>
    <dgm:cxn modelId="{842514EF-6C89-4AA6-B4C3-DF3609D1FC21}" type="presParOf" srcId="{74BDADD5-E9C0-4882-B759-6DDE75B29E28}" destId="{F39ECF9B-2D35-4A98-AE69-254E1B4150BF}" srcOrd="4" destOrd="0" presId="urn:microsoft.com/office/officeart/2005/8/layout/cycle6"/>
    <dgm:cxn modelId="{6865142D-1AEA-4428-8FAD-A2F0B14A4757}" type="presParOf" srcId="{74BDADD5-E9C0-4882-B759-6DDE75B29E28}" destId="{AA9334CD-53E0-41F2-B1A9-50049655E37C}" srcOrd="5" destOrd="0" presId="urn:microsoft.com/office/officeart/2005/8/layout/cycle6"/>
    <dgm:cxn modelId="{AD20B160-CE65-4B9D-98C3-A6D3BF6E8784}" type="presParOf" srcId="{74BDADD5-E9C0-4882-B759-6DDE75B29E28}" destId="{ADCD41F2-1712-440C-9599-693B12B8BB86}" srcOrd="6" destOrd="0" presId="urn:microsoft.com/office/officeart/2005/8/layout/cycle6"/>
    <dgm:cxn modelId="{72AD35F4-FEAE-421A-A587-C0C753DE9D62}" type="presParOf" srcId="{74BDADD5-E9C0-4882-B759-6DDE75B29E28}" destId="{79FCADEE-DCC0-47CA-A66B-E064E1DDE16E}" srcOrd="7" destOrd="0" presId="urn:microsoft.com/office/officeart/2005/8/layout/cycle6"/>
    <dgm:cxn modelId="{824814E8-DF21-473D-815E-13DB6361AFBF}" type="presParOf" srcId="{74BDADD5-E9C0-4882-B759-6DDE75B29E28}" destId="{38AB3A83-4DE1-467A-85BC-E26242578386}" srcOrd="8" destOrd="0" presId="urn:microsoft.com/office/officeart/2005/8/layout/cycle6"/>
    <dgm:cxn modelId="{E11E6755-0961-4B12-8E82-D8E44B996E0F}" type="presParOf" srcId="{74BDADD5-E9C0-4882-B759-6DDE75B29E28}" destId="{C9F7FD90-C55B-4252-9469-3D3649B2006B}" srcOrd="9" destOrd="0" presId="urn:microsoft.com/office/officeart/2005/8/layout/cycle6"/>
    <dgm:cxn modelId="{A1C2B401-EEDB-470A-A1FA-DC94DE941A32}" type="presParOf" srcId="{74BDADD5-E9C0-4882-B759-6DDE75B29E28}" destId="{068C0F07-6F8A-4FD3-BD86-9AD1D32A516A}" srcOrd="10" destOrd="0" presId="urn:microsoft.com/office/officeart/2005/8/layout/cycle6"/>
    <dgm:cxn modelId="{C5EF3A4D-0BA0-41CA-8E76-52019AF45921}" type="presParOf" srcId="{74BDADD5-E9C0-4882-B759-6DDE75B29E28}" destId="{B39E3CA3-F1BD-42FB-A090-2286B12DBF27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998A7-B141-4EE1-AC1C-B72FE4DC5BF0}">
      <dsp:nvSpPr>
        <dsp:cNvPr id="0" name=""/>
        <dsp:cNvSpPr/>
      </dsp:nvSpPr>
      <dsp:spPr>
        <a:xfrm>
          <a:off x="3095624" y="232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Water</a:t>
          </a:r>
        </a:p>
      </dsp:txBody>
      <dsp:txXfrm>
        <a:off x="3157078" y="61686"/>
        <a:ext cx="1813842" cy="1135979"/>
      </dsp:txXfrm>
    </dsp:sp>
    <dsp:sp modelId="{D7639352-DAE8-4402-B7FB-3D8F54F7DB5D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061980" y="246622"/>
              </a:moveTo>
              <a:arcTo wR="2079657" hR="2079657" stAng="17891212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22F903-4853-474A-8C8C-4CCA2B91066F}">
      <dsp:nvSpPr>
        <dsp:cNvPr id="0" name=""/>
        <dsp:cNvSpPr/>
      </dsp:nvSpPr>
      <dsp:spPr>
        <a:xfrm>
          <a:off x="5175282" y="2079889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Species</a:t>
          </a:r>
        </a:p>
      </dsp:txBody>
      <dsp:txXfrm>
        <a:off x="5236736" y="2141343"/>
        <a:ext cx="1813842" cy="1135979"/>
      </dsp:txXfrm>
    </dsp:sp>
    <dsp:sp modelId="{AA9334CD-53E0-41F2-B1A9-50049655E37C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4056933" y="2724134"/>
              </a:moveTo>
              <a:arcTo wR="2079657" hR="2079657" stAng="1083178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D41F2-1712-440C-9599-693B12B8BB86}">
      <dsp:nvSpPr>
        <dsp:cNvPr id="0" name=""/>
        <dsp:cNvSpPr/>
      </dsp:nvSpPr>
      <dsp:spPr>
        <a:xfrm>
          <a:off x="3095625" y="4159546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N-Fertilizer</a:t>
          </a:r>
        </a:p>
      </dsp:txBody>
      <dsp:txXfrm>
        <a:off x="3157079" y="4221000"/>
        <a:ext cx="1813842" cy="1135979"/>
      </dsp:txXfrm>
    </dsp:sp>
    <dsp:sp modelId="{38AB3A83-4DE1-467A-85BC-E26242578386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097333" y="3912691"/>
              </a:moveTo>
              <a:arcTo wR="2079657" hR="2079657" stAng="7091212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7FD90-C55B-4252-9469-3D3649B2006B}">
      <dsp:nvSpPr>
        <dsp:cNvPr id="0" name=""/>
        <dsp:cNvSpPr/>
      </dsp:nvSpPr>
      <dsp:spPr>
        <a:xfrm>
          <a:off x="1015967" y="2079889"/>
          <a:ext cx="1936750" cy="1258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Harvest Timing</a:t>
          </a:r>
        </a:p>
      </dsp:txBody>
      <dsp:txXfrm>
        <a:off x="1077421" y="2141343"/>
        <a:ext cx="1813842" cy="1135979"/>
      </dsp:txXfrm>
    </dsp:sp>
    <dsp:sp modelId="{B39E3CA3-F1BD-42FB-A090-2286B12DBF27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02380" y="1435179"/>
              </a:moveTo>
              <a:arcTo wR="2079657" hR="2079657" stAng="11883178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9A384-093B-4110-9ABA-1EB82A5AA8F3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40427-73C0-401F-847F-F3100C769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7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0A486702-B914-49EB-A2F4-98430E03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fld id="{4C585A90-3A51-4925-9D8C-7208AEF3EBD9}" type="slidenum">
              <a:rPr lang="en-US" altLang="en-US">
                <a:solidFill>
                  <a:schemeClr val="tx1"/>
                </a:solidFill>
              </a:rPr>
              <a:pPr/>
              <a:t>22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320FD2F-8028-4736-8497-3DD53E1C9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D9C1D47-0266-4F92-B4ED-D60859796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2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75400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75399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1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639A3-1B8E-482E-87EC-07914474C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C77F6-627A-49EC-9268-6F940F53ED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5020EC-A670-4CD3-800F-B9F41D8EB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4BADD-9EB1-4F51-B53A-89F94136F1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66669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779982-61CF-44ED-8DE4-E95E39D7AFFA}"/>
              </a:ext>
            </a:extLst>
          </p:cNvPr>
          <p:cNvCxnSpPr>
            <a:cxnSpLocks/>
          </p:cNvCxnSpPr>
          <p:nvPr/>
        </p:nvCxnSpPr>
        <p:spPr>
          <a:xfrm>
            <a:off x="838200" y="1485900"/>
            <a:ext cx="10515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04091-961A-40D2-971D-0B47564DC2F7}"/>
              </a:ext>
            </a:extLst>
          </p:cNvPr>
          <p:cNvCxnSpPr>
            <a:cxnSpLocks/>
          </p:cNvCxnSpPr>
          <p:nvPr/>
        </p:nvCxnSpPr>
        <p:spPr>
          <a:xfrm>
            <a:off x="838200" y="1590675"/>
            <a:ext cx="52578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82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E0360-6BDF-4597-B996-FBEF0F70B3E3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5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75400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DBB0AB-F79D-488A-8C38-C7F9B27A9A74}"/>
              </a:ext>
            </a:extLst>
          </p:cNvPr>
          <p:cNvCxnSpPr>
            <a:cxnSpLocks/>
          </p:cNvCxnSpPr>
          <p:nvPr/>
        </p:nvCxnSpPr>
        <p:spPr>
          <a:xfrm>
            <a:off x="838200" y="1485900"/>
            <a:ext cx="10515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351A6B-A1D1-4A22-8A8B-AE4A231A3DEC}"/>
              </a:ext>
            </a:extLst>
          </p:cNvPr>
          <p:cNvCxnSpPr>
            <a:cxnSpLocks/>
          </p:cNvCxnSpPr>
          <p:nvPr/>
        </p:nvCxnSpPr>
        <p:spPr>
          <a:xfrm>
            <a:off x="838200" y="1590675"/>
            <a:ext cx="52578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53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75399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8E205F-318D-45CF-AD79-49F1B2D3AF09}"/>
              </a:ext>
            </a:extLst>
          </p:cNvPr>
          <p:cNvCxnSpPr>
            <a:cxnSpLocks/>
          </p:cNvCxnSpPr>
          <p:nvPr/>
        </p:nvCxnSpPr>
        <p:spPr>
          <a:xfrm>
            <a:off x="838200" y="1485900"/>
            <a:ext cx="10515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8B36E9-2230-471A-9B16-78E838B5A181}"/>
              </a:ext>
            </a:extLst>
          </p:cNvPr>
          <p:cNvCxnSpPr>
            <a:cxnSpLocks/>
          </p:cNvCxnSpPr>
          <p:nvPr/>
        </p:nvCxnSpPr>
        <p:spPr>
          <a:xfrm>
            <a:off x="838200" y="1590675"/>
            <a:ext cx="52578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78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75400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D748D7-1C14-479D-BF78-0187F81F181B}"/>
              </a:ext>
            </a:extLst>
          </p:cNvPr>
          <p:cNvCxnSpPr>
            <a:cxnSpLocks/>
          </p:cNvCxnSpPr>
          <p:nvPr/>
        </p:nvCxnSpPr>
        <p:spPr>
          <a:xfrm>
            <a:off x="838200" y="1485900"/>
            <a:ext cx="10515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EF0F5-E383-4F43-B9F8-5C9FAEF5021C}"/>
              </a:ext>
            </a:extLst>
          </p:cNvPr>
          <p:cNvCxnSpPr>
            <a:cxnSpLocks/>
          </p:cNvCxnSpPr>
          <p:nvPr/>
        </p:nvCxnSpPr>
        <p:spPr>
          <a:xfrm>
            <a:off x="838200" y="1590675"/>
            <a:ext cx="52578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41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6375400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4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75400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9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75399"/>
            <a:ext cx="982027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0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70637"/>
            <a:ext cx="982027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3750" y="6375400"/>
            <a:ext cx="400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CF3D5-9CC3-4BB9-B4D9-F5174ED39FD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B80F9F-B273-4761-ABBD-23A293F87399}"/>
              </a:ext>
            </a:extLst>
          </p:cNvPr>
          <p:cNvCxnSpPr>
            <a:cxnSpLocks/>
          </p:cNvCxnSpPr>
          <p:nvPr/>
        </p:nvCxnSpPr>
        <p:spPr>
          <a:xfrm>
            <a:off x="838200" y="6196013"/>
            <a:ext cx="10515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DADBBF4-93A2-475A-9A0C-17B5F4E723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940" y="510382"/>
            <a:ext cx="593045" cy="830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53A250-0D06-4A0A-B75B-7B8A244F463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500" t="14500" b="44000"/>
          <a:stretch/>
        </p:blipFill>
        <p:spPr>
          <a:xfrm>
            <a:off x="11439985" y="700990"/>
            <a:ext cx="752015" cy="4490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9FF73D-F573-4224-BD9C-B99A713A59DE}"/>
              </a:ext>
            </a:extLst>
          </p:cNvPr>
          <p:cNvCxnSpPr>
            <a:cxnSpLocks/>
          </p:cNvCxnSpPr>
          <p:nvPr/>
        </p:nvCxnSpPr>
        <p:spPr>
          <a:xfrm>
            <a:off x="838200" y="350839"/>
            <a:ext cx="10515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73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D6F46C-CF1E-45D4-A5E6-98680AF04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 b="149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7C4A57-053A-4E4F-A511-97397B163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458" y="78178"/>
            <a:ext cx="10428515" cy="3144982"/>
          </a:xfrm>
        </p:spPr>
        <p:txBody>
          <a:bodyPr>
            <a:noAutofit/>
          </a:bodyPr>
          <a:lstStyle/>
          <a:p>
            <a:pPr algn="l"/>
            <a:br>
              <a:rPr lang="en-US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4800" b="0" i="0" u="none" strike="noStrike" baseline="0" dirty="0">
                <a:latin typeface="Calibri" panose="020F0502020204030204" pitchFamily="34" charset="0"/>
              </a:rPr>
              <a:t>Nitrogen Limitation in Hay Meadows: Understanding Processes for Improved Agroecosystem Health, Function, and Management 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72478-4A5A-4C55-A40E-C21F5548D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490" y="3634841"/>
            <a:ext cx="6103960" cy="1655762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en-US" b="1" dirty="0"/>
              <a:t>Daniel Adamson</a:t>
            </a:r>
          </a:p>
          <a:p>
            <a:pPr algn="l">
              <a:spcBef>
                <a:spcPts val="600"/>
              </a:spcBef>
            </a:pPr>
            <a:r>
              <a:rPr lang="en-US" sz="2000" b="1" dirty="0"/>
              <a:t>Graduate Research Assistant</a:t>
            </a:r>
          </a:p>
          <a:p>
            <a:pPr algn="l">
              <a:spcBef>
                <a:spcPts val="600"/>
              </a:spcBef>
            </a:pPr>
            <a:r>
              <a:rPr lang="en-US" sz="2000" b="1" dirty="0"/>
              <a:t>Department of Ecosystem Science and Management</a:t>
            </a:r>
          </a:p>
          <a:p>
            <a:pPr algn="l">
              <a:spcBef>
                <a:spcPts val="600"/>
              </a:spcBef>
            </a:pPr>
            <a:r>
              <a:rPr lang="en-US" sz="2000" b="1" dirty="0"/>
              <a:t>University of Wyoming</a:t>
            </a:r>
          </a:p>
          <a:p>
            <a:pPr algn="l">
              <a:spcBef>
                <a:spcPts val="600"/>
              </a:spcBef>
            </a:pPr>
            <a:endParaRPr lang="en-US" sz="20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00DB0AE-8EFA-45E0-952A-CD63F5A3607F}"/>
              </a:ext>
            </a:extLst>
          </p:cNvPr>
          <p:cNvSpPr txBox="1">
            <a:spLocks/>
          </p:cNvSpPr>
          <p:nvPr/>
        </p:nvSpPr>
        <p:spPr>
          <a:xfrm>
            <a:off x="8125905" y="4590329"/>
            <a:ext cx="324306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9AA760-D8D9-4254-9D48-280F252F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18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D5E7-B2F7-480E-B844-EFEEE20B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Nitrogen Fertilization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EFC17-387A-44AB-807F-E543BCCAC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Meadows respond to N!</a:t>
            </a:r>
          </a:p>
          <a:p>
            <a:r>
              <a:rPr lang="en-US" dirty="0"/>
              <a:t>Grasses are most responsive to N</a:t>
            </a:r>
          </a:p>
          <a:p>
            <a:r>
              <a:rPr lang="en-US" dirty="0"/>
              <a:t>Good P fertility improves 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5639-2E94-4E8D-906A-5DEDFBE3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74373"/>
            <a:ext cx="5561584" cy="321714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7403F-D825-4E10-AB16-38C6B22A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Taylor, D., W.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Seamands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, D.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Menkhaus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, J. Jacobs, and R. Delaney. 1985. An economic analysis of n fertilization of intermountain hay meadows.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Agron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. J. 	77(1): 17–20.</a:t>
            </a:r>
          </a:p>
          <a:p>
            <a:pPr marL="304800" marR="0" indent="-3048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Ludwick, A., and C. </a:t>
            </a:r>
            <a:r>
              <a:rPr lang="en-US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Rumburg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. 1976. Grass hay production as influenced by N-P topdressing and by residual P. </a:t>
            </a:r>
            <a:r>
              <a:rPr lang="en-US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Agron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. J. 68: 933–937.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09CA6-A11A-40C4-B35B-DF0221BD4D1C}"/>
              </a:ext>
            </a:extLst>
          </p:cNvPr>
          <p:cNvSpPr txBox="1"/>
          <p:nvPr/>
        </p:nvSpPr>
        <p:spPr>
          <a:xfrm>
            <a:off x="838200" y="3293408"/>
            <a:ext cx="102269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Why do meadows need so much N?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90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1C07-327D-41C6-BD4B-BC0E46AD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“thatch”?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A8916-F995-45BE-B53B-70E451BF8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8790" y="1825625"/>
            <a:ext cx="4585010" cy="4351338"/>
          </a:xfrm>
        </p:spPr>
        <p:txBody>
          <a:bodyPr/>
          <a:lstStyle/>
          <a:p>
            <a:r>
              <a:rPr lang="en-US" dirty="0"/>
              <a:t>Many studies acknowledge</a:t>
            </a:r>
          </a:p>
          <a:p>
            <a:pPr lvl="1"/>
            <a:r>
              <a:rPr lang="en-US" dirty="0"/>
              <a:t>Organic layer</a:t>
            </a:r>
          </a:p>
          <a:p>
            <a:pPr lvl="1"/>
            <a:r>
              <a:rPr lang="en-US" dirty="0"/>
              <a:t>Thatch </a:t>
            </a:r>
          </a:p>
          <a:p>
            <a:pPr lvl="1"/>
            <a:r>
              <a:rPr lang="en-US" dirty="0"/>
              <a:t>Sod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1FA9A-103B-4511-9695-B54A97EA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25" y="2039220"/>
            <a:ext cx="6403255" cy="3391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381EC-7664-4F72-AAD2-6C27A827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68" y="3629311"/>
            <a:ext cx="3807410" cy="28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7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0050-2B26-4A30-84DA-1752ECE5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O-Horizon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89E9-B97F-4BF6-8BFC-727D6DECA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7449" y="1754981"/>
            <a:ext cx="6010275" cy="4351338"/>
          </a:xfrm>
        </p:spPr>
        <p:txBody>
          <a:bodyPr/>
          <a:lstStyle/>
          <a:p>
            <a:r>
              <a:rPr lang="en-US" dirty="0"/>
              <a:t>Flooding + cold = ↓ decomposition</a:t>
            </a:r>
          </a:p>
          <a:p>
            <a:r>
              <a:rPr lang="en-US" dirty="0"/>
              <a:t>O-horizon</a:t>
            </a:r>
          </a:p>
          <a:p>
            <a:pPr lvl="1"/>
            <a:r>
              <a:rPr lang="en-US" sz="2800" dirty="0"/>
              <a:t>High in organic matter</a:t>
            </a:r>
          </a:p>
          <a:p>
            <a:pPr lvl="1"/>
            <a:r>
              <a:rPr lang="en-US" sz="2800" dirty="0"/>
              <a:t>High in organic N</a:t>
            </a:r>
          </a:p>
          <a:p>
            <a:pPr lvl="1"/>
            <a:r>
              <a:rPr lang="en-US" sz="2800" dirty="0"/>
              <a:t>1-2.2 tons N/ac</a:t>
            </a:r>
            <a:endParaRPr lang="en-US" sz="2800" baseline="30000" dirty="0"/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39F35-1BE8-45DA-ACA1-375B0A557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r="22362"/>
          <a:stretch/>
        </p:blipFill>
        <p:spPr>
          <a:xfrm rot="5400000">
            <a:off x="639115" y="1373040"/>
            <a:ext cx="2198394" cy="2962275"/>
          </a:xfrm>
          <a:prstGeom prst="rect">
            <a:avLst/>
          </a:prstGeom>
        </p:spPr>
      </p:pic>
      <p:pic>
        <p:nvPicPr>
          <p:cNvPr id="9" name="Picture 8" descr="A picture containing person, hand, chocolate&#10;&#10;Description automatically generated">
            <a:extLst>
              <a:ext uri="{FF2B5EF4-FFF2-40B4-BE49-F238E27FC236}">
                <a16:creationId xmlns:a16="http://schemas.microsoft.com/office/drawing/2014/main" id="{7BEB029B-9378-44B9-8FAD-F0B0C51A2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4445" r="8750" b="12407"/>
          <a:stretch/>
        </p:blipFill>
        <p:spPr>
          <a:xfrm rot="5400000">
            <a:off x="2412631" y="2422951"/>
            <a:ext cx="4351337" cy="301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1DF70-0BE0-4330-B969-0F524C8A6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2" r="4296" b="898"/>
          <a:stretch/>
        </p:blipFill>
        <p:spPr>
          <a:xfrm>
            <a:off x="257174" y="3953375"/>
            <a:ext cx="3195419" cy="21529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3E2F3-1127-4A61-8C49-474CD7AD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04800" marR="0" indent="-3048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Siemer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1979. Mountain Meadow Management Problems and Research Needs. Proc. from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Intermt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Meadows Meet. Jackson WY 1(1): 176–211.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2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C6DAD-2641-42FC-BD78-F29307C7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15" y="691659"/>
            <a:ext cx="8132769" cy="5474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205F9C-EDA0-48CF-96D3-C4110200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239" y="2706993"/>
            <a:ext cx="2143521" cy="14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F984-EDEE-432B-B5A2-C0313332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F39B-FA4A-44CA-9780-3C207D339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reconcile and utilize natural N for sustainable meadow management?</a:t>
            </a:r>
          </a:p>
          <a:p>
            <a:r>
              <a:rPr lang="en-US" dirty="0"/>
              <a:t>Goals:</a:t>
            </a:r>
          </a:p>
          <a:p>
            <a:pPr lvl="1"/>
            <a:r>
              <a:rPr lang="en-US" sz="2800" dirty="0"/>
              <a:t>Describe soil properties that affect N-availability</a:t>
            </a:r>
          </a:p>
          <a:p>
            <a:pPr lvl="1"/>
            <a:r>
              <a:rPr lang="en-US" sz="2800" dirty="0"/>
              <a:t>Define a “healthy” meadow soil and how to measure it</a:t>
            </a:r>
          </a:p>
          <a:p>
            <a:pPr lvl="1"/>
            <a:r>
              <a:rPr lang="en-US" sz="2800" dirty="0"/>
              <a:t>Evaluate practices to improve N availability</a:t>
            </a:r>
          </a:p>
          <a:p>
            <a:pPr lvl="1"/>
            <a:r>
              <a:rPr lang="en-US" sz="2800" dirty="0"/>
              <a:t>Exchange knowledge</a:t>
            </a:r>
          </a:p>
        </p:txBody>
      </p:sp>
    </p:spTree>
    <p:extLst>
      <p:ext uri="{BB962C8B-B14F-4D97-AF65-F5344CB8AC3E}">
        <p14:creationId xmlns:p14="http://schemas.microsoft.com/office/powerpoint/2010/main" val="384344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F78BE-8353-4185-838E-7AB20BD3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0748-8D63-4B8A-A3BA-6562CD3D9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ranches</a:t>
            </a:r>
          </a:p>
          <a:p>
            <a:r>
              <a:rPr lang="en-US" dirty="0"/>
              <a:t>Laramie Valley, WY</a:t>
            </a:r>
          </a:p>
          <a:p>
            <a:r>
              <a:rPr lang="en-US" dirty="0"/>
              <a:t>North Park Valley, CO</a:t>
            </a:r>
          </a:p>
          <a:p>
            <a:r>
              <a:rPr lang="en-US" dirty="0"/>
              <a:t>&gt;6500 ft elevation</a:t>
            </a:r>
          </a:p>
          <a:p>
            <a:r>
              <a:rPr lang="en-US" dirty="0"/>
              <a:t>Flood irrigation</a:t>
            </a:r>
          </a:p>
          <a:p>
            <a:r>
              <a:rPr lang="en-US" dirty="0"/>
              <a:t>MAT 36-40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E1C0D-15FE-45B4-B4DF-545F30D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6C277-CAE9-41EC-B53A-3D2D9C81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667" y="1558925"/>
            <a:ext cx="3069582" cy="4549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BD227-7AF0-43C8-AAED-C8EFE975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66" y="-21262"/>
            <a:ext cx="4641209" cy="68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1B71-1525-4B1D-AC25-C27F3687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55455-96ED-4FC7-BD8B-D9925763D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Seasonal soil sampling </a:t>
            </a:r>
          </a:p>
          <a:p>
            <a:pPr lvl="1"/>
            <a:r>
              <a:rPr lang="en-US" dirty="0"/>
              <a:t>Spring, Summer, Fall</a:t>
            </a:r>
          </a:p>
          <a:p>
            <a:r>
              <a:rPr lang="en-US" dirty="0"/>
              <a:t>0-2 in (O-horizon)</a:t>
            </a:r>
          </a:p>
          <a:p>
            <a:r>
              <a:rPr lang="en-US" dirty="0"/>
              <a:t>2-6 in (A-horizon)</a:t>
            </a:r>
          </a:p>
          <a:p>
            <a:r>
              <a:rPr lang="en-US" dirty="0"/>
              <a:t>0-4 in (A-horizon—rangeland only)</a:t>
            </a:r>
          </a:p>
          <a:p>
            <a:r>
              <a:rPr lang="en-US" dirty="0"/>
              <a:t>Forage sampling</a:t>
            </a:r>
          </a:p>
          <a:p>
            <a:r>
              <a:rPr lang="en-US" dirty="0"/>
              <a:t>Soil water sampling</a:t>
            </a:r>
          </a:p>
          <a:p>
            <a:r>
              <a:rPr lang="en-US" dirty="0"/>
              <a:t>Trace gas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2E8A1-75A9-425B-B37D-98556E1B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80FF30-CB1F-419E-94A5-6F1CCA15F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4301" y="1935705"/>
            <a:ext cx="3301999" cy="247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92EF4-F43D-486F-A1CE-C8B58209B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8510" y="3359224"/>
            <a:ext cx="3080327" cy="23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3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0C35-D946-40A7-872A-04E5932AC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7252D-421F-4360-BD11-C847E07E4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07182" cy="4351338"/>
          </a:xfrm>
        </p:spPr>
        <p:txBody>
          <a:bodyPr>
            <a:normAutofit/>
          </a:bodyPr>
          <a:lstStyle/>
          <a:p>
            <a:r>
              <a:rPr lang="en-US" sz="3200" dirty="0"/>
              <a:t>Stable soil C and N</a:t>
            </a:r>
          </a:p>
          <a:p>
            <a:r>
              <a:rPr lang="en-US" sz="3200" dirty="0"/>
              <a:t>Dynamic “labile” soil C and N</a:t>
            </a:r>
            <a:endParaRPr lang="en-US" dirty="0"/>
          </a:p>
          <a:p>
            <a:r>
              <a:rPr lang="en-US" sz="3200" dirty="0"/>
              <a:t>Gas flux</a:t>
            </a:r>
          </a:p>
          <a:p>
            <a:r>
              <a:rPr lang="en-US" sz="3200" dirty="0"/>
              <a:t>Forage</a:t>
            </a:r>
          </a:p>
          <a:p>
            <a:pPr lvl="1"/>
            <a:r>
              <a:rPr lang="en-US" dirty="0"/>
              <a:t>Yield and quality</a:t>
            </a:r>
          </a:p>
          <a:p>
            <a:r>
              <a:rPr lang="en-US" sz="3200" dirty="0"/>
              <a:t>Microbial community</a:t>
            </a:r>
          </a:p>
          <a:p>
            <a:pPr lvl="1"/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E64D3-E4ED-42C1-B391-2925D9F7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F46A07-2EED-492C-9C99-07ADA471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448" y="1944743"/>
            <a:ext cx="4846740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2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C409-4AA6-4CE2-8A1C-DBEDD379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91121-FCC7-40A6-86F3-C1A60114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68E8A5E-9410-4921-8D8C-BA2E9D595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 b="25691"/>
          <a:stretch/>
        </p:blipFill>
        <p:spPr>
          <a:xfrm>
            <a:off x="1658470" y="1934581"/>
            <a:ext cx="8875059" cy="39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1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F70F-58C8-45A2-9DF0-750B41E5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35C763B-3052-42AE-A017-C4BCFFA539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713702"/>
              </p:ext>
            </p:extLst>
          </p:nvPr>
        </p:nvGraphicFramePr>
        <p:xfrm>
          <a:off x="2730346" y="1958248"/>
          <a:ext cx="6242203" cy="3699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596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336D6-CE6C-4D4C-BCFE-CE580CE3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5C952-19C3-4A09-A154-04467226B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Review of Meadow Research</a:t>
            </a:r>
          </a:p>
          <a:p>
            <a:r>
              <a:rPr lang="en-US" dirty="0"/>
              <a:t>“The problem”</a:t>
            </a:r>
          </a:p>
          <a:p>
            <a:r>
              <a:rPr lang="en-US" dirty="0"/>
              <a:t>Objectives</a:t>
            </a:r>
          </a:p>
          <a:p>
            <a:r>
              <a:rPr lang="en-US" dirty="0"/>
              <a:t>Study Methods</a:t>
            </a:r>
          </a:p>
          <a:p>
            <a:r>
              <a:rPr lang="en-US" dirty="0"/>
              <a:t>2021 Results</a:t>
            </a:r>
          </a:p>
          <a:p>
            <a:r>
              <a:rPr lang="en-US" dirty="0"/>
              <a:t>Future work</a:t>
            </a:r>
          </a:p>
        </p:txBody>
      </p:sp>
      <p:pic>
        <p:nvPicPr>
          <p:cNvPr id="5" name="Picture 4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91896277-90A2-4E99-937F-59CCBC06B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825625"/>
            <a:ext cx="5067300" cy="38004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F5F48-BEDB-4154-9D99-82C08DE8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70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FA99B-77F0-4837-9721-3870C5D8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546DC-2712-423D-806B-B0DBF08F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2F48DC-FD1C-4112-B7CF-25F2CF40D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135649"/>
              </p:ext>
            </p:extLst>
          </p:nvPr>
        </p:nvGraphicFramePr>
        <p:xfrm>
          <a:off x="343404" y="2501900"/>
          <a:ext cx="4994405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BA2BB2D-4288-42FD-B6AD-C525126FC7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653076"/>
              </p:ext>
            </p:extLst>
          </p:nvPr>
        </p:nvGraphicFramePr>
        <p:xfrm>
          <a:off x="7038425" y="1485900"/>
          <a:ext cx="3898095" cy="234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36109B4-0940-4C9D-86CA-BA2E80F4BA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666162"/>
              </p:ext>
            </p:extLst>
          </p:nvPr>
        </p:nvGraphicFramePr>
        <p:xfrm>
          <a:off x="7269480" y="4050792"/>
          <a:ext cx="354984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03668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Images\PhotosMMRC\rip1.JPG">
            <a:extLst>
              <a:ext uri="{FF2B5EF4-FFF2-40B4-BE49-F238E27FC236}">
                <a16:creationId xmlns:a16="http://schemas.microsoft.com/office/drawing/2014/main" id="{D3B35E5E-56B0-47B7-8FA7-FE106D03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1285240"/>
            <a:ext cx="7071360" cy="53035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7B3F1-211A-40B2-8E07-DAE9281002C0}"/>
              </a:ext>
            </a:extLst>
          </p:cNvPr>
          <p:cNvSpPr txBox="1"/>
          <p:nvPr/>
        </p:nvSpPr>
        <p:spPr>
          <a:xfrm>
            <a:off x="3159760" y="264161"/>
            <a:ext cx="647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O-horizon management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713" name="Group 185">
            <a:extLst>
              <a:ext uri="{FF2B5EF4-FFF2-40B4-BE49-F238E27FC236}">
                <a16:creationId xmlns:a16="http://schemas.microsoft.com/office/drawing/2014/main" id="{DA3F3C95-8608-4A59-89F3-324516F6B943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61926534"/>
              </p:ext>
            </p:extLst>
          </p:nvPr>
        </p:nvGraphicFramePr>
        <p:xfrm>
          <a:off x="1793240" y="1887803"/>
          <a:ext cx="8610600" cy="4035497"/>
        </p:xfrm>
        <a:graphic>
          <a:graphicData uri="http://schemas.openxmlformats.org/drawingml/2006/table">
            <a:tbl>
              <a:tblPr/>
              <a:tblGrid>
                <a:gridCol w="344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73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Meadow A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Meadow B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lbs/acre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change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lbs/acre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change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3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Undisturbed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5130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3880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Aerway Aerator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4090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-20.3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3090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-20.4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3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Ripped on 12" Centers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3770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-26.5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3540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-8.8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Ripped on 6" Centers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3490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-32.0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3370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-13.4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9"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Three-year averages from 1995 to 1997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970B8AA-4307-4B20-8A00-44B4479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240" y="528320"/>
            <a:ext cx="8610600" cy="11430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Changes in Hay Yields on Two Meadows near Gunnison, CO from Aerating and Ripping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39C8-07B3-430A-8658-C81CF6E8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pic>
        <p:nvPicPr>
          <p:cNvPr id="6" name="Content Placeholder 5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80FE583A-1479-419C-A795-D97A75E53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3" y="1719452"/>
            <a:ext cx="5449319" cy="40869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95B78-906A-4AE7-8ED1-3C48E59C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710D9C5-CF39-4C50-A757-78F9AB40E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41" y="4152899"/>
            <a:ext cx="3390900" cy="2543175"/>
          </a:xfrm>
          <a:prstGeom prst="rect">
            <a:avLst/>
          </a:prstGeom>
        </p:spPr>
      </p:pic>
      <p:pic>
        <p:nvPicPr>
          <p:cNvPr id="10" name="Picture 9" descr="A group of cows grazing&#10;&#10;Description automatically generated with low confidence">
            <a:extLst>
              <a:ext uri="{FF2B5EF4-FFF2-40B4-BE49-F238E27FC236}">
                <a16:creationId xmlns:a16="http://schemas.microsoft.com/office/drawing/2014/main" id="{5CF2423A-7DE6-43EC-BCB8-0841CF043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41" y="1609724"/>
            <a:ext cx="33909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9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7D5996-9398-4F96-8B9E-4B59B946CE02}"/>
              </a:ext>
            </a:extLst>
          </p:cNvPr>
          <p:cNvSpPr txBox="1"/>
          <p:nvPr/>
        </p:nvSpPr>
        <p:spPr>
          <a:xfrm>
            <a:off x="672306" y="1638843"/>
            <a:ext cx="34810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Acknowledgements:</a:t>
            </a:r>
          </a:p>
          <a:p>
            <a:r>
              <a:rPr lang="en-US" dirty="0"/>
              <a:t>This project is funded by USDA-NIFA AFRI competitive grants program.</a:t>
            </a:r>
          </a:p>
          <a:p>
            <a:endParaRPr lang="en-US" dirty="0"/>
          </a:p>
          <a:p>
            <a:r>
              <a:rPr lang="en-US" sz="2000" dirty="0"/>
              <a:t>Research team:</a:t>
            </a:r>
          </a:p>
          <a:p>
            <a:r>
              <a:rPr lang="en-US" sz="2000" dirty="0"/>
              <a:t>Dr. Jay Norton</a:t>
            </a:r>
          </a:p>
          <a:p>
            <a:r>
              <a:rPr lang="en-US" sz="2000" dirty="0"/>
              <a:t>Dr. Urszula Norton</a:t>
            </a:r>
          </a:p>
          <a:p>
            <a:r>
              <a:rPr lang="en-US" sz="2000" dirty="0"/>
              <a:t>Dr. Linda van Diepen</a:t>
            </a:r>
          </a:p>
          <a:p>
            <a:r>
              <a:rPr lang="en-US" sz="2000" dirty="0"/>
              <a:t>Dr. Mike Zhu</a:t>
            </a:r>
          </a:p>
          <a:p>
            <a:r>
              <a:rPr lang="en-US" sz="2000" dirty="0"/>
              <a:t>Dr. Joe Brummer</a:t>
            </a:r>
          </a:p>
          <a:p>
            <a:r>
              <a:rPr lang="en-US" sz="2000" dirty="0"/>
              <a:t>Dr. Shannon Albeke</a:t>
            </a:r>
          </a:p>
          <a:p>
            <a:r>
              <a:rPr lang="en-US" sz="2000" dirty="0"/>
              <a:t>Brian Sebade</a:t>
            </a:r>
          </a:p>
          <a:p>
            <a:r>
              <a:rPr lang="en-US" sz="2000" dirty="0"/>
              <a:t>Rael Otuya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2B2597-BA4A-4C6B-AFBE-07550735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416916" cy="1173296"/>
          </a:xfrm>
        </p:spPr>
        <p:txBody>
          <a:bodyPr>
            <a:normAutofit/>
          </a:bodyPr>
          <a:lstStyle/>
          <a:p>
            <a:r>
              <a:rPr lang="en-US" sz="6000" dirty="0"/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605C2-3834-409A-A9EE-5497B9653ADA}"/>
              </a:ext>
            </a:extLst>
          </p:cNvPr>
          <p:cNvSpPr txBox="1"/>
          <p:nvPr/>
        </p:nvSpPr>
        <p:spPr>
          <a:xfrm>
            <a:off x="3852234" y="1902851"/>
            <a:ext cx="41864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Trick Ranch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Carl Trick and Mark </a:t>
            </a:r>
            <a:r>
              <a:rPr lang="en-US" sz="2000" dirty="0" err="1"/>
              <a:t>Hackleman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Cody Resources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Mark Dunning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Monaghan Ranch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Chip Adamson, Ryan Asay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Thompson Ranch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Clay Thompson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Simon Ranch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Reid and Cutter DeHart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Deerwood Ranch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Rich Wilson and Family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887F709-6054-425F-9740-839C95E2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Danny Adamson: 307-399-1439 	dadamso2@uwyo.edu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A48A0-9D8A-483A-B730-07E7A78D6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174" y="2796095"/>
            <a:ext cx="4145634" cy="27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2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C8D6-9007-4F9A-AF22-16DA0E4B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CA356-292F-4E6F-8A38-5B3B8B36C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7300" cy="4351338"/>
          </a:xfrm>
        </p:spPr>
        <p:txBody>
          <a:bodyPr/>
          <a:lstStyle/>
          <a:p>
            <a:r>
              <a:rPr lang="en-US" dirty="0"/>
              <a:t>Unique forage system</a:t>
            </a:r>
          </a:p>
          <a:p>
            <a:pPr lvl="1"/>
            <a:r>
              <a:rPr lang="en-US" dirty="0"/>
              <a:t>Elevation</a:t>
            </a:r>
          </a:p>
          <a:p>
            <a:pPr lvl="1"/>
            <a:r>
              <a:rPr lang="en-US" dirty="0"/>
              <a:t>Water Management</a:t>
            </a:r>
          </a:p>
          <a:p>
            <a:pPr lvl="1"/>
            <a:r>
              <a:rPr lang="en-US" dirty="0"/>
              <a:t>Local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0A173-017F-4B91-BB33-E385D3FB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645D-E133-448B-98C7-E3FF70A63BE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E096ADA4-85D0-4BFE-9875-B963DB8F2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825625"/>
            <a:ext cx="53721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8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E5E2-8A66-4A68-82CB-54A5D267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AE445-BD5C-4DC5-9870-A6918D27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research recognized meadow importance for western ag.</a:t>
            </a:r>
          </a:p>
          <a:p>
            <a:r>
              <a:rPr lang="en-US" dirty="0"/>
              <a:t>Foundational studies 1950s – 1970s </a:t>
            </a:r>
          </a:p>
          <a:p>
            <a:pPr lvl="1"/>
            <a:r>
              <a:rPr lang="en-US" dirty="0"/>
              <a:t>Grazing and animal performance</a:t>
            </a:r>
          </a:p>
          <a:p>
            <a:pPr lvl="1"/>
            <a:r>
              <a:rPr lang="en-US" dirty="0"/>
              <a:t>Yield and response to fertilizer</a:t>
            </a:r>
          </a:p>
          <a:p>
            <a:pPr lvl="1"/>
            <a:r>
              <a:rPr lang="en-US" dirty="0"/>
              <a:t>Forage quality management</a:t>
            </a:r>
          </a:p>
          <a:p>
            <a:pPr lvl="1"/>
            <a:r>
              <a:rPr lang="en-US" dirty="0"/>
              <a:t>Irrigation management </a:t>
            </a:r>
          </a:p>
          <a:p>
            <a:pPr lvl="1"/>
            <a:r>
              <a:rPr lang="en-US" dirty="0"/>
              <a:t>Suitable species</a:t>
            </a:r>
          </a:p>
          <a:p>
            <a:pPr lvl="1"/>
            <a:r>
              <a:rPr lang="en-US" dirty="0"/>
              <a:t>Management changes</a:t>
            </a:r>
          </a:p>
          <a:p>
            <a:pPr lvl="1"/>
            <a:r>
              <a:rPr lang="en-US" dirty="0"/>
              <a:t>Economics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61D-E354-4315-98E3-7EE015A4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Lewis’ Four Keys to Meadow Management (1957)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368B-1735-444B-A2DD-D055B0CAE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991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Water management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Forage species effects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N-fertilization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Harvest timing</a:t>
            </a:r>
          </a:p>
        </p:txBody>
      </p:sp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45C1F344-8A61-4163-81EA-C35FBD7D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73" y="1825625"/>
            <a:ext cx="5412059" cy="40590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17C8B-706F-4AE8-B7C4-04E9A5C94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Lewis, R. (1957). Mountain meadow improvement in Wyoming. </a:t>
            </a:r>
            <a:r>
              <a:rPr lang="en-US" i="1" dirty="0">
                <a:solidFill>
                  <a:schemeClr val="tx1"/>
                </a:solidFill>
              </a:rPr>
              <a:t>University of Wyoming Extension</a:t>
            </a:r>
            <a:r>
              <a:rPr lang="en-US" dirty="0">
                <a:solidFill>
                  <a:schemeClr val="tx1"/>
                </a:solidFill>
              </a:rPr>
              <a:t>. Bulletin 3.</a:t>
            </a:r>
          </a:p>
        </p:txBody>
      </p:sp>
    </p:spTree>
    <p:extLst>
      <p:ext uri="{BB962C8B-B14F-4D97-AF65-F5344CB8AC3E}">
        <p14:creationId xmlns:p14="http://schemas.microsoft.com/office/powerpoint/2010/main" val="415477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D6910C-0354-4BE6-B225-E7F09BE11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11982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A9367CC0-74EF-41F1-B796-9FD213872D60}"/>
              </a:ext>
            </a:extLst>
          </p:cNvPr>
          <p:cNvSpPr/>
          <p:nvPr/>
        </p:nvSpPr>
        <p:spPr>
          <a:xfrm rot="18550299">
            <a:off x="3803904" y="1911095"/>
            <a:ext cx="1517904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BECC096B-33AF-436E-9C26-FE21AD20D175}"/>
              </a:ext>
            </a:extLst>
          </p:cNvPr>
          <p:cNvSpPr/>
          <p:nvPr/>
        </p:nvSpPr>
        <p:spPr>
          <a:xfrm rot="13739673">
            <a:off x="6884065" y="1948574"/>
            <a:ext cx="1517904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4AA5DF02-A58C-4F04-B47B-7982EFA14145}"/>
              </a:ext>
            </a:extLst>
          </p:cNvPr>
          <p:cNvSpPr/>
          <p:nvPr/>
        </p:nvSpPr>
        <p:spPr>
          <a:xfrm rot="18607854">
            <a:off x="6890597" y="4457110"/>
            <a:ext cx="1517904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CCA483E2-9CE3-44ED-B9BE-8980D0872CB0}"/>
              </a:ext>
            </a:extLst>
          </p:cNvPr>
          <p:cNvSpPr/>
          <p:nvPr/>
        </p:nvSpPr>
        <p:spPr>
          <a:xfrm rot="13886363">
            <a:off x="3808676" y="4492886"/>
            <a:ext cx="1517904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C3B557F3-5604-453C-99ED-8B77E14784CA}"/>
              </a:ext>
            </a:extLst>
          </p:cNvPr>
          <p:cNvSpPr/>
          <p:nvPr/>
        </p:nvSpPr>
        <p:spPr>
          <a:xfrm>
            <a:off x="5273040" y="3278575"/>
            <a:ext cx="1645920" cy="300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C24C4D77-8125-4377-B204-D8BD4499F85B}"/>
              </a:ext>
            </a:extLst>
          </p:cNvPr>
          <p:cNvSpPr/>
          <p:nvPr/>
        </p:nvSpPr>
        <p:spPr>
          <a:xfrm rot="5400000">
            <a:off x="4774258" y="3264861"/>
            <a:ext cx="2697477" cy="300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9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2D6AF-15EE-4ADE-9290-619AF91D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25AA096-8C61-42D2-B0CB-23B8E1793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975" y="1844675"/>
            <a:ext cx="5838825" cy="4351338"/>
          </a:xfrm>
        </p:spPr>
        <p:txBody>
          <a:bodyPr>
            <a:normAutofit/>
          </a:bodyPr>
          <a:lstStyle/>
          <a:p>
            <a:r>
              <a:rPr lang="en-US" dirty="0"/>
              <a:t>↑ Flood duration = ↑ Yield</a:t>
            </a:r>
          </a:p>
          <a:p>
            <a:r>
              <a:rPr lang="en-US" dirty="0"/>
              <a:t>↑ Flood depth = ↓ Yield</a:t>
            </a:r>
          </a:p>
          <a:p>
            <a:r>
              <a:rPr lang="en-US" dirty="0"/>
              <a:t>↑ Water table = ↑ Yield</a:t>
            </a:r>
          </a:p>
          <a:p>
            <a:r>
              <a:rPr lang="en-US" dirty="0"/>
              <a:t>↑ Intermittence = ↑ Yield + ↓Water Consumption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430EC3-F3A0-4E12-9D20-43B2A060A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32" y="1844675"/>
            <a:ext cx="4857310" cy="38222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DCF15-282A-4CDF-ABAC-A49D409BF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114473"/>
            <a:ext cx="10069945" cy="704850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tx1"/>
                </a:solidFill>
              </a:rPr>
              <a:t>Rumburg</a:t>
            </a:r>
            <a:r>
              <a:rPr lang="en-US" sz="1100" dirty="0">
                <a:solidFill>
                  <a:schemeClr val="tx1"/>
                </a:solidFill>
              </a:rPr>
              <a:t>, C, Sawyer, W. (1965). Response of wet-meadow vegetation to length and depth of surface water from wild-flood irrigation. </a:t>
            </a:r>
            <a:r>
              <a:rPr lang="en-US" sz="1100" i="1" dirty="0">
                <a:solidFill>
                  <a:schemeClr val="tx1"/>
                </a:solidFill>
              </a:rPr>
              <a:t>Agronomy Journal</a:t>
            </a:r>
            <a:r>
              <a:rPr lang="en-US" sz="1100" dirty="0">
                <a:solidFill>
                  <a:schemeClr val="tx1"/>
                </a:solidFill>
              </a:rPr>
              <a:t>, 	57:245-247.</a:t>
            </a:r>
          </a:p>
          <a:p>
            <a:pPr marL="304800" marR="0" indent="-3048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Siemer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, E., I. Walter, J. Quinlan, and R. Burman. 1991. Plants as indicators of ground water levels. In: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Siemer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, E., editor, Proceedings from the Third Intermountain Meadow Symposium. Colorado Agricultural Exp. Station, Steamboat Springs, CO. p. 121–132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50BE5-DD06-4170-8D75-B603CFB5C1C8}"/>
              </a:ext>
            </a:extLst>
          </p:cNvPr>
          <p:cNvSpPr txBox="1"/>
          <p:nvPr/>
        </p:nvSpPr>
        <p:spPr>
          <a:xfrm>
            <a:off x="909365" y="3271688"/>
            <a:ext cx="102269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How does water influence soil quality?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845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FD99-AAEC-42E3-A322-89DD9F50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Forage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09897-D2B5-47BF-B6A8-EEDE12DB1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5873" cy="4351338"/>
          </a:xfrm>
        </p:spPr>
        <p:txBody>
          <a:bodyPr/>
          <a:lstStyle/>
          <a:p>
            <a:r>
              <a:rPr lang="en-US" dirty="0"/>
              <a:t>Flooding defines species composition</a:t>
            </a:r>
          </a:p>
          <a:p>
            <a:r>
              <a:rPr lang="en-US" dirty="0"/>
              <a:t>Intermittent irrigation improves grass and forb</a:t>
            </a:r>
          </a:p>
          <a:p>
            <a:r>
              <a:rPr lang="en-US" dirty="0"/>
              <a:t>Improved species increase yield &amp; quality</a:t>
            </a:r>
          </a:p>
          <a:p>
            <a:pPr lvl="1"/>
            <a:r>
              <a:rPr lang="en-US" dirty="0"/>
              <a:t>Species persistence</a:t>
            </a:r>
          </a:p>
          <a:p>
            <a:pPr lvl="1"/>
            <a:r>
              <a:rPr lang="en-US" dirty="0"/>
              <a:t>Garrison persistence</a:t>
            </a:r>
          </a:p>
          <a:p>
            <a:endParaRPr lang="en-US" dirty="0"/>
          </a:p>
        </p:txBody>
      </p:sp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65F3BF9C-A431-499A-B342-0A1F83295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3834" y="2121299"/>
            <a:ext cx="4537075" cy="34028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90ED5-709E-4924-BDC7-B2CFE22D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30965"/>
            <a:ext cx="9820275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tx1"/>
                </a:solidFill>
              </a:rPr>
              <a:t>Rumburg</a:t>
            </a:r>
            <a:r>
              <a:rPr lang="en-US" sz="1100" dirty="0">
                <a:solidFill>
                  <a:schemeClr val="tx1"/>
                </a:solidFill>
              </a:rPr>
              <a:t>, C, Sawyer, W. (1965). Response of wet-meadow vegetation to length and depth of surface water from wild-flood irrigation. </a:t>
            </a:r>
            <a:r>
              <a:rPr lang="en-US" sz="1100" i="1" dirty="0">
                <a:solidFill>
                  <a:schemeClr val="tx1"/>
                </a:solidFill>
              </a:rPr>
              <a:t>Agronomy Journal</a:t>
            </a:r>
            <a:r>
              <a:rPr lang="en-US" sz="1100" dirty="0">
                <a:solidFill>
                  <a:schemeClr val="tx1"/>
                </a:solidFill>
              </a:rPr>
              <a:t>, 	57:245-247.</a:t>
            </a:r>
          </a:p>
          <a:p>
            <a:pPr algn="l"/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Rumburg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, C., and E.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Siemer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. 1975. Forage production and quality. In: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Rumburg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, C., editor, Alternative Meadow and Livestock Management Systems. Bulletin 	5. 	Colorado Agricultural Exp. Station, Fort Collins, CO. p. 4–6</a:t>
            </a:r>
            <a:endParaRPr lang="en-US" sz="1100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A8BE5-0457-4EFB-91F9-F0F6DFA5D748}"/>
              </a:ext>
            </a:extLst>
          </p:cNvPr>
          <p:cNvSpPr txBox="1"/>
          <p:nvPr/>
        </p:nvSpPr>
        <p:spPr>
          <a:xfrm>
            <a:off x="838200" y="3468759"/>
            <a:ext cx="102269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How does forage species influence soil quality?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1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B46F-EB74-4887-88BF-70AAF856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C21A8-3425-46E5-ACA3-003351387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Cutting time major influence of forage quality.</a:t>
            </a:r>
          </a:p>
          <a:p>
            <a:r>
              <a:rPr lang="en-US" dirty="0"/>
              <a:t>Increased N can improve protein, but avoid “rank” hay.</a:t>
            </a:r>
          </a:p>
          <a:p>
            <a:r>
              <a:rPr lang="en-US" dirty="0"/>
              <a:t>Grazing can slow maturity and maintain quality.</a:t>
            </a:r>
          </a:p>
          <a:p>
            <a:pPr lvl="1"/>
            <a:r>
              <a:rPr lang="en-US" dirty="0"/>
              <a:t>Hay yield hit? </a:t>
            </a:r>
          </a:p>
        </p:txBody>
      </p:sp>
      <p:pic>
        <p:nvPicPr>
          <p:cNvPr id="5" name="Picture 4" descr="A group of cows in a fenced in pasture&#10;&#10;Description automatically generated with medium confidence">
            <a:extLst>
              <a:ext uri="{FF2B5EF4-FFF2-40B4-BE49-F238E27FC236}">
                <a16:creationId xmlns:a16="http://schemas.microsoft.com/office/drawing/2014/main" id="{A27D0537-F57C-4F6B-9679-AC09F5240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4" b="18620"/>
          <a:stretch/>
        </p:blipFill>
        <p:spPr>
          <a:xfrm>
            <a:off x="3858321" y="3429000"/>
            <a:ext cx="6283461" cy="25563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5BD3B-EE8D-483D-898B-C2CE2869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Wenick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, J.J., T.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Svejcar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, and R. Angell. 2008. The effect of grazing duration on forage quality and production of meadow foxtail. Can. J. Plant Sci. 88(1): 85–92.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Reece, P.E., J.T. Nichols, J.E. Brummer, R.K. Engel, and K.M. Eskridge. 1994. Harvest date and fertilizer effects on native and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interseeded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 wetland meadows. J. 	Range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Manag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. 47(3): 178–183.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A2569-0F54-41DD-9F03-8A487CF67342}"/>
              </a:ext>
            </a:extLst>
          </p:cNvPr>
          <p:cNvSpPr txBox="1"/>
          <p:nvPr/>
        </p:nvSpPr>
        <p:spPr>
          <a:xfrm>
            <a:off x="838200" y="2767280"/>
            <a:ext cx="1022696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How does harvest technique/timing influence soil quality?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53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UWPowerpointBackgroun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PowerpointBackground" id="{79666C53-2971-459F-81C7-804CF5707A2E}" vid="{EE969FAA-156C-482E-8D26-F5B42EE0ED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UWPowerpointBackground</Template>
  <TotalTime>2121</TotalTime>
  <Words>1019</Words>
  <Application>Microsoft Office PowerPoint</Application>
  <PresentationFormat>Widescreen</PresentationFormat>
  <Paragraphs>190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UWPowerpointBackground</vt:lpstr>
      <vt:lpstr> Nitrogen Limitation in Hay Meadows: Understanding Processes for Improved Agroecosystem Health, Function, and Management </vt:lpstr>
      <vt:lpstr>Outline</vt:lpstr>
      <vt:lpstr>Introduction</vt:lpstr>
      <vt:lpstr>Introduction</vt:lpstr>
      <vt:lpstr>Lewis’ Four Keys to Meadow Management (1957)</vt:lpstr>
      <vt:lpstr>PowerPoint Presentation</vt:lpstr>
      <vt:lpstr>Water</vt:lpstr>
      <vt:lpstr>Forage Species</vt:lpstr>
      <vt:lpstr>Harvest</vt:lpstr>
      <vt:lpstr>Nitrogen Fertilization</vt:lpstr>
      <vt:lpstr>What about “thatch”?</vt:lpstr>
      <vt:lpstr>O-Horizon</vt:lpstr>
      <vt:lpstr>PowerPoint Presentation</vt:lpstr>
      <vt:lpstr>The problem</vt:lpstr>
      <vt:lpstr>Methods</vt:lpstr>
      <vt:lpstr>Methods</vt:lpstr>
      <vt:lpstr>Analyses</vt:lpstr>
      <vt:lpstr>Results</vt:lpstr>
      <vt:lpstr>Results</vt:lpstr>
      <vt:lpstr>Results</vt:lpstr>
      <vt:lpstr>PowerPoint Presentation</vt:lpstr>
      <vt:lpstr>Changes in Hay Yields on Two Meadows near Gunnison, CO from Aerating and Ripping</vt:lpstr>
      <vt:lpstr>Future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McCrae Adamson</dc:creator>
  <cp:lastModifiedBy>Daniel McCrae Adamson</cp:lastModifiedBy>
  <cp:revision>47</cp:revision>
  <dcterms:created xsi:type="dcterms:W3CDTF">2021-12-06T23:30:30Z</dcterms:created>
  <dcterms:modified xsi:type="dcterms:W3CDTF">2022-02-09T23:14:09Z</dcterms:modified>
</cp:coreProperties>
</file>