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315" r:id="rId3"/>
    <p:sldId id="258" r:id="rId4"/>
    <p:sldId id="289" r:id="rId5"/>
    <p:sldId id="326" r:id="rId6"/>
    <p:sldId id="342" r:id="rId7"/>
    <p:sldId id="286"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Klavika" panose="020B0604020202020204" charset="0"/>
      <p:regular r:id="rId14"/>
    </p:embeddedFont>
    <p:embeddedFont>
      <p:font typeface="Klavika 1" panose="020B0604020202020204" charset="0"/>
      <p:regular r:id="rId15"/>
    </p:embeddedFont>
    <p:embeddedFont>
      <p:font typeface="Proxima Nova 1" panose="020B0604020202020204" charset="0"/>
      <p:regular r:id="rId16"/>
    </p:embeddedFont>
    <p:embeddedFont>
      <p:font typeface="Vitesse" panose="020B0604020202020204" charset="0"/>
      <p:regular r:id="rId17"/>
    </p:embeddedFont>
    <p:embeddedFont>
      <p:font typeface="Vitesse 1"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1733D0-D45A-4E8C-9A81-161F5E0EA242}">
          <p14:sldIdLst>
            <p14:sldId id="256"/>
            <p14:sldId id="315"/>
            <p14:sldId id="258"/>
            <p14:sldId id="289"/>
            <p14:sldId id="326"/>
            <p14:sldId id="342"/>
            <p14:sldId id="2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F4093A-0084-5442-821A-84774B7D9C6A}" name="Bruegger,Retta" initials="B" userId="S::retta@colostate.edu::e785c7cb-42aa-4cff-8aea-5c17ef907d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8262"/>
    <a:srgbClr val="1D4928"/>
    <a:srgbClr val="F9FDFF"/>
    <a:srgbClr val="1E4D2B"/>
    <a:srgbClr val="6E9ED4"/>
    <a:srgbClr val="C8C372"/>
    <a:srgbClr val="2A3652"/>
    <a:srgbClr val="719F73"/>
    <a:srgbClr val="F6F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09" autoAdjust="0"/>
    <p:restoredTop sz="79132" autoAdjust="0"/>
  </p:normalViewPr>
  <p:slideViewPr>
    <p:cSldViewPr>
      <p:cViewPr varScale="1">
        <p:scale>
          <a:sx n="59" d="100"/>
          <a:sy n="59" d="100"/>
        </p:scale>
        <p:origin x="9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microsoft.com/office/2018/10/relationships/authors" Target="authors.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03.03.2022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Tech training – please join! Deep dive into drought planning! You will leave perhaps having a drought plan but also having a strong understanding of the building blocks of drought planning so that you could be an ambassador in your community. Tech training will involve several webinars and 1 in person 2-day training – east and west in March. Tech training will include</a:t>
            </a:r>
          </a:p>
          <a:p>
            <a:pPr marL="1143000" marR="0" lvl="2"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rPr>
              <a:t>Short and long term triggers for decision making based on climate factors – i.e., critical period by region / crop </a:t>
            </a:r>
          </a:p>
          <a:p>
            <a:pPr marL="1143000" marR="0" lvl="2"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rPr>
              <a:t>Info on the broader context on water management and aridification trends in the west and what this means for ag. </a:t>
            </a:r>
          </a:p>
          <a:p>
            <a:pPr marL="1143000" marR="0" lvl="2"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rPr>
              <a:t>Risk management specific to drought, including financial resources and strategies</a:t>
            </a:r>
          </a:p>
          <a:p>
            <a:pPr marL="1143000" marR="0" lvl="2"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rPr>
              <a:t>Risk management related to livestock and crop systems, but experts in those fields. </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Web presence – consolidated resources; access</a:t>
            </a:r>
          </a:p>
          <a:p>
            <a:pPr marL="742950" marR="0" lvl="1" indent="-285750">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One-on-one consulting and producer incentives – launching June 2022. </a:t>
            </a: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extLst>
      <p:ext uri="{BB962C8B-B14F-4D97-AF65-F5344CB8AC3E}">
        <p14:creationId xmlns:p14="http://schemas.microsoft.com/office/powerpoint/2010/main" val="157814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Drought = reality. You might be wondering why I’m talking about drought as a non-producer. I got involved in ‘drought’ pretty much because drought is a part of what rangelands are (variability slide). And because this is what we are, once we got over the fallacy of the 1930’s, rangeland management and ranching in the west has a lot of experience here.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03342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How do we think about drought as something that’s </a:t>
            </a:r>
            <a:r>
              <a:rPr lang="en-US" i="1" dirty="0"/>
              <a:t>actionable – not just a circumstance </a:t>
            </a:r>
          </a:p>
          <a:p>
            <a:pPr lvl="0"/>
            <a:r>
              <a:rPr lang="en-US" i="1" dirty="0"/>
              <a:t>Goal of this program is </a:t>
            </a:r>
          </a:p>
          <a:p>
            <a:pPr marL="228600" lvl="0" indent="-228600">
              <a:buAutoNum type="arabicParenR"/>
            </a:pPr>
            <a:r>
              <a:rPr lang="en-US" i="1" dirty="0"/>
              <a:t>Reduce uncertainty – making the optimal decision might not be realistic but knowing why you did what you did is realistic</a:t>
            </a:r>
          </a:p>
          <a:p>
            <a:pPr marL="228600" lvl="0" indent="-228600">
              <a:buAutoNum type="arabicParenR"/>
            </a:pPr>
            <a:r>
              <a:rPr lang="en-US" i="1" dirty="0"/>
              <a:t>Lower barrier to action - People might already know what to do – but it’s enabling that </a:t>
            </a:r>
          </a:p>
          <a:p>
            <a:pPr marL="228600" lvl="0" indent="-228600">
              <a:buAutoNum type="arabicParenR"/>
            </a:pPr>
            <a:r>
              <a:rPr lang="en-US" i="1" dirty="0"/>
              <a:t>There isn’t one solution that’s going to solve this. Drought isn’t ONLY biophysical – talking to people it gets into family dynamics, succession issues, </a:t>
            </a:r>
            <a:r>
              <a:rPr lang="en-US" i="1" dirty="0" err="1"/>
              <a:t>etc</a:t>
            </a:r>
            <a:r>
              <a:rPr lang="en-US" i="1" dirty="0"/>
              <a:t> etc. so a one-size fits all is reductive to the reality. Ramble – lots of times people want me to focus on a particular strategy – I just don’t think this is realistic. </a:t>
            </a:r>
          </a:p>
          <a:p>
            <a:pPr marL="228600" lvl="0" indent="-228600">
              <a:buAutoNum type="arabicParenR"/>
            </a:pPr>
            <a:r>
              <a:rPr lang="en-US" i="1" dirty="0"/>
              <a:t>Ranchers and farmers are experts in their own operations – and they are the ultimate decision makers – so drought planning is how to add value </a:t>
            </a:r>
          </a:p>
          <a:p>
            <a:pPr marL="228600" lvl="0" indent="-228600">
              <a:buAutoNum type="arabicParenR"/>
            </a:pPr>
            <a:r>
              <a:rPr lang="en-US" i="1" dirty="0"/>
              <a:t>Drought resilience means private sector services – funds </a:t>
            </a:r>
          </a:p>
          <a:p>
            <a:pPr marL="228600" lvl="0" indent="-228600">
              <a:buAutoNum type="arabicParenR"/>
            </a:pPr>
            <a:endParaRPr lang="en-US" i="1" dirty="0"/>
          </a:p>
          <a:p>
            <a:pPr lv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Drought is our normal and we can learn from it. The question is, how do you translate this randomness into something you can survive as a business? Can you anticipate it, and develop response strategies? </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extLst>
      <p:ext uri="{BB962C8B-B14F-4D97-AF65-F5344CB8AC3E}">
        <p14:creationId xmlns:p14="http://schemas.microsoft.com/office/powerpoint/2010/main" val="158191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Ranchers with experience managing drought make the following recommendations: </a:t>
            </a:r>
          </a:p>
          <a:p>
            <a:r>
              <a:rPr lang="en-US" sz="1200" b="0" i="0" u="none" strike="noStrike" baseline="0" dirty="0">
                <a:solidFill>
                  <a:srgbClr val="000000"/>
                </a:solidFill>
                <a:latin typeface="Arial" panose="020B0604020202020204" pitchFamily="34" charset="0"/>
              </a:rPr>
              <a:t>1.Prepare for drought by increasing the health of the overall operation and </a:t>
            </a:r>
            <a:r>
              <a:rPr lang="en-US" sz="1200" b="0" i="0" u="none" strike="noStrike" baseline="0" dirty="0" err="1">
                <a:solidFill>
                  <a:srgbClr val="000000"/>
                </a:solidFill>
                <a:latin typeface="Arial" panose="020B0604020202020204" pitchFamily="34" charset="0"/>
              </a:rPr>
              <a:t>maximiz-ing</a:t>
            </a:r>
            <a:r>
              <a:rPr lang="en-US" sz="1200" b="0" i="0" u="none" strike="noStrike" baseline="0" dirty="0">
                <a:solidFill>
                  <a:srgbClr val="000000"/>
                </a:solidFill>
                <a:latin typeface="Arial" panose="020B0604020202020204" pitchFamily="34" charset="0"/>
              </a:rPr>
              <a:t> flexibility</a:t>
            </a:r>
          </a:p>
          <a:p>
            <a:r>
              <a:rPr lang="en-US" sz="1200" b="0" i="0" u="none" strike="noStrike" baseline="0" dirty="0">
                <a:solidFill>
                  <a:srgbClr val="000000"/>
                </a:solidFill>
                <a:latin typeface="Arial" panose="020B0604020202020204" pitchFamily="34" charset="0"/>
              </a:rPr>
              <a:t>2.Write a Drought Plan that includes WHAT to do during drought and WHEN</a:t>
            </a:r>
          </a:p>
          <a:p>
            <a:r>
              <a:rPr lang="en-US" sz="1200" b="0" i="0" u="none" strike="noStrike" baseline="0" dirty="0">
                <a:solidFill>
                  <a:srgbClr val="000000"/>
                </a:solidFill>
                <a:latin typeface="Arial" panose="020B0604020202020204" pitchFamily="34" charset="0"/>
              </a:rPr>
              <a:t>3.When conditions require it, implement the plan and don’t second-guess it</a:t>
            </a:r>
          </a:p>
          <a:p>
            <a:r>
              <a:rPr lang="en-US" sz="1200" b="0" i="0" u="none" strike="noStrike" baseline="0" dirty="0">
                <a:solidFill>
                  <a:srgbClr val="000000"/>
                </a:solidFill>
                <a:latin typeface="Arial" panose="020B0604020202020204" pitchFamily="34" charset="0"/>
              </a:rPr>
              <a:t>4.After drought, have a plan for restoring the health of all parts of the ranch operation</a:t>
            </a:r>
          </a:p>
          <a:p>
            <a:r>
              <a:rPr lang="en-US" sz="1200" b="0" i="0" u="none" strike="noStrike" baseline="0" dirty="0">
                <a:solidFill>
                  <a:srgbClr val="000000"/>
                </a:solidFill>
                <a:latin typeface="Arial" panose="020B0604020202020204" pitchFamily="34" charset="0"/>
              </a:rPr>
              <a:t>5.Monitor how the drought plan works, and improve it as you learn</a:t>
            </a:r>
          </a:p>
          <a:p>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Making decisions about what to do during drought, and when, can be overwhelming. Working through the following components may help you make decisions that are appropriate for your operation. </a:t>
            </a:r>
          </a:p>
          <a:p>
            <a:r>
              <a:rPr lang="en-US" sz="1200" b="0" i="0" u="none" strike="noStrike" baseline="0" dirty="0">
                <a:solidFill>
                  <a:srgbClr val="000000"/>
                </a:solidFill>
                <a:latin typeface="Arial" panose="020B0604020202020204" pitchFamily="34" charset="0"/>
              </a:rPr>
              <a:t>For example, deciding WHAT to do during drought may depend upon your ranch vision and objectives; the strengths, weaknesses, opportunities, and threats to your operation during drought; your ranch inventory; and the management strategies that you use before drought. </a:t>
            </a:r>
          </a:p>
          <a:p>
            <a:r>
              <a:rPr lang="en-US" sz="1200" b="0" i="0" u="none" strike="noStrike" baseline="0" dirty="0">
                <a:solidFill>
                  <a:srgbClr val="000000"/>
                </a:solidFill>
                <a:latin typeface="Arial" panose="020B0604020202020204" pitchFamily="34" charset="0"/>
              </a:rPr>
              <a:t>Deciding WHEN to take action might be informed by your ranch inventory, including when you can commonly expect precipitation and when your critical forage resources grow. “When” might also depend on your ranch objectives and management strategies. This information will help you set critical decision-making dates. </a:t>
            </a:r>
          </a:p>
          <a:p>
            <a:r>
              <a:rPr lang="en-US" sz="1200" b="0" i="0" u="none" strike="noStrike" baseline="0" dirty="0">
                <a:solidFill>
                  <a:srgbClr val="000000"/>
                </a:solidFill>
                <a:latin typeface="Arial" panose="020B0604020202020204" pitchFamily="34" charset="0"/>
              </a:rPr>
              <a:t>Finally, build a planning and management team, including on-ranch people and off-ranch mentors or advisors. These folks can help you think through the hard decisions.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UNL guide </a:t>
            </a:r>
            <a:r>
              <a:rPr lang="en-US" sz="1200" b="0" i="0" u="none" strike="noStrike" baseline="0" dirty="0" err="1">
                <a:solidFill>
                  <a:srgbClr val="000000"/>
                </a:solidFill>
                <a:latin typeface="Arial" panose="020B0604020202020204" pitchFamily="34" charset="0"/>
              </a:rPr>
              <a:t>pg</a:t>
            </a:r>
            <a:r>
              <a:rPr lang="en-US" sz="1200" b="0" i="0" u="none" strike="noStrike" baseline="0" dirty="0">
                <a:solidFill>
                  <a:srgbClr val="000000"/>
                </a:solidFill>
                <a:latin typeface="Arial" panose="020B0604020202020204" pitchFamily="34" charset="0"/>
              </a:rPr>
              <a:t> 9</a:t>
            </a:r>
          </a:p>
          <a:p>
            <a:endParaRPr lang="en-US" dirty="0"/>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03.03.2022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rPr>
              <a:t>Mission – if you have been thinking about doing something, enable you to actually do it </a:t>
            </a: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If </a:t>
            </a:r>
            <a:r>
              <a:rPr lang="en-US" sz="1100" dirty="0" err="1">
                <a:effectLst/>
                <a:latin typeface="Calibri" panose="020F0502020204030204" pitchFamily="34" charset="0"/>
                <a:ea typeface="Calibri" panose="020F0502020204030204" pitchFamily="34" charset="0"/>
              </a:rPr>
              <a:t>yo</a:t>
            </a:r>
            <a:r>
              <a:rPr lang="en-US" sz="1100" dirty="0">
                <a:effectLst/>
                <a:latin typeface="Calibri" panose="020F0502020204030204" pitchFamily="34" charset="0"/>
                <a:ea typeface="Calibri" panose="020F0502020204030204" pitchFamily="34" charset="0"/>
              </a:rPr>
              <a:t> </a:t>
            </a:r>
            <a:r>
              <a:rPr lang="en-US" sz="1100" dirty="0" err="1">
                <a:effectLst/>
                <a:latin typeface="Calibri" panose="020F0502020204030204" pitchFamily="34" charset="0"/>
                <a:ea typeface="Calibri" panose="020F0502020204030204" pitchFamily="34" charset="0"/>
              </a:rPr>
              <a:t>udon’t</a:t>
            </a:r>
            <a:r>
              <a:rPr lang="en-US" sz="1100" dirty="0">
                <a:effectLst/>
                <a:latin typeface="Calibri" panose="020F0502020204030204" pitchFamily="34" charset="0"/>
                <a:ea typeface="Calibri" panose="020F0502020204030204" pitchFamily="34" charset="0"/>
              </a:rPr>
              <a:t> know what you are going to do , think through this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extLst>
      <p:ext uri="{BB962C8B-B14F-4D97-AF65-F5344CB8AC3E}">
        <p14:creationId xmlns:p14="http://schemas.microsoft.com/office/powerpoint/2010/main" val="389356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hyperlink" Target="mailto:retta.bruegger@colostate.edu"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rangemanagement.extension.colostate.edu/" TargetMode="External"/><Relationship Id="rId4" Type="http://schemas.openxmlformats.org/officeDocument/2006/relationships/hyperlink" Target="mailto:droughtadvisors@colostat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2376514"/>
            <a:ext cx="14897100" cy="5433960"/>
            <a:chOff x="0" y="-133350"/>
            <a:chExt cx="19862800" cy="7245281"/>
          </a:xfrm>
        </p:grpSpPr>
        <p:sp>
          <p:nvSpPr>
            <p:cNvPr id="3" name="TextBox 3"/>
            <p:cNvSpPr txBox="1"/>
            <p:nvPr/>
          </p:nvSpPr>
          <p:spPr>
            <a:xfrm>
              <a:off x="0" y="-133350"/>
              <a:ext cx="15581864" cy="858097"/>
            </a:xfrm>
            <a:prstGeom prst="rect">
              <a:avLst/>
            </a:prstGeom>
          </p:spPr>
          <p:txBody>
            <a:bodyPr lIns="0" tIns="0" rIns="0" bIns="0" rtlCol="0" anchor="t">
              <a:spAutoFit/>
            </a:bodyPr>
            <a:lstStyle/>
            <a:p>
              <a:pPr algn="l">
                <a:lnSpc>
                  <a:spcPts val="5040"/>
                </a:lnSpc>
              </a:pPr>
              <a:endParaRPr lang="en-US" sz="3600" spc="431" dirty="0">
                <a:solidFill>
                  <a:srgbClr val="FFFFFF"/>
                </a:solidFill>
                <a:latin typeface="Klavika"/>
              </a:endParaRPr>
            </a:p>
          </p:txBody>
        </p:sp>
        <p:sp>
          <p:nvSpPr>
            <p:cNvPr id="4" name="TextBox 4"/>
            <p:cNvSpPr txBox="1"/>
            <p:nvPr/>
          </p:nvSpPr>
          <p:spPr>
            <a:xfrm>
              <a:off x="0" y="1486181"/>
              <a:ext cx="19862800" cy="4251079"/>
            </a:xfrm>
            <a:prstGeom prst="rect">
              <a:avLst/>
            </a:prstGeom>
          </p:spPr>
          <p:txBody>
            <a:bodyPr wrap="square" lIns="0" tIns="0" rIns="0" bIns="0" rtlCol="0" anchor="t">
              <a:spAutoFit/>
            </a:bodyPr>
            <a:lstStyle/>
            <a:p>
              <a:pPr algn="l">
                <a:lnSpc>
                  <a:spcPts val="13000"/>
                </a:lnSpc>
              </a:pPr>
              <a:r>
                <a:rPr lang="en-US" sz="8800" spc="130" dirty="0">
                  <a:solidFill>
                    <a:srgbClr val="E7E7E7"/>
                  </a:solidFill>
                  <a:latin typeface="Vitesse"/>
                </a:rPr>
                <a:t>Colorado Ag Drought Advisors</a:t>
              </a:r>
            </a:p>
          </p:txBody>
        </p:sp>
        <p:sp>
          <p:nvSpPr>
            <p:cNvPr id="5" name="TextBox 5"/>
            <p:cNvSpPr txBox="1"/>
            <p:nvPr/>
          </p:nvSpPr>
          <p:spPr>
            <a:xfrm>
              <a:off x="0" y="6378506"/>
              <a:ext cx="15581864" cy="733425"/>
            </a:xfrm>
            <a:prstGeom prst="rect">
              <a:avLst/>
            </a:prstGeom>
          </p:spPr>
          <p:txBody>
            <a:bodyPr lIns="0" tIns="0" rIns="0" bIns="0" rtlCol="0" anchor="t">
              <a:spAutoFit/>
            </a:bodyPr>
            <a:lstStyle/>
            <a:p>
              <a:pPr algn="l">
                <a:lnSpc>
                  <a:spcPts val="4200"/>
                </a:lnSpc>
              </a:pPr>
              <a:r>
                <a:rPr lang="en-US" sz="3000" spc="150">
                  <a:solidFill>
                    <a:srgbClr val="FFFFFF"/>
                  </a:solidFill>
                  <a:latin typeface="Klavika"/>
                </a:rPr>
                <a:t>Retta Bruegger | retta.bruegger@colostate.edu | (970) 988- 0043</a:t>
              </a:r>
            </a:p>
          </p:txBody>
        </p:sp>
      </p:grpSp>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28700" y="8573375"/>
            <a:ext cx="5440298" cy="14960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F8262"/>
        </a:solidFill>
        <a:effectLst/>
      </p:bgPr>
    </p:bg>
    <p:spTree>
      <p:nvGrpSpPr>
        <p:cNvPr id="1" name=""/>
        <p:cNvGrpSpPr/>
        <p:nvPr/>
      </p:nvGrpSpPr>
      <p:grpSpPr>
        <a:xfrm>
          <a:off x="0" y="0"/>
          <a:ext cx="0" cy="0"/>
          <a:chOff x="0" y="0"/>
          <a:chExt cx="0" cy="0"/>
        </a:xfrm>
      </p:grpSpPr>
      <p:sp>
        <p:nvSpPr>
          <p:cNvPr id="2" name="AutoShape 2"/>
          <p:cNvSpPr/>
          <p:nvPr/>
        </p:nvSpPr>
        <p:spPr>
          <a:xfrm>
            <a:off x="-285225" y="-178754"/>
            <a:ext cx="8073153" cy="10644509"/>
          </a:xfrm>
          <a:prstGeom prst="rect">
            <a:avLst/>
          </a:prstGeom>
          <a:solidFill>
            <a:srgbClr val="FFFFFF"/>
          </a:solidFill>
        </p:spPr>
      </p:sp>
      <p:grpSp>
        <p:nvGrpSpPr>
          <p:cNvPr id="3" name="Group 3"/>
          <p:cNvGrpSpPr/>
          <p:nvPr/>
        </p:nvGrpSpPr>
        <p:grpSpPr>
          <a:xfrm>
            <a:off x="1028700" y="931350"/>
            <a:ext cx="5674573" cy="2672705"/>
            <a:chOff x="0" y="0"/>
            <a:chExt cx="7566097" cy="3563607"/>
          </a:xfrm>
        </p:grpSpPr>
        <p:sp>
          <p:nvSpPr>
            <p:cNvPr id="4" name="TextBox 4"/>
            <p:cNvSpPr txBox="1"/>
            <p:nvPr/>
          </p:nvSpPr>
          <p:spPr>
            <a:xfrm>
              <a:off x="0" y="0"/>
              <a:ext cx="7536133" cy="2561727"/>
            </a:xfrm>
            <a:prstGeom prst="rect">
              <a:avLst/>
            </a:prstGeom>
          </p:spPr>
          <p:txBody>
            <a:bodyPr lIns="0" tIns="0" rIns="0" bIns="0" rtlCol="0" anchor="t">
              <a:spAutoFit/>
            </a:bodyPr>
            <a:lstStyle/>
            <a:p>
              <a:pPr>
                <a:lnSpc>
                  <a:spcPts val="7786"/>
                </a:lnSpc>
              </a:pPr>
              <a:r>
                <a:rPr lang="en-US" sz="6488" spc="64" dirty="0">
                  <a:solidFill>
                    <a:srgbClr val="2A3652"/>
                  </a:solidFill>
                  <a:latin typeface="Proxima Nova 2"/>
                </a:rPr>
                <a:t>CO Ag Drought Advisors</a:t>
              </a:r>
            </a:p>
          </p:txBody>
        </p:sp>
        <p:sp>
          <p:nvSpPr>
            <p:cNvPr id="5" name="TextBox 5"/>
            <p:cNvSpPr txBox="1"/>
            <p:nvPr/>
          </p:nvSpPr>
          <p:spPr>
            <a:xfrm>
              <a:off x="29960" y="2756035"/>
              <a:ext cx="7536137" cy="807572"/>
            </a:xfrm>
            <a:prstGeom prst="rect">
              <a:avLst/>
            </a:prstGeom>
          </p:spPr>
          <p:txBody>
            <a:bodyPr lIns="0" tIns="0" rIns="0" bIns="0" rtlCol="0" anchor="t">
              <a:spAutoFit/>
            </a:bodyPr>
            <a:lstStyle/>
            <a:p>
              <a:pPr algn="l">
                <a:lnSpc>
                  <a:spcPts val="5130"/>
                </a:lnSpc>
              </a:pPr>
              <a:r>
                <a:rPr lang="en-US" sz="3946" spc="197" dirty="0">
                  <a:solidFill>
                    <a:srgbClr val="000000"/>
                  </a:solidFill>
                  <a:latin typeface="Proxima Nova 1"/>
                </a:rPr>
                <a:t>Spring 2022-2024</a:t>
              </a: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304800" y="5366575"/>
            <a:ext cx="5092120" cy="5092120"/>
          </a:xfrm>
          <a:prstGeom prst="rect">
            <a:avLst/>
          </a:prstGeom>
        </p:spPr>
      </p:pic>
      <p:grpSp>
        <p:nvGrpSpPr>
          <p:cNvPr id="8" name="Group 8"/>
          <p:cNvGrpSpPr/>
          <p:nvPr/>
        </p:nvGrpSpPr>
        <p:grpSpPr>
          <a:xfrm>
            <a:off x="8839200" y="2667829"/>
            <a:ext cx="8559976" cy="1069203"/>
            <a:chOff x="-13423" y="-364792"/>
            <a:chExt cx="11413301" cy="1425605"/>
          </a:xfrm>
        </p:grpSpPr>
        <p:sp>
          <p:nvSpPr>
            <p:cNvPr id="9" name="TextBox 9"/>
            <p:cNvSpPr txBox="1"/>
            <p:nvPr/>
          </p:nvSpPr>
          <p:spPr>
            <a:xfrm>
              <a:off x="1531231" y="-364792"/>
              <a:ext cx="9868647" cy="1425605"/>
            </a:xfrm>
            <a:prstGeom prst="rect">
              <a:avLst/>
            </a:prstGeom>
          </p:spPr>
          <p:txBody>
            <a:bodyPr lIns="0" tIns="0" rIns="0" bIns="0" rtlCol="0" anchor="t">
              <a:spAutoFit/>
            </a:bodyPr>
            <a:lstStyle/>
            <a:p>
              <a:pPr>
                <a:lnSpc>
                  <a:spcPts val="4391"/>
                </a:lnSpc>
              </a:pPr>
              <a:r>
                <a:rPr lang="en-US" sz="2800" spc="236" dirty="0">
                  <a:solidFill>
                    <a:srgbClr val="FFFFFF"/>
                  </a:solidFill>
                  <a:latin typeface="Proxima Nova 1"/>
                </a:rPr>
                <a:t>Increased, easy to use, web presence and resources</a:t>
              </a:r>
            </a:p>
          </p:txBody>
        </p:sp>
        <p:sp>
          <p:nvSpPr>
            <p:cNvPr id="10" name="AutoShape 10"/>
            <p:cNvSpPr/>
            <p:nvPr/>
          </p:nvSpPr>
          <p:spPr>
            <a:xfrm>
              <a:off x="-13423" y="160154"/>
              <a:ext cx="977803" cy="172264"/>
            </a:xfrm>
            <a:prstGeom prst="rect">
              <a:avLst/>
            </a:prstGeom>
            <a:solidFill>
              <a:srgbClr val="FFFFFF"/>
            </a:solidFill>
          </p:spPr>
        </p:sp>
      </p:grpSp>
      <p:sp>
        <p:nvSpPr>
          <p:cNvPr id="12" name="AutoShape 12"/>
          <p:cNvSpPr/>
          <p:nvPr/>
        </p:nvSpPr>
        <p:spPr>
          <a:xfrm>
            <a:off x="8913602" y="5779463"/>
            <a:ext cx="733352" cy="129198"/>
          </a:xfrm>
          <a:prstGeom prst="rect">
            <a:avLst/>
          </a:prstGeom>
          <a:solidFill>
            <a:srgbClr val="FFFFFF"/>
          </a:solidFill>
        </p:spPr>
      </p:sp>
      <p:sp>
        <p:nvSpPr>
          <p:cNvPr id="13" name="AutoShape 13"/>
          <p:cNvSpPr/>
          <p:nvPr/>
        </p:nvSpPr>
        <p:spPr>
          <a:xfrm>
            <a:off x="8777324" y="1028700"/>
            <a:ext cx="143887" cy="8229600"/>
          </a:xfrm>
          <a:prstGeom prst="rect">
            <a:avLst/>
          </a:prstGeom>
          <a:solidFill>
            <a:srgbClr val="FFFFFF"/>
          </a:solidFill>
        </p:spPr>
      </p:sp>
      <p:sp>
        <p:nvSpPr>
          <p:cNvPr id="15" name="TextBox 9">
            <a:extLst>
              <a:ext uri="{FF2B5EF4-FFF2-40B4-BE49-F238E27FC236}">
                <a16:creationId xmlns:a16="http://schemas.microsoft.com/office/drawing/2014/main" id="{E1584B09-2A7B-4F7C-B54F-146EEA058FC0}"/>
              </a:ext>
            </a:extLst>
          </p:cNvPr>
          <p:cNvSpPr txBox="1"/>
          <p:nvPr/>
        </p:nvSpPr>
        <p:spPr>
          <a:xfrm>
            <a:off x="9997690" y="1523654"/>
            <a:ext cx="7401485" cy="504946"/>
          </a:xfrm>
          <a:prstGeom prst="rect">
            <a:avLst/>
          </a:prstGeom>
        </p:spPr>
        <p:txBody>
          <a:bodyPr lIns="0" tIns="0" rIns="0" bIns="0" rtlCol="0" anchor="t">
            <a:spAutoFit/>
          </a:bodyPr>
          <a:lstStyle/>
          <a:p>
            <a:pPr>
              <a:lnSpc>
                <a:spcPts val="4391"/>
              </a:lnSpc>
            </a:pPr>
            <a:r>
              <a:rPr lang="en-US" sz="2800" spc="236" dirty="0">
                <a:solidFill>
                  <a:srgbClr val="FFFFFF"/>
                </a:solidFill>
                <a:latin typeface="Proxima Nova 1"/>
              </a:rPr>
              <a:t>Producer Incentives</a:t>
            </a:r>
          </a:p>
        </p:txBody>
      </p:sp>
      <p:sp>
        <p:nvSpPr>
          <p:cNvPr id="19" name="AutoShape 10">
            <a:extLst>
              <a:ext uri="{FF2B5EF4-FFF2-40B4-BE49-F238E27FC236}">
                <a16:creationId xmlns:a16="http://schemas.microsoft.com/office/drawing/2014/main" id="{6D7922CB-1475-4921-AE7C-FC8375D883DE}"/>
              </a:ext>
            </a:extLst>
          </p:cNvPr>
          <p:cNvSpPr/>
          <p:nvPr/>
        </p:nvSpPr>
        <p:spPr>
          <a:xfrm>
            <a:off x="8839200" y="1737702"/>
            <a:ext cx="733352" cy="129198"/>
          </a:xfrm>
          <a:prstGeom prst="rect">
            <a:avLst/>
          </a:prstGeom>
          <a:solidFill>
            <a:srgbClr val="FFFFFF"/>
          </a:solidFill>
        </p:spPr>
        <p:txBody>
          <a:bodyPr/>
          <a:lstStyle/>
          <a:p>
            <a:endParaRPr lang="en-US"/>
          </a:p>
        </p:txBody>
      </p:sp>
      <p:sp>
        <p:nvSpPr>
          <p:cNvPr id="21" name="AutoShape 10">
            <a:extLst>
              <a:ext uri="{FF2B5EF4-FFF2-40B4-BE49-F238E27FC236}">
                <a16:creationId xmlns:a16="http://schemas.microsoft.com/office/drawing/2014/main" id="{3CBBAF08-06A6-4F45-A04C-A7DC52CECA12}"/>
              </a:ext>
            </a:extLst>
          </p:cNvPr>
          <p:cNvSpPr/>
          <p:nvPr/>
        </p:nvSpPr>
        <p:spPr>
          <a:xfrm>
            <a:off x="8913602" y="4428584"/>
            <a:ext cx="733352" cy="129198"/>
          </a:xfrm>
          <a:prstGeom prst="rect">
            <a:avLst/>
          </a:prstGeom>
          <a:solidFill>
            <a:srgbClr val="FFFFFF"/>
          </a:solidFill>
        </p:spPr>
      </p:sp>
      <p:sp>
        <p:nvSpPr>
          <p:cNvPr id="22" name="AutoShape 12">
            <a:extLst>
              <a:ext uri="{FF2B5EF4-FFF2-40B4-BE49-F238E27FC236}">
                <a16:creationId xmlns:a16="http://schemas.microsoft.com/office/drawing/2014/main" id="{26CA9A41-1005-41FF-A102-603CEF94BAD3}"/>
              </a:ext>
            </a:extLst>
          </p:cNvPr>
          <p:cNvSpPr/>
          <p:nvPr/>
        </p:nvSpPr>
        <p:spPr>
          <a:xfrm>
            <a:off x="8839200" y="7130342"/>
            <a:ext cx="733352" cy="129198"/>
          </a:xfrm>
          <a:prstGeom prst="rect">
            <a:avLst/>
          </a:prstGeom>
          <a:solidFill>
            <a:srgbClr val="FFFFFF"/>
          </a:solidFill>
        </p:spPr>
      </p:sp>
      <p:sp>
        <p:nvSpPr>
          <p:cNvPr id="23" name="TextBox 22">
            <a:extLst>
              <a:ext uri="{FF2B5EF4-FFF2-40B4-BE49-F238E27FC236}">
                <a16:creationId xmlns:a16="http://schemas.microsoft.com/office/drawing/2014/main" id="{02F2CA19-BE8B-4E3F-91CC-432A014D7EB6}"/>
              </a:ext>
            </a:extLst>
          </p:cNvPr>
          <p:cNvSpPr txBox="1"/>
          <p:nvPr/>
        </p:nvSpPr>
        <p:spPr>
          <a:xfrm>
            <a:off x="9783232" y="4147697"/>
            <a:ext cx="9288378" cy="3539430"/>
          </a:xfrm>
          <a:prstGeom prst="rect">
            <a:avLst/>
          </a:prstGeom>
          <a:noFill/>
        </p:spPr>
        <p:txBody>
          <a:bodyPr wrap="square">
            <a:spAutoFit/>
          </a:bodyPr>
          <a:lstStyle/>
          <a:p>
            <a:r>
              <a:rPr lang="en-US" sz="2800" dirty="0">
                <a:solidFill>
                  <a:srgbClr val="F9FDFF"/>
                </a:solidFill>
                <a:latin typeface="Proxima Nova 1" panose="020B0604020202020204" charset="0"/>
                <a:cs typeface="Proxima Nova 1" panose="020B0604020202020204" charset="0"/>
              </a:rPr>
              <a:t>Technical assistance with drought plans</a:t>
            </a:r>
          </a:p>
          <a:p>
            <a:endParaRPr lang="en-US" sz="2800" dirty="0">
              <a:solidFill>
                <a:srgbClr val="F9FDFF"/>
              </a:solidFill>
              <a:latin typeface="Proxima Nova 1" panose="020B0604020202020204" charset="0"/>
              <a:cs typeface="Proxima Nova 1" panose="020B0604020202020204" charset="0"/>
            </a:endParaRPr>
          </a:p>
          <a:p>
            <a:endParaRPr lang="en-US" sz="2800" dirty="0">
              <a:solidFill>
                <a:srgbClr val="F9FDFF"/>
              </a:solidFill>
              <a:latin typeface="Proxima Nova 1" panose="020B0604020202020204" charset="0"/>
              <a:cs typeface="Proxima Nova 1" panose="020B0604020202020204" charset="0"/>
            </a:endParaRPr>
          </a:p>
          <a:p>
            <a:r>
              <a:rPr lang="en-US" sz="2800" dirty="0">
                <a:solidFill>
                  <a:srgbClr val="F9FDFF"/>
                </a:solidFill>
                <a:latin typeface="Proxima Nova 1" panose="020B0604020202020204" charset="0"/>
                <a:cs typeface="Proxima Nova 1" panose="020B0604020202020204" charset="0"/>
              </a:rPr>
              <a:t>Reduce the cost of professional services to increase</a:t>
            </a:r>
          </a:p>
          <a:p>
            <a:r>
              <a:rPr lang="en-US" sz="2800" dirty="0">
                <a:solidFill>
                  <a:srgbClr val="F9FDFF"/>
                </a:solidFill>
                <a:latin typeface="Proxima Nova 1" panose="020B0604020202020204" charset="0"/>
                <a:cs typeface="Proxima Nova 1" panose="020B0604020202020204" charset="0"/>
              </a:rPr>
              <a:t>resiliency or drought planning</a:t>
            </a:r>
          </a:p>
          <a:p>
            <a:endParaRPr lang="en-US" sz="2800" dirty="0">
              <a:solidFill>
                <a:srgbClr val="F9FDFF"/>
              </a:solidFill>
              <a:latin typeface="Proxima Nova 1" panose="020B0604020202020204" charset="0"/>
              <a:cs typeface="Proxima Nova 1" panose="020B0604020202020204" charset="0"/>
            </a:endParaRPr>
          </a:p>
          <a:p>
            <a:r>
              <a:rPr lang="en-US" sz="2800" dirty="0">
                <a:solidFill>
                  <a:srgbClr val="F9FDFF"/>
                </a:solidFill>
                <a:latin typeface="Proxima Nova 1" panose="020B0604020202020204" charset="0"/>
                <a:cs typeface="Proxima Nova 1" panose="020B0604020202020204" charset="0"/>
              </a:rPr>
              <a:t>Build a network of producers and professionals alike</a:t>
            </a:r>
          </a:p>
          <a:p>
            <a:r>
              <a:rPr lang="en-US" sz="2800" dirty="0">
                <a:solidFill>
                  <a:srgbClr val="F9FDFF"/>
                </a:solidFill>
                <a:latin typeface="Proxima Nova 1" panose="020B0604020202020204" charset="0"/>
                <a:cs typeface="Proxima Nova 1" panose="020B0604020202020204" charset="0"/>
              </a:rPr>
              <a:t>centered around drought</a:t>
            </a:r>
          </a:p>
        </p:txBody>
      </p:sp>
      <p:pic>
        <p:nvPicPr>
          <p:cNvPr id="25" name="Picture 24">
            <a:extLst>
              <a:ext uri="{FF2B5EF4-FFF2-40B4-BE49-F238E27FC236}">
                <a16:creationId xmlns:a16="http://schemas.microsoft.com/office/drawing/2014/main" id="{36DD7AB9-F1E7-4050-AA2A-766A39AB0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6047" y="3737032"/>
            <a:ext cx="4761905" cy="4761905"/>
          </a:xfrm>
          <a:prstGeom prst="rect">
            <a:avLst/>
          </a:prstGeom>
        </p:spPr>
      </p:pic>
    </p:spTree>
    <p:extLst>
      <p:ext uri="{BB962C8B-B14F-4D97-AF65-F5344CB8AC3E}">
        <p14:creationId xmlns:p14="http://schemas.microsoft.com/office/powerpoint/2010/main" val="45600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826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24000" y="-841738"/>
            <a:ext cx="15487408" cy="119704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F826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cstate="screen">
            <a:extLst>
              <a:ext uri="{28A0092B-C50C-407E-A947-70E740481C1C}">
                <a14:useLocalDpi xmlns:a14="http://schemas.microsoft.com/office/drawing/2010/main"/>
              </a:ext>
            </a:extLst>
          </a:blip>
          <a:srcRect l="529"/>
          <a:stretch/>
        </p:blipFill>
        <p:spPr>
          <a:xfrm>
            <a:off x="4724400" y="-19049"/>
            <a:ext cx="13422479" cy="9582150"/>
          </a:xfrm>
          <a:prstGeom prst="rect">
            <a:avLst/>
          </a:prstGeom>
        </p:spPr>
      </p:pic>
      <p:sp>
        <p:nvSpPr>
          <p:cNvPr id="6" name="TextBox 5">
            <a:extLst>
              <a:ext uri="{FF2B5EF4-FFF2-40B4-BE49-F238E27FC236}">
                <a16:creationId xmlns:a16="http://schemas.microsoft.com/office/drawing/2014/main" id="{2702A948-6A9E-4E68-A5CD-FA2CEB95A1EC}"/>
              </a:ext>
            </a:extLst>
          </p:cNvPr>
          <p:cNvSpPr txBox="1"/>
          <p:nvPr/>
        </p:nvSpPr>
        <p:spPr>
          <a:xfrm>
            <a:off x="685800" y="416524"/>
            <a:ext cx="4038600" cy="6832640"/>
          </a:xfrm>
          <a:prstGeom prst="rect">
            <a:avLst/>
          </a:prstGeom>
          <a:noFill/>
        </p:spPr>
        <p:txBody>
          <a:bodyPr wrap="square" rtlCol="0">
            <a:spAutoFit/>
          </a:bodyPr>
          <a:lstStyle/>
          <a:p>
            <a:pPr algn="ctr"/>
            <a:r>
              <a:rPr lang="en-US" sz="6600" b="1" u="sng" dirty="0">
                <a:solidFill>
                  <a:schemeClr val="bg1"/>
                </a:solidFill>
              </a:rPr>
              <a:t>Drought</a:t>
            </a:r>
          </a:p>
          <a:p>
            <a:endParaRPr lang="en-US" sz="4000" b="1" dirty="0">
              <a:solidFill>
                <a:schemeClr val="bg1"/>
              </a:solidFill>
            </a:endParaRPr>
          </a:p>
          <a:p>
            <a:pPr marL="571500" indent="-571500">
              <a:buFont typeface="Arial" panose="020B0604020202020204" pitchFamily="34" charset="0"/>
              <a:buChar char="•"/>
            </a:pPr>
            <a:r>
              <a:rPr lang="en-US" sz="3600" dirty="0">
                <a:solidFill>
                  <a:schemeClr val="bg1"/>
                </a:solidFill>
              </a:rPr>
              <a:t>No control</a:t>
            </a:r>
          </a:p>
          <a:p>
            <a:pPr marL="571500" indent="-571500">
              <a:buFont typeface="Arial" panose="020B0604020202020204" pitchFamily="34" charset="0"/>
              <a:buChar char="•"/>
            </a:pPr>
            <a:r>
              <a:rPr lang="en-US" sz="3600" dirty="0">
                <a:solidFill>
                  <a:schemeClr val="bg1"/>
                </a:solidFill>
              </a:rPr>
              <a:t>High uncertainty</a:t>
            </a:r>
          </a:p>
          <a:p>
            <a:pPr marL="571500" indent="-571500">
              <a:buFont typeface="Arial" panose="020B0604020202020204" pitchFamily="34" charset="0"/>
              <a:buChar char="•"/>
            </a:pPr>
            <a:r>
              <a:rPr lang="en-US" sz="3600" dirty="0">
                <a:solidFill>
                  <a:schemeClr val="bg1"/>
                </a:solidFill>
              </a:rPr>
              <a:t>Every operation is different</a:t>
            </a:r>
          </a:p>
          <a:p>
            <a:pPr marL="571500" indent="-571500">
              <a:buFont typeface="Arial" panose="020B0604020202020204" pitchFamily="34" charset="0"/>
              <a:buChar char="•"/>
            </a:pPr>
            <a:r>
              <a:rPr lang="en-US" sz="3600" dirty="0">
                <a:solidFill>
                  <a:schemeClr val="bg1"/>
                </a:solidFill>
              </a:rPr>
              <a:t>The problem might not be the problem </a:t>
            </a:r>
          </a:p>
          <a:p>
            <a:pPr marL="571500" indent="-571500">
              <a:buFont typeface="Arial" panose="020B0604020202020204" pitchFamily="34" charset="0"/>
              <a:buChar char="•"/>
            </a:pPr>
            <a:endParaRPr lang="en-US" sz="4000" dirty="0">
              <a:solidFill>
                <a:schemeClr val="bg1"/>
              </a:solidFill>
            </a:endParaRPr>
          </a:p>
          <a:p>
            <a:pPr marL="571500" indent="-571500">
              <a:buFont typeface="Arial" panose="020B0604020202020204" pitchFamily="34" charset="0"/>
              <a:buChar char="•"/>
            </a:pPr>
            <a:endParaRPr lang="en-US" sz="4000" dirty="0">
              <a:solidFill>
                <a:schemeClr val="bg1"/>
              </a:solidFill>
            </a:endParaRPr>
          </a:p>
        </p:txBody>
      </p:sp>
    </p:spTree>
    <p:extLst>
      <p:ext uri="{BB962C8B-B14F-4D97-AF65-F5344CB8AC3E}">
        <p14:creationId xmlns:p14="http://schemas.microsoft.com/office/powerpoint/2010/main" val="168966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28700" y="-932482"/>
            <a:ext cx="15722217" cy="12151963"/>
          </a:xfrm>
          <a:prstGeom prst="rect">
            <a:avLst/>
          </a:prstGeom>
        </p:spPr>
      </p:pic>
      <p:pic>
        <p:nvPicPr>
          <p:cNvPr id="3" name="Picture 2">
            <a:extLst>
              <a:ext uri="{FF2B5EF4-FFF2-40B4-BE49-F238E27FC236}">
                <a16:creationId xmlns:a16="http://schemas.microsoft.com/office/drawing/2014/main" id="{EE450352-E3E9-4C08-93AE-17D10B8CB5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9678" b="50000"/>
          <a:stretch/>
        </p:blipFill>
        <p:spPr>
          <a:xfrm>
            <a:off x="8858250" y="-951533"/>
            <a:ext cx="7911717" cy="6075982"/>
          </a:xfrm>
          <a:prstGeom prst="rect">
            <a:avLst/>
          </a:prstGeom>
        </p:spPr>
      </p:pic>
      <p:sp>
        <p:nvSpPr>
          <p:cNvPr id="4" name="TextBox 3">
            <a:extLst>
              <a:ext uri="{FF2B5EF4-FFF2-40B4-BE49-F238E27FC236}">
                <a16:creationId xmlns:a16="http://schemas.microsoft.com/office/drawing/2014/main" id="{0140BF4D-BE95-47EF-8F38-643BC6708A10}"/>
              </a:ext>
            </a:extLst>
          </p:cNvPr>
          <p:cNvSpPr txBox="1"/>
          <p:nvPr/>
        </p:nvSpPr>
        <p:spPr>
          <a:xfrm>
            <a:off x="5105400" y="8802350"/>
            <a:ext cx="13182600" cy="1446550"/>
          </a:xfrm>
          <a:prstGeom prst="rect">
            <a:avLst/>
          </a:prstGeom>
          <a:solidFill>
            <a:srgbClr val="7F8262"/>
          </a:solidFill>
        </p:spPr>
        <p:txBody>
          <a:bodyPr wrap="square" rtlCol="0">
            <a:spAutoFit/>
          </a:bodyPr>
          <a:lstStyle/>
          <a:p>
            <a:r>
              <a:rPr lang="en-US" sz="4400" dirty="0">
                <a:solidFill>
                  <a:schemeClr val="bg1"/>
                </a:solidFill>
              </a:rPr>
              <a:t>Essentially - </a:t>
            </a:r>
            <a:r>
              <a:rPr lang="en-US" sz="4400" i="1" dirty="0">
                <a:solidFill>
                  <a:schemeClr val="bg1"/>
                </a:solidFill>
              </a:rPr>
              <a:t>What you are going to do in drought and when you are going to do it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F8262"/>
        </a:solidFill>
        <a:effectLst/>
      </p:bgPr>
    </p:bg>
    <p:spTree>
      <p:nvGrpSpPr>
        <p:cNvPr id="1" name=""/>
        <p:cNvGrpSpPr/>
        <p:nvPr/>
      </p:nvGrpSpPr>
      <p:grpSpPr>
        <a:xfrm>
          <a:off x="0" y="0"/>
          <a:ext cx="0" cy="0"/>
          <a:chOff x="0" y="0"/>
          <a:chExt cx="0" cy="0"/>
        </a:xfrm>
      </p:grpSpPr>
      <p:sp>
        <p:nvSpPr>
          <p:cNvPr id="2" name="AutoShape 2"/>
          <p:cNvSpPr/>
          <p:nvPr/>
        </p:nvSpPr>
        <p:spPr>
          <a:xfrm>
            <a:off x="-285225" y="-178754"/>
            <a:ext cx="8073153" cy="10644509"/>
          </a:xfrm>
          <a:prstGeom prst="rect">
            <a:avLst/>
          </a:prstGeom>
          <a:solidFill>
            <a:srgbClr val="FFFFFF"/>
          </a:solidFill>
        </p:spPr>
      </p:sp>
      <p:grpSp>
        <p:nvGrpSpPr>
          <p:cNvPr id="3" name="Group 3"/>
          <p:cNvGrpSpPr/>
          <p:nvPr/>
        </p:nvGrpSpPr>
        <p:grpSpPr>
          <a:xfrm>
            <a:off x="1028700" y="931350"/>
            <a:ext cx="5674573" cy="2672705"/>
            <a:chOff x="0" y="0"/>
            <a:chExt cx="7566097" cy="3563607"/>
          </a:xfrm>
        </p:grpSpPr>
        <p:sp>
          <p:nvSpPr>
            <p:cNvPr id="4" name="TextBox 4"/>
            <p:cNvSpPr txBox="1"/>
            <p:nvPr/>
          </p:nvSpPr>
          <p:spPr>
            <a:xfrm>
              <a:off x="0" y="0"/>
              <a:ext cx="7536133" cy="2561727"/>
            </a:xfrm>
            <a:prstGeom prst="rect">
              <a:avLst/>
            </a:prstGeom>
          </p:spPr>
          <p:txBody>
            <a:bodyPr lIns="0" tIns="0" rIns="0" bIns="0" rtlCol="0" anchor="t">
              <a:spAutoFit/>
            </a:bodyPr>
            <a:lstStyle/>
            <a:p>
              <a:pPr>
                <a:lnSpc>
                  <a:spcPts val="7786"/>
                </a:lnSpc>
              </a:pPr>
              <a:r>
                <a:rPr lang="en-US" sz="6488" spc="64" dirty="0">
                  <a:solidFill>
                    <a:srgbClr val="2A3652"/>
                  </a:solidFill>
                  <a:latin typeface="Proxima Nova 2"/>
                </a:rPr>
                <a:t>CO Ag Drought Advisors</a:t>
              </a:r>
            </a:p>
          </p:txBody>
        </p:sp>
        <p:sp>
          <p:nvSpPr>
            <p:cNvPr id="5" name="TextBox 5"/>
            <p:cNvSpPr txBox="1"/>
            <p:nvPr/>
          </p:nvSpPr>
          <p:spPr>
            <a:xfrm>
              <a:off x="29960" y="2756035"/>
              <a:ext cx="7536137" cy="807572"/>
            </a:xfrm>
            <a:prstGeom prst="rect">
              <a:avLst/>
            </a:prstGeom>
          </p:spPr>
          <p:txBody>
            <a:bodyPr lIns="0" tIns="0" rIns="0" bIns="0" rtlCol="0" anchor="t">
              <a:spAutoFit/>
            </a:bodyPr>
            <a:lstStyle/>
            <a:p>
              <a:pPr algn="l">
                <a:lnSpc>
                  <a:spcPts val="5130"/>
                </a:lnSpc>
              </a:pPr>
              <a:r>
                <a:rPr lang="en-US" sz="3946" spc="197" dirty="0">
                  <a:solidFill>
                    <a:srgbClr val="000000"/>
                  </a:solidFill>
                  <a:latin typeface="Proxima Nova 1"/>
                </a:rPr>
                <a:t>Spring 2022-2024</a:t>
              </a: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304800" y="5366575"/>
            <a:ext cx="5092120" cy="5092120"/>
          </a:xfrm>
          <a:prstGeom prst="rect">
            <a:avLst/>
          </a:prstGeom>
        </p:spPr>
      </p:pic>
      <p:grpSp>
        <p:nvGrpSpPr>
          <p:cNvPr id="8" name="Group 8"/>
          <p:cNvGrpSpPr/>
          <p:nvPr/>
        </p:nvGrpSpPr>
        <p:grpSpPr>
          <a:xfrm>
            <a:off x="8839200" y="2667829"/>
            <a:ext cx="8559976" cy="1069203"/>
            <a:chOff x="-13423" y="-364792"/>
            <a:chExt cx="11413301" cy="1425605"/>
          </a:xfrm>
        </p:grpSpPr>
        <p:sp>
          <p:nvSpPr>
            <p:cNvPr id="9" name="TextBox 9"/>
            <p:cNvSpPr txBox="1"/>
            <p:nvPr/>
          </p:nvSpPr>
          <p:spPr>
            <a:xfrm>
              <a:off x="1531231" y="-364792"/>
              <a:ext cx="9868647" cy="1425605"/>
            </a:xfrm>
            <a:prstGeom prst="rect">
              <a:avLst/>
            </a:prstGeom>
          </p:spPr>
          <p:txBody>
            <a:bodyPr lIns="0" tIns="0" rIns="0" bIns="0" rtlCol="0" anchor="t">
              <a:spAutoFit/>
            </a:bodyPr>
            <a:lstStyle/>
            <a:p>
              <a:pPr>
                <a:lnSpc>
                  <a:spcPts val="4391"/>
                </a:lnSpc>
              </a:pPr>
              <a:r>
                <a:rPr lang="en-US" sz="2800" spc="236" dirty="0">
                  <a:solidFill>
                    <a:srgbClr val="FFFFFF"/>
                  </a:solidFill>
                  <a:latin typeface="Proxima Nova 1"/>
                </a:rPr>
                <a:t>Increased, easy to use, web presence and resources</a:t>
              </a:r>
            </a:p>
          </p:txBody>
        </p:sp>
        <p:sp>
          <p:nvSpPr>
            <p:cNvPr id="10" name="AutoShape 10"/>
            <p:cNvSpPr/>
            <p:nvPr/>
          </p:nvSpPr>
          <p:spPr>
            <a:xfrm>
              <a:off x="-13423" y="160154"/>
              <a:ext cx="977803" cy="172264"/>
            </a:xfrm>
            <a:prstGeom prst="rect">
              <a:avLst/>
            </a:prstGeom>
            <a:solidFill>
              <a:srgbClr val="FFFFFF"/>
            </a:solidFill>
          </p:spPr>
        </p:sp>
      </p:grpSp>
      <p:sp>
        <p:nvSpPr>
          <p:cNvPr id="12" name="AutoShape 12"/>
          <p:cNvSpPr/>
          <p:nvPr/>
        </p:nvSpPr>
        <p:spPr>
          <a:xfrm>
            <a:off x="8913602" y="5779463"/>
            <a:ext cx="733352" cy="129198"/>
          </a:xfrm>
          <a:prstGeom prst="rect">
            <a:avLst/>
          </a:prstGeom>
          <a:solidFill>
            <a:srgbClr val="FFFFFF"/>
          </a:solidFill>
        </p:spPr>
      </p:sp>
      <p:sp>
        <p:nvSpPr>
          <p:cNvPr id="13" name="AutoShape 13"/>
          <p:cNvSpPr/>
          <p:nvPr/>
        </p:nvSpPr>
        <p:spPr>
          <a:xfrm>
            <a:off x="8777324" y="1028700"/>
            <a:ext cx="143887" cy="8229600"/>
          </a:xfrm>
          <a:prstGeom prst="rect">
            <a:avLst/>
          </a:prstGeom>
          <a:solidFill>
            <a:srgbClr val="FFFFFF"/>
          </a:solidFill>
        </p:spPr>
      </p:sp>
      <p:sp>
        <p:nvSpPr>
          <p:cNvPr id="15" name="TextBox 9">
            <a:extLst>
              <a:ext uri="{FF2B5EF4-FFF2-40B4-BE49-F238E27FC236}">
                <a16:creationId xmlns:a16="http://schemas.microsoft.com/office/drawing/2014/main" id="{E1584B09-2A7B-4F7C-B54F-146EEA058FC0}"/>
              </a:ext>
            </a:extLst>
          </p:cNvPr>
          <p:cNvSpPr txBox="1"/>
          <p:nvPr/>
        </p:nvSpPr>
        <p:spPr>
          <a:xfrm>
            <a:off x="9997690" y="1523654"/>
            <a:ext cx="7401485" cy="504946"/>
          </a:xfrm>
          <a:prstGeom prst="rect">
            <a:avLst/>
          </a:prstGeom>
        </p:spPr>
        <p:txBody>
          <a:bodyPr lIns="0" tIns="0" rIns="0" bIns="0" rtlCol="0" anchor="t">
            <a:spAutoFit/>
          </a:bodyPr>
          <a:lstStyle/>
          <a:p>
            <a:pPr>
              <a:lnSpc>
                <a:spcPts val="4391"/>
              </a:lnSpc>
            </a:pPr>
            <a:r>
              <a:rPr lang="en-US" sz="2800" spc="236" dirty="0">
                <a:solidFill>
                  <a:srgbClr val="FFFFFF"/>
                </a:solidFill>
                <a:latin typeface="Proxima Nova 1"/>
              </a:rPr>
              <a:t>Producer Incentives</a:t>
            </a:r>
          </a:p>
        </p:txBody>
      </p:sp>
      <p:sp>
        <p:nvSpPr>
          <p:cNvPr id="19" name="AutoShape 10">
            <a:extLst>
              <a:ext uri="{FF2B5EF4-FFF2-40B4-BE49-F238E27FC236}">
                <a16:creationId xmlns:a16="http://schemas.microsoft.com/office/drawing/2014/main" id="{6D7922CB-1475-4921-AE7C-FC8375D883DE}"/>
              </a:ext>
            </a:extLst>
          </p:cNvPr>
          <p:cNvSpPr/>
          <p:nvPr/>
        </p:nvSpPr>
        <p:spPr>
          <a:xfrm>
            <a:off x="8839200" y="1737702"/>
            <a:ext cx="733352" cy="129198"/>
          </a:xfrm>
          <a:prstGeom prst="rect">
            <a:avLst/>
          </a:prstGeom>
          <a:solidFill>
            <a:srgbClr val="FFFFFF"/>
          </a:solidFill>
        </p:spPr>
        <p:txBody>
          <a:bodyPr/>
          <a:lstStyle/>
          <a:p>
            <a:endParaRPr lang="en-US"/>
          </a:p>
        </p:txBody>
      </p:sp>
      <p:sp>
        <p:nvSpPr>
          <p:cNvPr id="21" name="AutoShape 10">
            <a:extLst>
              <a:ext uri="{FF2B5EF4-FFF2-40B4-BE49-F238E27FC236}">
                <a16:creationId xmlns:a16="http://schemas.microsoft.com/office/drawing/2014/main" id="{3CBBAF08-06A6-4F45-A04C-A7DC52CECA12}"/>
              </a:ext>
            </a:extLst>
          </p:cNvPr>
          <p:cNvSpPr/>
          <p:nvPr/>
        </p:nvSpPr>
        <p:spPr>
          <a:xfrm>
            <a:off x="8913602" y="4428584"/>
            <a:ext cx="733352" cy="129198"/>
          </a:xfrm>
          <a:prstGeom prst="rect">
            <a:avLst/>
          </a:prstGeom>
          <a:solidFill>
            <a:srgbClr val="FFFFFF"/>
          </a:solidFill>
        </p:spPr>
      </p:sp>
      <p:sp>
        <p:nvSpPr>
          <p:cNvPr id="22" name="AutoShape 12">
            <a:extLst>
              <a:ext uri="{FF2B5EF4-FFF2-40B4-BE49-F238E27FC236}">
                <a16:creationId xmlns:a16="http://schemas.microsoft.com/office/drawing/2014/main" id="{26CA9A41-1005-41FF-A102-603CEF94BAD3}"/>
              </a:ext>
            </a:extLst>
          </p:cNvPr>
          <p:cNvSpPr/>
          <p:nvPr/>
        </p:nvSpPr>
        <p:spPr>
          <a:xfrm>
            <a:off x="8839200" y="7130342"/>
            <a:ext cx="733352" cy="129198"/>
          </a:xfrm>
          <a:prstGeom prst="rect">
            <a:avLst/>
          </a:prstGeom>
          <a:solidFill>
            <a:srgbClr val="FFFFFF"/>
          </a:solidFill>
        </p:spPr>
      </p:sp>
      <p:sp>
        <p:nvSpPr>
          <p:cNvPr id="23" name="TextBox 22">
            <a:extLst>
              <a:ext uri="{FF2B5EF4-FFF2-40B4-BE49-F238E27FC236}">
                <a16:creationId xmlns:a16="http://schemas.microsoft.com/office/drawing/2014/main" id="{02F2CA19-BE8B-4E3F-91CC-432A014D7EB6}"/>
              </a:ext>
            </a:extLst>
          </p:cNvPr>
          <p:cNvSpPr txBox="1"/>
          <p:nvPr/>
        </p:nvSpPr>
        <p:spPr>
          <a:xfrm>
            <a:off x="9783232" y="4147697"/>
            <a:ext cx="9288378" cy="3539430"/>
          </a:xfrm>
          <a:prstGeom prst="rect">
            <a:avLst/>
          </a:prstGeom>
          <a:noFill/>
        </p:spPr>
        <p:txBody>
          <a:bodyPr wrap="square">
            <a:spAutoFit/>
          </a:bodyPr>
          <a:lstStyle/>
          <a:p>
            <a:r>
              <a:rPr lang="en-US" sz="2800" dirty="0">
                <a:solidFill>
                  <a:srgbClr val="F9FDFF"/>
                </a:solidFill>
                <a:latin typeface="Proxima Nova 1" panose="020B0604020202020204" charset="0"/>
                <a:cs typeface="Proxima Nova 1" panose="020B0604020202020204" charset="0"/>
              </a:rPr>
              <a:t>Technical assistance with drought plans</a:t>
            </a:r>
          </a:p>
          <a:p>
            <a:endParaRPr lang="en-US" sz="2800" dirty="0">
              <a:solidFill>
                <a:srgbClr val="F9FDFF"/>
              </a:solidFill>
              <a:latin typeface="Proxima Nova 1" panose="020B0604020202020204" charset="0"/>
              <a:cs typeface="Proxima Nova 1" panose="020B0604020202020204" charset="0"/>
            </a:endParaRPr>
          </a:p>
          <a:p>
            <a:endParaRPr lang="en-US" sz="2800" dirty="0">
              <a:solidFill>
                <a:srgbClr val="F9FDFF"/>
              </a:solidFill>
              <a:latin typeface="Proxima Nova 1" panose="020B0604020202020204" charset="0"/>
              <a:cs typeface="Proxima Nova 1" panose="020B0604020202020204" charset="0"/>
            </a:endParaRPr>
          </a:p>
          <a:p>
            <a:r>
              <a:rPr lang="en-US" sz="2800" dirty="0">
                <a:solidFill>
                  <a:srgbClr val="F9FDFF"/>
                </a:solidFill>
                <a:latin typeface="Proxima Nova 1" panose="020B0604020202020204" charset="0"/>
                <a:cs typeface="Proxima Nova 1" panose="020B0604020202020204" charset="0"/>
              </a:rPr>
              <a:t>Reduce the cost of professional services to increase</a:t>
            </a:r>
          </a:p>
          <a:p>
            <a:r>
              <a:rPr lang="en-US" sz="2800" dirty="0">
                <a:solidFill>
                  <a:srgbClr val="F9FDFF"/>
                </a:solidFill>
                <a:latin typeface="Proxima Nova 1" panose="020B0604020202020204" charset="0"/>
                <a:cs typeface="Proxima Nova 1" panose="020B0604020202020204" charset="0"/>
              </a:rPr>
              <a:t>resiliency or drought planning</a:t>
            </a:r>
          </a:p>
          <a:p>
            <a:endParaRPr lang="en-US" sz="2800" dirty="0">
              <a:solidFill>
                <a:srgbClr val="F9FDFF"/>
              </a:solidFill>
              <a:latin typeface="Proxima Nova 1" panose="020B0604020202020204" charset="0"/>
              <a:cs typeface="Proxima Nova 1" panose="020B0604020202020204" charset="0"/>
            </a:endParaRPr>
          </a:p>
          <a:p>
            <a:r>
              <a:rPr lang="en-US" sz="2800" dirty="0">
                <a:solidFill>
                  <a:srgbClr val="F9FDFF"/>
                </a:solidFill>
                <a:latin typeface="Proxima Nova 1" panose="020B0604020202020204" charset="0"/>
                <a:cs typeface="Proxima Nova 1" panose="020B0604020202020204" charset="0"/>
              </a:rPr>
              <a:t>Build a network of producers and professionals alike</a:t>
            </a:r>
          </a:p>
          <a:p>
            <a:r>
              <a:rPr lang="en-US" sz="2800" dirty="0">
                <a:solidFill>
                  <a:srgbClr val="F9FDFF"/>
                </a:solidFill>
                <a:latin typeface="Proxima Nova 1" panose="020B0604020202020204" charset="0"/>
                <a:cs typeface="Proxima Nova 1" panose="020B0604020202020204" charset="0"/>
              </a:rPr>
              <a:t>centered around drought</a:t>
            </a:r>
          </a:p>
        </p:txBody>
      </p:sp>
      <p:pic>
        <p:nvPicPr>
          <p:cNvPr id="25" name="Picture 24">
            <a:extLst>
              <a:ext uri="{FF2B5EF4-FFF2-40B4-BE49-F238E27FC236}">
                <a16:creationId xmlns:a16="http://schemas.microsoft.com/office/drawing/2014/main" id="{36DD7AB9-F1E7-4050-AA2A-766A39AB0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6047" y="3737032"/>
            <a:ext cx="4761905" cy="4761905"/>
          </a:xfrm>
          <a:prstGeom prst="rect">
            <a:avLst/>
          </a:prstGeom>
        </p:spPr>
      </p:pic>
    </p:spTree>
    <p:extLst>
      <p:ext uri="{BB962C8B-B14F-4D97-AF65-F5344CB8AC3E}">
        <p14:creationId xmlns:p14="http://schemas.microsoft.com/office/powerpoint/2010/main" val="401819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F826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84200" y="0"/>
            <a:ext cx="5528532" cy="10287000"/>
          </a:xfrm>
          <a:prstGeom prst="rect">
            <a:avLst/>
          </a:prstGeom>
        </p:spPr>
      </p:pic>
      <p:grpSp>
        <p:nvGrpSpPr>
          <p:cNvPr id="3" name="Group 3"/>
          <p:cNvGrpSpPr/>
          <p:nvPr/>
        </p:nvGrpSpPr>
        <p:grpSpPr>
          <a:xfrm>
            <a:off x="994655" y="2354787"/>
            <a:ext cx="11062796" cy="4195962"/>
            <a:chOff x="0" y="3731329"/>
            <a:chExt cx="14750395" cy="4537864"/>
          </a:xfrm>
        </p:grpSpPr>
        <p:sp>
          <p:nvSpPr>
            <p:cNvPr id="6" name="TextBox 6"/>
            <p:cNvSpPr txBox="1"/>
            <p:nvPr/>
          </p:nvSpPr>
          <p:spPr>
            <a:xfrm>
              <a:off x="0" y="5015185"/>
              <a:ext cx="14699595" cy="3254008"/>
            </a:xfrm>
            <a:prstGeom prst="rect">
              <a:avLst/>
            </a:prstGeom>
          </p:spPr>
          <p:txBody>
            <a:bodyPr lIns="0" tIns="0" rIns="0" bIns="0" rtlCol="0" anchor="t">
              <a:spAutoFit/>
            </a:bodyPr>
            <a:lstStyle/>
            <a:p>
              <a:pPr marL="0" lvl="0" indent="0" algn="l">
                <a:lnSpc>
                  <a:spcPts val="3375"/>
                </a:lnSpc>
              </a:pPr>
              <a:r>
                <a:rPr lang="en-US" sz="2300" dirty="0">
                  <a:solidFill>
                    <a:srgbClr val="FFFFFF"/>
                  </a:solidFill>
                  <a:latin typeface="Proxima Nova 1"/>
                </a:rPr>
                <a:t>R</a:t>
              </a:r>
              <a:r>
                <a:rPr lang="en-US" sz="2250" dirty="0">
                  <a:solidFill>
                    <a:srgbClr val="FFFFFF"/>
                  </a:solidFill>
                  <a:latin typeface="Proxima Nova 1"/>
                </a:rPr>
                <a:t>etta Bruegger</a:t>
              </a:r>
            </a:p>
            <a:p>
              <a:pPr marL="0" lvl="0" indent="0" algn="l">
                <a:lnSpc>
                  <a:spcPts val="3375"/>
                </a:lnSpc>
              </a:pPr>
              <a:r>
                <a:rPr lang="en-US" sz="2250" dirty="0">
                  <a:solidFill>
                    <a:srgbClr val="FFFFFF"/>
                  </a:solidFill>
                  <a:latin typeface="Proxima Nova 1"/>
                  <a:hlinkClick r:id="rId3"/>
                </a:rPr>
                <a:t>retta.bruegger@colostate.edu</a:t>
              </a:r>
              <a:endParaRPr lang="en-US" sz="2250" dirty="0">
                <a:solidFill>
                  <a:srgbClr val="FFFFFF"/>
                </a:solidFill>
                <a:latin typeface="Proxima Nova 1"/>
              </a:endParaRPr>
            </a:p>
            <a:p>
              <a:pPr marL="0" lvl="0" indent="0" algn="l">
                <a:lnSpc>
                  <a:spcPts val="3375"/>
                </a:lnSpc>
              </a:pPr>
              <a:r>
                <a:rPr lang="en-US" sz="2250" dirty="0">
                  <a:solidFill>
                    <a:srgbClr val="FFFFFF"/>
                  </a:solidFill>
                  <a:latin typeface="Proxima Nova 1"/>
                  <a:hlinkClick r:id="rId4"/>
                </a:rPr>
                <a:t>droughtadvisors@colostate.edu</a:t>
              </a:r>
              <a:endParaRPr lang="en-US" sz="2250" dirty="0">
                <a:solidFill>
                  <a:srgbClr val="FFFFFF"/>
                </a:solidFill>
                <a:latin typeface="Proxima Nova 1"/>
              </a:endParaRPr>
            </a:p>
            <a:p>
              <a:pPr marL="0" lvl="0" indent="0" algn="l">
                <a:lnSpc>
                  <a:spcPts val="3375"/>
                </a:lnSpc>
              </a:pPr>
              <a:endParaRPr lang="en-US" sz="2250" dirty="0">
                <a:solidFill>
                  <a:srgbClr val="FFFFFF"/>
                </a:solidFill>
                <a:latin typeface="Proxima Nova 1"/>
              </a:endParaRPr>
            </a:p>
            <a:p>
              <a:pPr marL="0" lvl="0" indent="0" algn="l">
                <a:lnSpc>
                  <a:spcPts val="3375"/>
                </a:lnSpc>
              </a:pPr>
              <a:r>
                <a:rPr lang="en-US" sz="2250" dirty="0">
                  <a:solidFill>
                    <a:srgbClr val="FFFFFF"/>
                  </a:solidFill>
                  <a:latin typeface="Proxima Nova 1"/>
                </a:rPr>
                <a:t>970-988-0043</a:t>
              </a:r>
            </a:p>
            <a:p>
              <a:pPr marL="0" lvl="0" indent="0" algn="l">
                <a:lnSpc>
                  <a:spcPts val="3375"/>
                </a:lnSpc>
              </a:pPr>
              <a:r>
                <a:rPr lang="en-US" sz="2250" dirty="0">
                  <a:solidFill>
                    <a:schemeClr val="bg1"/>
                  </a:solidFill>
                  <a:latin typeface="Proxima Nova 1"/>
                  <a:hlinkClick r:id="rId5">
                    <a:extLst>
                      <a:ext uri="{A12FA001-AC4F-418D-AE19-62706E023703}">
                        <ahyp:hlinkClr xmlns:ahyp="http://schemas.microsoft.com/office/drawing/2018/hyperlinkcolor" val="tx"/>
                      </a:ext>
                    </a:extLst>
                  </a:hlinkClick>
                </a:rPr>
                <a:t>https://rangemanagement.extension.colostate.edu/</a:t>
              </a:r>
              <a:endParaRPr lang="en-US" sz="2250" dirty="0">
                <a:solidFill>
                  <a:schemeClr val="bg1"/>
                </a:solidFill>
                <a:latin typeface="Proxima Nova 1"/>
              </a:endParaRPr>
            </a:p>
            <a:p>
              <a:pPr marL="0" lvl="0" indent="0" algn="l">
                <a:lnSpc>
                  <a:spcPts val="3375"/>
                </a:lnSpc>
              </a:pPr>
              <a:r>
                <a:rPr lang="en-US" sz="2250" dirty="0">
                  <a:solidFill>
                    <a:schemeClr val="bg1"/>
                  </a:solidFill>
                  <a:latin typeface="Proxima Nova 1"/>
                </a:rPr>
                <a:t>@RangelandsColorado </a:t>
              </a:r>
            </a:p>
          </p:txBody>
        </p:sp>
        <p:sp>
          <p:nvSpPr>
            <p:cNvPr id="7" name="TextBox 7"/>
            <p:cNvSpPr txBox="1"/>
            <p:nvPr/>
          </p:nvSpPr>
          <p:spPr>
            <a:xfrm>
              <a:off x="50800" y="3731329"/>
              <a:ext cx="14699595" cy="1283856"/>
            </a:xfrm>
            <a:prstGeom prst="rect">
              <a:avLst/>
            </a:prstGeom>
          </p:spPr>
          <p:txBody>
            <a:bodyPr lIns="0" tIns="0" rIns="0" bIns="0" rtlCol="0" anchor="t">
              <a:spAutoFit/>
            </a:bodyPr>
            <a:lstStyle/>
            <a:p>
              <a:pPr marL="0" lvl="0" indent="0" algn="l">
                <a:lnSpc>
                  <a:spcPts val="3900"/>
                </a:lnSpc>
              </a:pPr>
              <a:endParaRPr lang="en-US" sz="3000" spc="89" dirty="0">
                <a:solidFill>
                  <a:srgbClr val="FFFFFF"/>
                </a:solidFill>
                <a:latin typeface="Klavika 1"/>
              </a:endParaRPr>
            </a:p>
            <a:p>
              <a:pPr marL="0" lvl="0" indent="0" algn="l">
                <a:lnSpc>
                  <a:spcPts val="3900"/>
                </a:lnSpc>
              </a:pPr>
              <a:r>
                <a:rPr lang="en-US" sz="3000" spc="89" dirty="0">
                  <a:solidFill>
                    <a:srgbClr val="FFFFFF"/>
                  </a:solidFill>
                  <a:latin typeface="Klavika 1"/>
                </a:rPr>
                <a:t>Contact</a:t>
              </a:r>
            </a:p>
          </p:txBody>
        </p:sp>
      </p:grpSp>
      <p:sp>
        <p:nvSpPr>
          <p:cNvPr id="8" name="TextBox 8"/>
          <p:cNvSpPr txBox="1"/>
          <p:nvPr/>
        </p:nvSpPr>
        <p:spPr>
          <a:xfrm>
            <a:off x="1028700" y="723900"/>
            <a:ext cx="10994707" cy="971550"/>
          </a:xfrm>
          <a:prstGeom prst="rect">
            <a:avLst/>
          </a:prstGeom>
        </p:spPr>
        <p:txBody>
          <a:bodyPr lIns="0" tIns="0" rIns="0" bIns="0" rtlCol="0" anchor="t">
            <a:spAutoFit/>
          </a:bodyPr>
          <a:lstStyle/>
          <a:p>
            <a:pPr algn="l">
              <a:lnSpc>
                <a:spcPts val="7758"/>
              </a:lnSpc>
            </a:pPr>
            <a:r>
              <a:rPr lang="en-US" sz="6465" spc="129" dirty="0">
                <a:solidFill>
                  <a:srgbClr val="FFFFFF"/>
                </a:solidFill>
                <a:latin typeface="Vitesse 1"/>
              </a:rPr>
              <a:t>Thank you</a:t>
            </a:r>
          </a:p>
        </p:txBody>
      </p:sp>
      <p:sp>
        <p:nvSpPr>
          <p:cNvPr id="9" name="AutoShape 5">
            <a:extLst>
              <a:ext uri="{FF2B5EF4-FFF2-40B4-BE49-F238E27FC236}">
                <a16:creationId xmlns:a16="http://schemas.microsoft.com/office/drawing/2014/main" id="{BAA84E03-DD59-4A9D-98B7-3EEBE8D49394}"/>
              </a:ext>
            </a:extLst>
          </p:cNvPr>
          <p:cNvSpPr/>
          <p:nvPr/>
        </p:nvSpPr>
        <p:spPr>
          <a:xfrm>
            <a:off x="1028700" y="1961881"/>
            <a:ext cx="5791200" cy="126475"/>
          </a:xfrm>
          <a:prstGeom prst="rect">
            <a:avLst/>
          </a:prstGeom>
          <a:solidFill>
            <a:schemeClr val="bg1"/>
          </a:solidFill>
        </p:spPr>
      </p:sp>
    </p:spTree>
  </p:cSld>
  <p:clrMapOvr>
    <a:masterClrMapping/>
  </p:clrMapOvr>
</p:sld>
</file>

<file path=ppt/theme/theme1.xml><?xml version="1.0" encoding="utf-8"?>
<a:theme xmlns:a="http://schemas.openxmlformats.org/drawingml/2006/main" name="Office Theme">
  <a:themeElements>
    <a:clrScheme name="Drought Advisors">
      <a:dk1>
        <a:sysClr val="windowText" lastClr="000000"/>
      </a:dk1>
      <a:lt1>
        <a:srgbClr val="F9FDFF"/>
      </a:lt1>
      <a:dk2>
        <a:srgbClr val="2A3652"/>
      </a:dk2>
      <a:lt2>
        <a:srgbClr val="F6F0B0"/>
      </a:lt2>
      <a:accent1>
        <a:srgbClr val="6E9ED4"/>
      </a:accent1>
      <a:accent2>
        <a:srgbClr val="7F8262"/>
      </a:accent2>
      <a:accent3>
        <a:srgbClr val="719F73"/>
      </a:accent3>
      <a:accent4>
        <a:srgbClr val="6E9ED4"/>
      </a:accent4>
      <a:accent5>
        <a:srgbClr val="4BACC6"/>
      </a:accent5>
      <a:accent6>
        <a:srgbClr val="2A3652"/>
      </a:accent6>
      <a:hlink>
        <a:srgbClr val="F6F0B0"/>
      </a:hlink>
      <a:folHlink>
        <a:srgbClr val="2A36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893</Words>
  <Application>Microsoft Office PowerPoint</Application>
  <PresentationFormat>Custom</PresentationFormat>
  <Paragraphs>89</Paragraphs>
  <Slides>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Arial</vt:lpstr>
      <vt:lpstr>Vitesse</vt:lpstr>
      <vt:lpstr>Vitesse 1</vt:lpstr>
      <vt:lpstr>Calibri</vt:lpstr>
      <vt:lpstr>Proxima Nova 1</vt:lpstr>
      <vt:lpstr>Courier New</vt:lpstr>
      <vt:lpstr>Klavika</vt:lpstr>
      <vt:lpstr>Wingdings</vt:lpstr>
      <vt:lpstr>Klavika 1</vt:lpstr>
      <vt:lpstr>Proxima Nova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a Drought Plan 2.2.21</dc:title>
  <dc:creator>Bruegger,Retta</dc:creator>
  <cp:lastModifiedBy>Bruegger,Retta</cp:lastModifiedBy>
  <cp:revision>12</cp:revision>
  <dcterms:created xsi:type="dcterms:W3CDTF">2006-08-16T00:00:00Z</dcterms:created>
  <dcterms:modified xsi:type="dcterms:W3CDTF">2022-03-03T16:29:48Z</dcterms:modified>
  <dc:identifier>DAEUokK9I8o</dc:identifier>
</cp:coreProperties>
</file>