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comments/comment1.xml" ContentType="application/vnd.openxmlformats-officedocument.presentationml.comments+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688" r:id="rId1"/>
    <p:sldMasterId id="2147483685" r:id="rId2"/>
    <p:sldMasterId id="2147483650" r:id="rId3"/>
  </p:sldMasterIdLst>
  <p:notesMasterIdLst>
    <p:notesMasterId r:id="rId38"/>
  </p:notesMasterIdLst>
  <p:handoutMasterIdLst>
    <p:handoutMasterId r:id="rId39"/>
  </p:handoutMasterIdLst>
  <p:sldIdLst>
    <p:sldId id="314"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 id="335" r:id="rId18"/>
    <p:sldId id="395" r:id="rId19"/>
    <p:sldId id="387" r:id="rId20"/>
    <p:sldId id="383" r:id="rId21"/>
    <p:sldId id="384" r:id="rId22"/>
    <p:sldId id="392" r:id="rId23"/>
    <p:sldId id="385" r:id="rId24"/>
    <p:sldId id="382" r:id="rId25"/>
    <p:sldId id="338" r:id="rId26"/>
    <p:sldId id="340" r:id="rId27"/>
    <p:sldId id="341" r:id="rId28"/>
    <p:sldId id="388" r:id="rId29"/>
    <p:sldId id="391" r:id="rId30"/>
    <p:sldId id="390" r:id="rId31"/>
    <p:sldId id="393" r:id="rId32"/>
    <p:sldId id="394" r:id="rId33"/>
    <p:sldId id="389" r:id="rId34"/>
    <p:sldId id="343" r:id="rId35"/>
    <p:sldId id="344" r:id="rId36"/>
    <p:sldId id="345" r:id="rId37"/>
  </p:sldIdLst>
  <p:sldSz cx="13004800" cy="9753600"/>
  <p:notesSz cx="9296400" cy="7010400"/>
  <p:defaultTextStyle>
    <a:defPPr>
      <a:defRPr lang="en-US"/>
    </a:defPPr>
    <a:lvl1pPr algn="l" defTabSz="584200" rtl="0" fontAlgn="base" hangingPunct="0">
      <a:spcBef>
        <a:spcPct val="0"/>
      </a:spcBef>
      <a:spcAft>
        <a:spcPct val="0"/>
      </a:spcAft>
      <a:defRPr kern="1200">
        <a:solidFill>
          <a:srgbClr val="5C6670"/>
        </a:solidFill>
        <a:latin typeface="Trebuchet MS" pitchFamily="-100" charset="0"/>
        <a:ea typeface="Trebuchet MS" pitchFamily="-100" charset="0"/>
        <a:cs typeface="Trebuchet MS" pitchFamily="-100" charset="0"/>
        <a:sym typeface="Trebuchet MS" pitchFamily="-100" charset="0"/>
      </a:defRPr>
    </a:lvl1pPr>
    <a:lvl2pPr marL="228600" indent="228600" algn="l" defTabSz="584200" rtl="0" fontAlgn="base" hangingPunct="0">
      <a:spcBef>
        <a:spcPct val="0"/>
      </a:spcBef>
      <a:spcAft>
        <a:spcPct val="0"/>
      </a:spcAft>
      <a:defRPr kern="1200">
        <a:solidFill>
          <a:srgbClr val="5C6670"/>
        </a:solidFill>
        <a:latin typeface="Trebuchet MS" pitchFamily="-100" charset="0"/>
        <a:ea typeface="Trebuchet MS" pitchFamily="-100" charset="0"/>
        <a:cs typeface="Trebuchet MS" pitchFamily="-100" charset="0"/>
        <a:sym typeface="Trebuchet MS" pitchFamily="-100" charset="0"/>
      </a:defRPr>
    </a:lvl2pPr>
    <a:lvl3pPr marL="457200" indent="457200" algn="l" defTabSz="584200" rtl="0" fontAlgn="base" hangingPunct="0">
      <a:spcBef>
        <a:spcPct val="0"/>
      </a:spcBef>
      <a:spcAft>
        <a:spcPct val="0"/>
      </a:spcAft>
      <a:defRPr kern="1200">
        <a:solidFill>
          <a:srgbClr val="5C6670"/>
        </a:solidFill>
        <a:latin typeface="Trebuchet MS" pitchFamily="-100" charset="0"/>
        <a:ea typeface="Trebuchet MS" pitchFamily="-100" charset="0"/>
        <a:cs typeface="Trebuchet MS" pitchFamily="-100" charset="0"/>
        <a:sym typeface="Trebuchet MS" pitchFamily="-100" charset="0"/>
      </a:defRPr>
    </a:lvl3pPr>
    <a:lvl4pPr marL="685800" indent="685800" algn="l" defTabSz="584200" rtl="0" fontAlgn="base" hangingPunct="0">
      <a:spcBef>
        <a:spcPct val="0"/>
      </a:spcBef>
      <a:spcAft>
        <a:spcPct val="0"/>
      </a:spcAft>
      <a:defRPr kern="1200">
        <a:solidFill>
          <a:srgbClr val="5C6670"/>
        </a:solidFill>
        <a:latin typeface="Trebuchet MS" pitchFamily="-100" charset="0"/>
        <a:ea typeface="Trebuchet MS" pitchFamily="-100" charset="0"/>
        <a:cs typeface="Trebuchet MS" pitchFamily="-100" charset="0"/>
        <a:sym typeface="Trebuchet MS" pitchFamily="-100" charset="0"/>
      </a:defRPr>
    </a:lvl4pPr>
    <a:lvl5pPr marL="914400" indent="914400" algn="l" defTabSz="584200" rtl="0" fontAlgn="base" hangingPunct="0">
      <a:spcBef>
        <a:spcPct val="0"/>
      </a:spcBef>
      <a:spcAft>
        <a:spcPct val="0"/>
      </a:spcAft>
      <a:defRPr kern="1200">
        <a:solidFill>
          <a:srgbClr val="5C6670"/>
        </a:solidFill>
        <a:latin typeface="Trebuchet MS" pitchFamily="-100" charset="0"/>
        <a:ea typeface="Trebuchet MS" pitchFamily="-100" charset="0"/>
        <a:cs typeface="Trebuchet MS" pitchFamily="-100" charset="0"/>
        <a:sym typeface="Trebuchet MS" pitchFamily="-100" charset="0"/>
      </a:defRPr>
    </a:lvl5pPr>
    <a:lvl6pPr marL="2286000" algn="l" defTabSz="457200" rtl="0" eaLnBrk="1" latinLnBrk="0" hangingPunct="1">
      <a:defRPr kern="1200">
        <a:solidFill>
          <a:srgbClr val="5C6670"/>
        </a:solidFill>
        <a:latin typeface="Trebuchet MS" pitchFamily="-100" charset="0"/>
        <a:ea typeface="Trebuchet MS" pitchFamily="-100" charset="0"/>
        <a:cs typeface="Trebuchet MS" pitchFamily="-100" charset="0"/>
        <a:sym typeface="Trebuchet MS" pitchFamily="-100" charset="0"/>
      </a:defRPr>
    </a:lvl6pPr>
    <a:lvl7pPr marL="2743200" algn="l" defTabSz="457200" rtl="0" eaLnBrk="1" latinLnBrk="0" hangingPunct="1">
      <a:defRPr kern="1200">
        <a:solidFill>
          <a:srgbClr val="5C6670"/>
        </a:solidFill>
        <a:latin typeface="Trebuchet MS" pitchFamily="-100" charset="0"/>
        <a:ea typeface="Trebuchet MS" pitchFamily="-100" charset="0"/>
        <a:cs typeface="Trebuchet MS" pitchFamily="-100" charset="0"/>
        <a:sym typeface="Trebuchet MS" pitchFamily="-100" charset="0"/>
      </a:defRPr>
    </a:lvl7pPr>
    <a:lvl8pPr marL="3200400" algn="l" defTabSz="457200" rtl="0" eaLnBrk="1" latinLnBrk="0" hangingPunct="1">
      <a:defRPr kern="1200">
        <a:solidFill>
          <a:srgbClr val="5C6670"/>
        </a:solidFill>
        <a:latin typeface="Trebuchet MS" pitchFamily="-100" charset="0"/>
        <a:ea typeface="Trebuchet MS" pitchFamily="-100" charset="0"/>
        <a:cs typeface="Trebuchet MS" pitchFamily="-100" charset="0"/>
        <a:sym typeface="Trebuchet MS" pitchFamily="-100" charset="0"/>
      </a:defRPr>
    </a:lvl8pPr>
    <a:lvl9pPr marL="3657600" algn="l" defTabSz="457200" rtl="0" eaLnBrk="1" latinLnBrk="0" hangingPunct="1">
      <a:defRPr kern="1200">
        <a:solidFill>
          <a:srgbClr val="5C6670"/>
        </a:solidFill>
        <a:latin typeface="Trebuchet MS" pitchFamily="-100" charset="0"/>
        <a:ea typeface="Trebuchet MS" pitchFamily="-100" charset="0"/>
        <a:cs typeface="Trebuchet MS" pitchFamily="-100" charset="0"/>
        <a:sym typeface="Trebuchet MS" pitchFamily="-100"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lk" initials="tlk"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95F1A"/>
    <a:srgbClr val="009ADD"/>
    <a:srgbClr val="72A84F"/>
    <a:srgbClr val="4A535D"/>
    <a:srgbClr val="5EB7E3"/>
    <a:srgbClr val="523F2D"/>
    <a:srgbClr val="F5CD3B"/>
    <a:srgbClr val="3266BE"/>
    <a:srgbClr val="C7C9C9"/>
    <a:srgbClr val="14943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0" autoAdjust="0"/>
    <p:restoredTop sz="94660"/>
  </p:normalViewPr>
  <p:slideViewPr>
    <p:cSldViewPr showGuides="1">
      <p:cViewPr>
        <p:scale>
          <a:sx n="50" d="100"/>
          <a:sy n="50" d="100"/>
        </p:scale>
        <p:origin x="-972" y="-420"/>
      </p:cViewPr>
      <p:guideLst>
        <p:guide orient="horz" pos="2832"/>
        <p:guide pos="4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gr\Google%20Drive\Documents\Presentations\Pending%20presentations\2017\2017-03-22%20CAWA%20in%20Steamboat\Beneficial%20Use%20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gr\Google%20Drive\Documents\Presentations\Pending%20presentations\2017\2017-03-22%20CAWA%20in%20Steamboat\Beneficial%20Use%20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kgr\Google%20Drive\Documents\Presentations\Pending%20presentations\2017\2017-03-22%20CAWA%20in%20Steamboat\Beneficial%20Use%20Char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kgr\Google%20Drive\Documents\Presentations\Pending%20presentations\2017\2017-03-22%20CAWA%20in%20Steamboat\Beneficial%20Use%20Charts.xlsx"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file:///C:\Users\kgr\Google%20Drive\Documents\Presentations\Pending%20presentations\2017\2017-03-22%20CAWA%20in%20Steamboat\Beneficial%20Use%20Charts.xlsx"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oleObject" Target="file:///C:\Users\kgr\Google%20Drive\Documents\Presentations\Pending%20presentations\2017\2017-03-22%20CAWA%20in%20Steamboat\Beneficial%20Use%20Charts.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5"/>
  <c:chart>
    <c:view3D>
      <c:rotX val="30"/>
      <c:perspective val="30"/>
    </c:view3D>
    <c:plotArea>
      <c:layout/>
      <c:pie3DChart>
        <c:varyColors val="1"/>
        <c:ser>
          <c:idx val="0"/>
          <c:order val="0"/>
          <c:spPr>
            <a:solidFill>
              <a:srgbClr val="00B050"/>
            </a:solidFill>
          </c:spPr>
          <c:dLbls>
            <c:txPr>
              <a:bodyPr/>
              <a:lstStyle/>
              <a:p>
                <a:pPr>
                  <a:defRPr sz="2400">
                    <a:solidFill>
                      <a:sysClr val="windowText" lastClr="000000"/>
                    </a:solidFill>
                  </a:defRPr>
                </a:pPr>
                <a:endParaRPr lang="en-US"/>
              </a:p>
            </c:txPr>
            <c:showVal val="1"/>
            <c:showLeaderLines val="1"/>
          </c:dLbls>
          <c:cat>
            <c:strRef>
              <c:f>Sheet1!$C$4</c:f>
              <c:strCache>
                <c:ptCount val="1"/>
                <c:pt idx="0">
                  <c:v>Crop ET (ac-ft)</c:v>
                </c:pt>
              </c:strCache>
            </c:strRef>
          </c:cat>
          <c:val>
            <c:numRef>
              <c:f>Sheet1!$D$4</c:f>
              <c:numCache>
                <c:formatCode>General</c:formatCode>
                <c:ptCount val="1"/>
                <c:pt idx="0">
                  <c:v>600</c:v>
                </c:pt>
              </c:numCache>
            </c:numRef>
          </c:val>
        </c:ser>
      </c:pie3DChart>
    </c:plotArea>
    <c:legend>
      <c:legendPos val="r"/>
      <c:legendEntry>
        <c:idx val="0"/>
        <c:txPr>
          <a:bodyPr/>
          <a:lstStyle/>
          <a:p>
            <a:pPr>
              <a:defRPr sz="2000" baseline="0">
                <a:solidFill>
                  <a:sysClr val="windowText" lastClr="000000"/>
                </a:solidFill>
              </a:defRPr>
            </a:pPr>
            <a:endParaRPr lang="en-US"/>
          </a:p>
        </c:txPr>
      </c:legendEntry>
      <c:layout>
        <c:manualLayout>
          <c:xMode val="edge"/>
          <c:yMode val="edge"/>
          <c:x val="0.14825017783991953"/>
          <c:y val="0.36240367772035537"/>
          <c:w val="0.44629208275960502"/>
          <c:h val="0.16438659678581191"/>
        </c:manualLayout>
      </c:layout>
      <c:txPr>
        <a:bodyPr/>
        <a:lstStyle/>
        <a:p>
          <a:pPr>
            <a:defRPr>
              <a:solidFill>
                <a:sysClr val="windowText" lastClr="000000"/>
              </a:solidFill>
            </a:defRPr>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manualLayout>
          <c:layoutTarget val="inner"/>
          <c:xMode val="edge"/>
          <c:yMode val="edge"/>
          <c:x val="2.2222222222222251E-2"/>
          <c:y val="0"/>
          <c:w val="0.58451115485564131"/>
          <c:h val="0.93194122196442464"/>
        </c:manualLayout>
      </c:layout>
      <c:pie3DChart>
        <c:varyColors val="1"/>
        <c:ser>
          <c:idx val="0"/>
          <c:order val="0"/>
          <c:dPt>
            <c:idx val="0"/>
            <c:spPr>
              <a:solidFill>
                <a:srgbClr val="FF0000"/>
              </a:solidFill>
            </c:spPr>
          </c:dPt>
          <c:dPt>
            <c:idx val="1"/>
            <c:spPr>
              <a:solidFill>
                <a:srgbClr val="CC6600"/>
              </a:solidFill>
            </c:spPr>
          </c:dPt>
          <c:dPt>
            <c:idx val="2"/>
            <c:spPr>
              <a:solidFill>
                <a:srgbClr val="FFC000"/>
              </a:solidFill>
            </c:spPr>
          </c:dPt>
          <c:dPt>
            <c:idx val="3"/>
            <c:spPr>
              <a:solidFill>
                <a:srgbClr val="FFFF00"/>
              </a:solidFill>
            </c:spPr>
          </c:dPt>
          <c:cat>
            <c:strRef>
              <c:f>Sheet2!$A$5:$A$12</c:f>
              <c:strCache>
                <c:ptCount val="8"/>
                <c:pt idx="0">
                  <c:v>Reasonable Percolation (ac-ft)</c:v>
                </c:pt>
                <c:pt idx="1">
                  <c:v>Reasonable Tailwater (Ditch) (ac-ft)</c:v>
                </c:pt>
                <c:pt idx="2">
                  <c:v>Reasonable Runoff from Field (ac-ft)</c:v>
                </c:pt>
                <c:pt idx="3">
                  <c:v>Reasonable Ponding (ac-ft)</c:v>
                </c:pt>
                <c:pt idx="4">
                  <c:v>EXCESSIVE PERCOLATION  (AC-FT)</c:v>
                </c:pt>
                <c:pt idx="5">
                  <c:v>EXCESSIVE TAILWATER (AC-FT)</c:v>
                </c:pt>
                <c:pt idx="6">
                  <c:v>EXCESSIVE RUNOFF (AC-FT)</c:v>
                </c:pt>
                <c:pt idx="7">
                  <c:v>EXCESSIVE PONDING (AC-FT)</c:v>
                </c:pt>
              </c:strCache>
            </c:strRef>
          </c:cat>
          <c:val>
            <c:numRef>
              <c:f>Sheet2!$B$5:$B$12</c:f>
              <c:numCache>
                <c:formatCode>General</c:formatCode>
                <c:ptCount val="8"/>
                <c:pt idx="0">
                  <c:v>260</c:v>
                </c:pt>
                <c:pt idx="1">
                  <c:v>20</c:v>
                </c:pt>
                <c:pt idx="2">
                  <c:v>85</c:v>
                </c:pt>
                <c:pt idx="3">
                  <c:v>35</c:v>
                </c:pt>
                <c:pt idx="4">
                  <c:v>0</c:v>
                </c:pt>
                <c:pt idx="5">
                  <c:v>0</c:v>
                </c:pt>
                <c:pt idx="6">
                  <c:v>0</c:v>
                </c:pt>
                <c:pt idx="7">
                  <c:v>0</c:v>
                </c:pt>
              </c:numCache>
            </c:numRef>
          </c:val>
        </c:ser>
      </c:pie3DChart>
    </c:plotArea>
    <c:legend>
      <c:legendPos val="r"/>
      <c:layout>
        <c:manualLayout>
          <c:xMode val="edge"/>
          <c:yMode val="edge"/>
          <c:x val="0.41236447607510623"/>
          <c:y val="0.63875970290947737"/>
          <c:w val="0.5780201393095098"/>
          <c:h val="0.3612402970905233"/>
        </c:manualLayout>
      </c:layout>
      <c:txPr>
        <a:bodyPr/>
        <a:lstStyle/>
        <a:p>
          <a:pPr>
            <a:defRPr sz="2000">
              <a:solidFill>
                <a:sysClr val="windowText" lastClr="000000"/>
              </a:solidFill>
            </a:defRPr>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view3D>
      <c:rotX val="30"/>
      <c:perspective val="30"/>
    </c:view3D>
    <c:plotArea>
      <c:layout>
        <c:manualLayout>
          <c:layoutTarget val="inner"/>
          <c:xMode val="edge"/>
          <c:yMode val="edge"/>
          <c:x val="0"/>
          <c:y val="0"/>
          <c:w val="0.71907728766913892"/>
          <c:h val="0.93451485011741953"/>
        </c:manualLayout>
      </c:layout>
      <c:pie3DChart>
        <c:varyColors val="1"/>
        <c:ser>
          <c:idx val="0"/>
          <c:order val="0"/>
          <c:spPr>
            <a:solidFill>
              <a:schemeClr val="accent1"/>
            </a:solidFill>
          </c:spPr>
          <c:explosion val="25"/>
          <c:dPt>
            <c:idx val="0"/>
            <c:spPr>
              <a:solidFill>
                <a:srgbClr val="FF0000"/>
              </a:solidFill>
            </c:spPr>
          </c:dPt>
          <c:cat>
            <c:strRef>
              <c:f>Sheet2!$A$16:$A$17</c:f>
              <c:strCache>
                <c:ptCount val="2"/>
                <c:pt idx="0">
                  <c:v>Reasonable Return Flow</c:v>
                </c:pt>
                <c:pt idx="1">
                  <c:v>WASTE</c:v>
                </c:pt>
              </c:strCache>
            </c:strRef>
          </c:cat>
          <c:val>
            <c:numRef>
              <c:f>Sheet2!$B$16:$B$17</c:f>
              <c:numCache>
                <c:formatCode>General</c:formatCode>
                <c:ptCount val="2"/>
                <c:pt idx="0">
                  <c:v>400</c:v>
                </c:pt>
                <c:pt idx="1">
                  <c:v>0</c:v>
                </c:pt>
              </c:numCache>
            </c:numRef>
          </c:val>
        </c:ser>
      </c:pie3DChart>
    </c:plotArea>
    <c:legend>
      <c:legendPos val="r"/>
      <c:layout>
        <c:manualLayout>
          <c:xMode val="edge"/>
          <c:yMode val="edge"/>
          <c:x val="0.55310845246286"/>
          <c:y val="0.72720375742505872"/>
          <c:w val="0.42909219478633126"/>
          <c:h val="0.20173283602707567"/>
        </c:manualLayout>
      </c:layout>
      <c:txPr>
        <a:bodyPr/>
        <a:lstStyle/>
        <a:p>
          <a:pPr>
            <a:defRPr sz="2000">
              <a:solidFill>
                <a:schemeClr val="bg2">
                  <a:lumMod val="50000"/>
                </a:schemeClr>
              </a:solidFill>
            </a:defRPr>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style val="5"/>
  <c:chart>
    <c:view3D>
      <c:rotX val="30"/>
      <c:perspective val="30"/>
    </c:view3D>
    <c:plotArea>
      <c:layout/>
      <c:pie3DChart>
        <c:varyColors val="1"/>
        <c:ser>
          <c:idx val="0"/>
          <c:order val="0"/>
          <c:spPr>
            <a:solidFill>
              <a:srgbClr val="00B050"/>
            </a:solidFill>
          </c:spPr>
          <c:dLbls>
            <c:txPr>
              <a:bodyPr/>
              <a:lstStyle/>
              <a:p>
                <a:pPr>
                  <a:defRPr sz="2400">
                    <a:solidFill>
                      <a:sysClr val="windowText" lastClr="000000"/>
                    </a:solidFill>
                  </a:defRPr>
                </a:pPr>
                <a:endParaRPr lang="en-US"/>
              </a:p>
            </c:txPr>
            <c:showVal val="1"/>
            <c:showLeaderLines val="1"/>
          </c:dLbls>
          <c:cat>
            <c:strRef>
              <c:f>Sheet1!$C$4</c:f>
              <c:strCache>
                <c:ptCount val="1"/>
                <c:pt idx="0">
                  <c:v>Crop ET (ac-ft)</c:v>
                </c:pt>
              </c:strCache>
            </c:strRef>
          </c:cat>
          <c:val>
            <c:numRef>
              <c:f>Sheet1!$D$4</c:f>
              <c:numCache>
                <c:formatCode>General</c:formatCode>
                <c:ptCount val="1"/>
                <c:pt idx="0">
                  <c:v>600</c:v>
                </c:pt>
              </c:numCache>
            </c:numRef>
          </c:val>
        </c:ser>
      </c:pie3DChart>
    </c:plotArea>
    <c:legend>
      <c:legendPos val="r"/>
      <c:legendEntry>
        <c:idx val="0"/>
        <c:txPr>
          <a:bodyPr/>
          <a:lstStyle/>
          <a:p>
            <a:pPr>
              <a:defRPr sz="2000" baseline="0">
                <a:solidFill>
                  <a:sysClr val="windowText" lastClr="000000"/>
                </a:solidFill>
              </a:defRPr>
            </a:pPr>
            <a:endParaRPr lang="en-US"/>
          </a:p>
        </c:txPr>
      </c:legendEntry>
      <c:layout>
        <c:manualLayout>
          <c:xMode val="edge"/>
          <c:yMode val="edge"/>
          <c:x val="0.14825017783991953"/>
          <c:y val="0.36240367772035548"/>
          <c:w val="0.44629208275960458"/>
          <c:h val="0.16438659678581188"/>
        </c:manualLayout>
      </c:layout>
      <c:txPr>
        <a:bodyPr/>
        <a:lstStyle/>
        <a:p>
          <a:pPr>
            <a:defRPr>
              <a:solidFill>
                <a:sysClr val="windowText" lastClr="000000"/>
              </a:solidFill>
            </a:defRPr>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view3D>
      <c:rotX val="30"/>
      <c:perspective val="30"/>
    </c:view3D>
    <c:plotArea>
      <c:layout>
        <c:manualLayout>
          <c:layoutTarget val="inner"/>
          <c:xMode val="edge"/>
          <c:yMode val="edge"/>
          <c:x val="3.3782941149697335E-2"/>
          <c:y val="0"/>
          <c:w val="0.58451115485564031"/>
          <c:h val="0.93194122196442464"/>
        </c:manualLayout>
      </c:layout>
      <c:pie3DChart>
        <c:varyColors val="1"/>
        <c:ser>
          <c:idx val="0"/>
          <c:order val="0"/>
          <c:dPt>
            <c:idx val="0"/>
            <c:spPr>
              <a:solidFill>
                <a:srgbClr val="FF0000"/>
              </a:solidFill>
            </c:spPr>
          </c:dPt>
          <c:dPt>
            <c:idx val="1"/>
            <c:spPr>
              <a:solidFill>
                <a:srgbClr val="CC6600"/>
              </a:solidFill>
            </c:spPr>
          </c:dPt>
          <c:dPt>
            <c:idx val="2"/>
            <c:spPr>
              <a:solidFill>
                <a:srgbClr val="FFC000"/>
              </a:solidFill>
            </c:spPr>
          </c:dPt>
          <c:dPt>
            <c:idx val="3"/>
            <c:spPr>
              <a:solidFill>
                <a:srgbClr val="FFFF00"/>
              </a:solidFill>
            </c:spPr>
          </c:dPt>
          <c:cat>
            <c:strRef>
              <c:f>'Sheet2 (2)'!$A$5:$A$12</c:f>
              <c:strCache>
                <c:ptCount val="8"/>
                <c:pt idx="0">
                  <c:v>Reasonable Percolation (ac-ft)</c:v>
                </c:pt>
                <c:pt idx="1">
                  <c:v>Reasonable Tailwater (Ditch) (ac-ft)</c:v>
                </c:pt>
                <c:pt idx="2">
                  <c:v>Reasonable Runoff from Field (ac-ft)</c:v>
                </c:pt>
                <c:pt idx="3">
                  <c:v>Reasonable Ponding (ac-ft)</c:v>
                </c:pt>
                <c:pt idx="4">
                  <c:v>EXCESSIVE PERCOLATION  (AC-FT)</c:v>
                </c:pt>
                <c:pt idx="5">
                  <c:v>EXCESSIVE TAILWATER (AC-FT)</c:v>
                </c:pt>
                <c:pt idx="6">
                  <c:v>EXCESSIVE RUNOFF (AC-FT)</c:v>
                </c:pt>
                <c:pt idx="7">
                  <c:v>EXCESSIVE PONDING (AC-FT)</c:v>
                </c:pt>
              </c:strCache>
            </c:strRef>
          </c:cat>
          <c:val>
            <c:numRef>
              <c:f>'Sheet2 (2)'!$B$5:$B$12</c:f>
              <c:numCache>
                <c:formatCode>General</c:formatCode>
                <c:ptCount val="8"/>
                <c:pt idx="0">
                  <c:v>80</c:v>
                </c:pt>
                <c:pt idx="1">
                  <c:v>20</c:v>
                </c:pt>
                <c:pt idx="2">
                  <c:v>250</c:v>
                </c:pt>
                <c:pt idx="3">
                  <c:v>35</c:v>
                </c:pt>
                <c:pt idx="4">
                  <c:v>40</c:v>
                </c:pt>
                <c:pt idx="5">
                  <c:v>100</c:v>
                </c:pt>
                <c:pt idx="6">
                  <c:v>250</c:v>
                </c:pt>
                <c:pt idx="7">
                  <c:v>125</c:v>
                </c:pt>
              </c:numCache>
            </c:numRef>
          </c:val>
        </c:ser>
      </c:pie3DChart>
    </c:plotArea>
    <c:legend>
      <c:legendPos val="r"/>
      <c:layout>
        <c:manualLayout>
          <c:xMode val="edge"/>
          <c:yMode val="edge"/>
          <c:x val="0.396443721268946"/>
          <c:y val="0.63319730195015944"/>
          <c:w val="0.60211119202585262"/>
          <c:h val="0.36442976885953826"/>
        </c:manualLayout>
      </c:layout>
      <c:txPr>
        <a:bodyPr/>
        <a:lstStyle/>
        <a:p>
          <a:pPr>
            <a:defRPr sz="2000">
              <a:solidFill>
                <a:sysClr val="windowText" lastClr="000000"/>
              </a:solidFill>
            </a:defRPr>
          </a:pPr>
          <a:endParaRPr lang="en-US"/>
        </a:p>
      </c:txPr>
    </c:legend>
    <c:plotVisOnly val="1"/>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view3D>
      <c:rotX val="30"/>
      <c:perspective val="30"/>
    </c:view3D>
    <c:plotArea>
      <c:layout>
        <c:manualLayout>
          <c:layoutTarget val="inner"/>
          <c:xMode val="edge"/>
          <c:yMode val="edge"/>
          <c:x val="5.4545454545454515E-2"/>
          <c:y val="0"/>
          <c:w val="0.7196969696969695"/>
          <c:h val="1"/>
        </c:manualLayout>
      </c:layout>
      <c:pie3DChart>
        <c:varyColors val="1"/>
        <c:ser>
          <c:idx val="0"/>
          <c:order val="0"/>
          <c:explosion val="25"/>
          <c:dPt>
            <c:idx val="0"/>
            <c:spPr>
              <a:solidFill>
                <a:srgbClr val="FF0000"/>
              </a:solidFill>
            </c:spPr>
          </c:dPt>
          <c:dPt>
            <c:idx val="1"/>
            <c:spPr>
              <a:solidFill>
                <a:srgbClr val="FFC000"/>
              </a:solidFill>
            </c:spPr>
          </c:dPt>
          <c:cat>
            <c:strRef>
              <c:f>Sheet2!$C$16:$C$17</c:f>
              <c:strCache>
                <c:ptCount val="2"/>
                <c:pt idx="0">
                  <c:v>Reasonable Return Flow</c:v>
                </c:pt>
                <c:pt idx="1">
                  <c:v>WASTE</c:v>
                </c:pt>
              </c:strCache>
            </c:strRef>
          </c:cat>
          <c:val>
            <c:numRef>
              <c:f>Sheet2!$D$16:$D$17</c:f>
              <c:numCache>
                <c:formatCode>General</c:formatCode>
                <c:ptCount val="2"/>
                <c:pt idx="0">
                  <c:v>385</c:v>
                </c:pt>
                <c:pt idx="1">
                  <c:v>515</c:v>
                </c:pt>
              </c:numCache>
            </c:numRef>
          </c:val>
        </c:ser>
      </c:pie3DChart>
    </c:plotArea>
    <c:legend>
      <c:legendPos val="r"/>
      <c:layout>
        <c:manualLayout>
          <c:xMode val="edge"/>
          <c:yMode val="edge"/>
          <c:x val="0.47272727272727288"/>
          <c:y val="0.70941800112064646"/>
          <c:w val="0.42878787878787977"/>
          <c:h val="0.24783066442537391"/>
        </c:manualLayout>
      </c:layout>
      <c:txPr>
        <a:bodyPr/>
        <a:lstStyle/>
        <a:p>
          <a:pPr>
            <a:defRPr sz="2000"/>
          </a:pPr>
          <a:endParaRPr lang="en-US"/>
        </a:p>
      </c:txPr>
    </c:legend>
    <c:plotVisOnly val="1"/>
  </c:chart>
  <c:externalData r:id="rId2"/>
</c:chartSpace>
</file>

<file path=ppt/comments/comment1.xml><?xml version="1.0" encoding="utf-8"?>
<p:cmLst xmlns:a="http://schemas.openxmlformats.org/drawingml/2006/main" xmlns:r="http://schemas.openxmlformats.org/officeDocument/2006/relationships" xmlns:p="http://schemas.openxmlformats.org/presentationml/2006/main">
  <p:cm authorId="0" dt="2017-02-13T16:02:26.159" idx="5">
    <p:pos x="7984" y="1104"/>
    <p:text>Could you wait to introduce waste as a component of the pie until the next example when you have a full 15 cfs diversion? It's hard to think of 60% efficiency as being wasteful. 
It might be a better progression to show that return flows include several things, and then say, "are any of these things waste? well, not if they are needed to get the water to the crop" and then get to waste as part of the pie chart later when they are diverting more than is needed.</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738" y="0"/>
            <a:ext cx="4029075" cy="350838"/>
          </a:xfrm>
          <a:prstGeom prst="rect">
            <a:avLst/>
          </a:prstGeom>
        </p:spPr>
        <p:txBody>
          <a:bodyPr vert="horz" lIns="91440" tIns="45720" rIns="91440" bIns="45720" rtlCol="0"/>
          <a:lstStyle>
            <a:lvl1pPr algn="r">
              <a:defRPr sz="1200"/>
            </a:lvl1pPr>
          </a:lstStyle>
          <a:p>
            <a:fld id="{1EF26F6B-F558-4CB4-AE1A-969F393E816E}" type="datetimeFigureOut">
              <a:rPr lang="en-US" smtClean="0"/>
              <a:pPr/>
              <a:t>3/21/2017</a:t>
            </a:fld>
            <a:endParaRPr lang="en-US"/>
          </a:p>
        </p:txBody>
      </p:sp>
      <p:sp>
        <p:nvSpPr>
          <p:cNvPr id="4" name="Footer Placeholder 3"/>
          <p:cNvSpPr>
            <a:spLocks noGrp="1"/>
          </p:cNvSpPr>
          <p:nvPr>
            <p:ph type="ftr" sz="quarter" idx="2"/>
          </p:nvPr>
        </p:nvSpPr>
        <p:spPr>
          <a:xfrm>
            <a:off x="0" y="6657975"/>
            <a:ext cx="4029075" cy="3508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738" y="6657975"/>
            <a:ext cx="4029075" cy="350838"/>
          </a:xfrm>
          <a:prstGeom prst="rect">
            <a:avLst/>
          </a:prstGeom>
        </p:spPr>
        <p:txBody>
          <a:bodyPr vert="horz" lIns="91440" tIns="45720" rIns="91440" bIns="45720" rtlCol="0" anchor="b"/>
          <a:lstStyle>
            <a:lvl1pPr algn="r">
              <a:defRPr sz="1200"/>
            </a:lvl1pPr>
          </a:lstStyle>
          <a:p>
            <a:fld id="{9FF5B14F-9A1F-4551-89D8-E7EDC1DF0AA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p:cNvSpPr>
            <a:spLocks noGrp="1" noRot="1" noChangeAspect="1"/>
          </p:cNvSpPr>
          <p:nvPr>
            <p:ph type="sldImg" idx="2"/>
          </p:nvPr>
        </p:nvSpPr>
        <p:spPr bwMode="auto">
          <a:xfrm>
            <a:off x="2895600" y="525463"/>
            <a:ext cx="3505200" cy="2628900"/>
          </a:xfrm>
          <a:prstGeom prst="rect">
            <a:avLst/>
          </a:prstGeom>
          <a:noFill/>
          <a:ln w="12700" cap="rnd">
            <a:noFill/>
            <a:round/>
            <a:headEnd/>
            <a:tailEnd/>
          </a:ln>
        </p:spPr>
      </p:sp>
      <p:sp>
        <p:nvSpPr>
          <p:cNvPr id="10242" name="Rectangle 2"/>
          <p:cNvSpPr>
            <a:spLocks noGrp="1"/>
          </p:cNvSpPr>
          <p:nvPr>
            <p:ph type="body" sz="quarter" idx="3"/>
          </p:nvPr>
        </p:nvSpPr>
        <p:spPr bwMode="auto">
          <a:xfrm>
            <a:off x="1239520" y="3329940"/>
            <a:ext cx="6817360" cy="3154680"/>
          </a:xfrm>
          <a:prstGeom prst="rect">
            <a:avLst/>
          </a:prstGeom>
          <a:noFill/>
          <a:ln w="12700" cap="rnd" cmpd="sng">
            <a:noFill/>
            <a:prstDash val="solid"/>
            <a:round/>
            <a:headEnd type="none" w="med" len="med"/>
            <a:tailEnd type="none" w="med" len="med"/>
          </a:ln>
          <a:effectLst/>
        </p:spPr>
        <p:txBody>
          <a:bodyPr vert="horz" wrap="square" lIns="93177" tIns="46589" rIns="93177" bIns="46589" numCol="1" anchor="t" anchorCtr="0" compatLnSpc="1">
            <a:prstTxWarp prst="textNoShape">
              <a:avLst/>
            </a:prstTxWarp>
          </a:bodyPr>
          <a:lstStyle/>
          <a:p>
            <a:pPr lvl="0"/>
            <a:r>
              <a:rPr lang="en-US" noProof="0">
                <a:sym typeface="Avenir" charset="0"/>
              </a:rPr>
              <a:t>Click to edit Master text styles</a:t>
            </a:r>
          </a:p>
          <a:p>
            <a:pPr lvl="1"/>
            <a:r>
              <a:rPr lang="en-US" noProof="0">
                <a:sym typeface="Avenir" charset="0"/>
              </a:rPr>
              <a:t>Second level</a:t>
            </a:r>
          </a:p>
          <a:p>
            <a:pPr lvl="2"/>
            <a:r>
              <a:rPr lang="en-US" noProof="0">
                <a:sym typeface="Avenir" charset="0"/>
              </a:rPr>
              <a:t>Third level</a:t>
            </a:r>
          </a:p>
          <a:p>
            <a:pPr lvl="3"/>
            <a:r>
              <a:rPr lang="en-US" noProof="0">
                <a:sym typeface="Avenir" charset="0"/>
              </a:rPr>
              <a:t>Fourth level</a:t>
            </a:r>
          </a:p>
          <a:p>
            <a:pPr lvl="4"/>
            <a:r>
              <a:rPr lang="en-US" noProof="0">
                <a:sym typeface="Avenir" charset="0"/>
              </a:rPr>
              <a:t>Fifth level</a:t>
            </a:r>
          </a:p>
        </p:txBody>
      </p:sp>
    </p:spTree>
    <p:extLst>
      <p:ext uri="{BB962C8B-B14F-4D97-AF65-F5344CB8AC3E}">
        <p14:creationId xmlns="" xmlns:p14="http://schemas.microsoft.com/office/powerpoint/2010/main" val="3247773485"/>
      </p:ext>
    </p:extLst>
  </p:cSld>
  <p:clrMap bg1="lt1" tx1="dk1" bg2="lt2" tx2="dk2" accent1="accent1" accent2="accent2" accent3="accent3" accent4="accent4" accent5="accent5" accent6="accent6" hlink="hlink" folHlink="folHlink"/>
  <p:notesStyle>
    <a:lvl1pPr algn="l" defTabSz="457200" rtl="0" eaLnBrk="0" fontAlgn="base" hangingPunct="0">
      <a:lnSpc>
        <a:spcPct val="125000"/>
      </a:lnSpc>
      <a:spcBef>
        <a:spcPct val="0"/>
      </a:spcBef>
      <a:spcAft>
        <a:spcPct val="0"/>
      </a:spcAft>
      <a:defRPr sz="2200" kern="1200">
        <a:solidFill>
          <a:srgbClr val="000000"/>
        </a:solidFill>
        <a:latin typeface="Avenir" charset="0"/>
        <a:ea typeface="Avenir" charset="0"/>
        <a:cs typeface="Avenir" charset="0"/>
        <a:sym typeface="Avenir" charset="0"/>
      </a:defRPr>
    </a:lvl1pPr>
    <a:lvl2pPr marL="228600" algn="l" defTabSz="457200" rtl="0" eaLnBrk="0" fontAlgn="base" hangingPunct="0">
      <a:lnSpc>
        <a:spcPct val="125000"/>
      </a:lnSpc>
      <a:spcBef>
        <a:spcPct val="0"/>
      </a:spcBef>
      <a:spcAft>
        <a:spcPct val="0"/>
      </a:spcAft>
      <a:defRPr sz="2200" kern="1200">
        <a:solidFill>
          <a:srgbClr val="000000"/>
        </a:solidFill>
        <a:latin typeface="Avenir" charset="0"/>
        <a:ea typeface="Avenir" charset="0"/>
        <a:cs typeface="Avenir" charset="0"/>
        <a:sym typeface="Avenir" charset="0"/>
      </a:defRPr>
    </a:lvl2pPr>
    <a:lvl3pPr marL="457200" algn="l" defTabSz="457200" rtl="0" eaLnBrk="0" fontAlgn="base" hangingPunct="0">
      <a:lnSpc>
        <a:spcPct val="125000"/>
      </a:lnSpc>
      <a:spcBef>
        <a:spcPct val="0"/>
      </a:spcBef>
      <a:spcAft>
        <a:spcPct val="0"/>
      </a:spcAft>
      <a:defRPr sz="2200" kern="1200">
        <a:solidFill>
          <a:srgbClr val="000000"/>
        </a:solidFill>
        <a:latin typeface="Avenir" charset="0"/>
        <a:ea typeface="Avenir" charset="0"/>
        <a:cs typeface="Avenir" charset="0"/>
        <a:sym typeface="Avenir" charset="0"/>
      </a:defRPr>
    </a:lvl3pPr>
    <a:lvl4pPr marL="685800" algn="l" defTabSz="457200" rtl="0" eaLnBrk="0" fontAlgn="base" hangingPunct="0">
      <a:lnSpc>
        <a:spcPct val="125000"/>
      </a:lnSpc>
      <a:spcBef>
        <a:spcPct val="0"/>
      </a:spcBef>
      <a:spcAft>
        <a:spcPct val="0"/>
      </a:spcAft>
      <a:defRPr sz="2200" kern="1200">
        <a:solidFill>
          <a:srgbClr val="000000"/>
        </a:solidFill>
        <a:latin typeface="Avenir" charset="0"/>
        <a:ea typeface="Avenir" charset="0"/>
        <a:cs typeface="Avenir" charset="0"/>
        <a:sym typeface="Avenir" charset="0"/>
      </a:defRPr>
    </a:lvl4pPr>
    <a:lvl5pPr marL="914400" algn="l" defTabSz="457200" rtl="0" eaLnBrk="0" fontAlgn="base" hangingPunct="0">
      <a:lnSpc>
        <a:spcPct val="125000"/>
      </a:lnSpc>
      <a:spcBef>
        <a:spcPct val="0"/>
      </a:spcBef>
      <a:spcAft>
        <a:spcPct val="0"/>
      </a:spcAft>
      <a:defRPr sz="2200" kern="1200">
        <a:solidFill>
          <a:srgbClr val="000000"/>
        </a:solidFill>
        <a:latin typeface="Avenir" charset="0"/>
        <a:ea typeface="Avenir" charset="0"/>
        <a:cs typeface="Avenir" charset="0"/>
        <a:sym typeface="Avenir"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74725" y="3548063"/>
            <a:ext cx="11055350" cy="2090737"/>
          </a:xfrm>
        </p:spPr>
        <p:txBody>
          <a:bodyPr anchor="b"/>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1951038" y="5791200"/>
            <a:ext cx="9102725" cy="2228850"/>
          </a:xfrm>
          <a:prstGeom prst="rect">
            <a:avLst/>
          </a:prstGeom>
        </p:spPr>
        <p:txBody>
          <a:bodyPr vert="horz" anchor="t"/>
          <a:lstStyle>
            <a:lvl1pPr marL="0" indent="0" algn="ctr">
              <a:buNone/>
              <a:defRPr>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5000" y="3962400"/>
            <a:ext cx="11734800" cy="2312987"/>
          </a:xfrm>
        </p:spPr>
        <p:txBody>
          <a:bodyPr/>
          <a:lstStyle/>
          <a:p>
            <a:r>
              <a:rPr lang="en-US" dirty="0" smtClean="0"/>
              <a:t>Click to edit </a:t>
            </a:r>
            <a:br>
              <a:rPr lang="en-US" dirty="0" smtClean="0"/>
            </a:br>
            <a:r>
              <a:rPr lang="en-US" dirty="0" smtClean="0"/>
              <a:t>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16000" y="2536825"/>
            <a:ext cx="10972800" cy="2090737"/>
          </a:xfrm>
          <a:prstGeom prst="rect">
            <a:avLst/>
          </a:prstGeom>
        </p:spPr>
        <p:txBody>
          <a:bodyPr anchor="b"/>
          <a:lstStyle>
            <a:lvl1pPr algn="ctr">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1016000" y="4822825"/>
            <a:ext cx="10972800" cy="2492375"/>
          </a:xfrm>
          <a:prstGeom prst="rect">
            <a:avLst/>
          </a:prstGeom>
        </p:spPr>
        <p:txBody>
          <a:bodyPr vert="horz" anchor="t"/>
          <a:lstStyle>
            <a:lvl1pPr marL="0" indent="0" algn="ctr">
              <a:buNone/>
              <a:defRPr>
                <a:solidFill>
                  <a:srgbClr val="53585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6" name="Text Placeholder 4"/>
          <p:cNvSpPr>
            <a:spLocks noGrp="1"/>
          </p:cNvSpPr>
          <p:nvPr>
            <p:ph type="body" sz="quarter" idx="10" hasCustomPrompt="1"/>
          </p:nvPr>
        </p:nvSpPr>
        <p:spPr>
          <a:xfrm>
            <a:off x="1016000" y="1752600"/>
            <a:ext cx="10972800" cy="628776"/>
          </a:xfrm>
          <a:prstGeom prst="rect">
            <a:avLst/>
          </a:prstGeom>
        </p:spPr>
        <p:txBody>
          <a:bodyPr vert="horz"/>
          <a:lstStyle>
            <a:lvl1pPr algn="ctr">
              <a:defRPr sz="3200">
                <a:solidFill>
                  <a:schemeClr val="bg2"/>
                </a:solidFill>
              </a:defRPr>
            </a:lvl1pPr>
          </a:lstStyle>
          <a:p>
            <a:pPr lvl="0"/>
            <a:r>
              <a:rPr lang="en-US" dirty="0" smtClean="0"/>
              <a:t>SECTION 1</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35000" y="1447800"/>
            <a:ext cx="10972800" cy="2286000"/>
          </a:xfrm>
          <a:prstGeom prst="rect">
            <a:avLst/>
          </a:prstGeom>
        </p:spPr>
        <p:txBody>
          <a:bodyPr anchor="b"/>
          <a:lstStyle>
            <a:lvl1pPr algn="l">
              <a:defRPr sz="6000" b="0"/>
            </a:lvl1pPr>
          </a:lstStyle>
          <a:p>
            <a:r>
              <a:rPr lang="en-US" dirty="0" smtClean="0"/>
              <a:t>Click to Edit Master Title Style</a:t>
            </a:r>
            <a:endParaRPr lang="en-US" dirty="0"/>
          </a:p>
        </p:txBody>
      </p:sp>
      <p:sp>
        <p:nvSpPr>
          <p:cNvPr id="7" name="Content Placeholder 2"/>
          <p:cNvSpPr>
            <a:spLocks noGrp="1"/>
          </p:cNvSpPr>
          <p:nvPr>
            <p:ph idx="1" hasCustomPrompt="1"/>
          </p:nvPr>
        </p:nvSpPr>
        <p:spPr>
          <a:xfrm>
            <a:off x="650875" y="3886200"/>
            <a:ext cx="10972800" cy="4572000"/>
          </a:xfrm>
          <a:prstGeom prst="rect">
            <a:avLst/>
          </a:prstGeom>
        </p:spPr>
        <p:txBody>
          <a:bodyPr vert="horz"/>
          <a:lstStyle>
            <a:lvl1pPr>
              <a:defRPr baseline="0">
                <a:solidFill>
                  <a:srgbClr val="53585F"/>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 for small amount of text</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635000" y="533400"/>
            <a:ext cx="10972800" cy="1249680"/>
          </a:xfrm>
          <a:prstGeom prst="rect">
            <a:avLst/>
          </a:prstGeom>
        </p:spPr>
        <p:txBody>
          <a:bodyPr anchor="t"/>
          <a:lstStyle>
            <a:lvl1pPr algn="l">
              <a:defRPr sz="6000" b="0">
                <a:solidFill>
                  <a:srgbClr val="53585F"/>
                </a:solidFill>
              </a:defRPr>
            </a:lvl1pPr>
          </a:lstStyle>
          <a:p>
            <a:r>
              <a:rPr lang="en-US" dirty="0" smtClean="0"/>
              <a:t>Click to edit Master title style</a:t>
            </a:r>
            <a:endParaRPr lang="en-US" dirty="0"/>
          </a:p>
        </p:txBody>
      </p:sp>
      <p:sp>
        <p:nvSpPr>
          <p:cNvPr id="7" name="Content Placeholder 2"/>
          <p:cNvSpPr>
            <a:spLocks noGrp="1"/>
          </p:cNvSpPr>
          <p:nvPr>
            <p:ph idx="1" hasCustomPrompt="1"/>
          </p:nvPr>
        </p:nvSpPr>
        <p:spPr>
          <a:xfrm>
            <a:off x="650875" y="1905000"/>
            <a:ext cx="10972800" cy="6553200"/>
          </a:xfrm>
          <a:prstGeom prst="rect">
            <a:avLst/>
          </a:prstGeom>
        </p:spPr>
        <p:txBody>
          <a:bodyPr vert="horz"/>
          <a:lstStyle>
            <a:lvl1pPr>
              <a:defRPr baseline="0">
                <a:solidFill>
                  <a:srgbClr val="53585F"/>
                </a:solidFill>
              </a:defRPr>
            </a:lvl1pPr>
            <a:lvl2pPr>
              <a:defRPr>
                <a:solidFill>
                  <a:srgbClr val="53585F"/>
                </a:solidFill>
              </a:defRPr>
            </a:lvl2pPr>
            <a:lvl3pPr>
              <a:defRPr>
                <a:solidFill>
                  <a:srgbClr val="53585F"/>
                </a:solidFill>
              </a:defRPr>
            </a:lvl3pPr>
            <a:lvl4pPr>
              <a:defRPr>
                <a:solidFill>
                  <a:srgbClr val="53585F"/>
                </a:solidFill>
              </a:defRPr>
            </a:lvl4pPr>
            <a:lvl5pPr>
              <a:defRPr>
                <a:solidFill>
                  <a:srgbClr val="53585F"/>
                </a:solidFill>
              </a:defRPr>
            </a:lvl5pPr>
          </a:lstStyle>
          <a:p>
            <a:pPr lvl="0"/>
            <a:r>
              <a:rPr lang="en-US" dirty="0" smtClean="0"/>
              <a:t>Click to edit Master text styles for long amount of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1016000" y="2536825"/>
            <a:ext cx="10972800" cy="2090737"/>
          </a:xfrm>
          <a:prstGeom prst="rect">
            <a:avLst/>
          </a:prstGeom>
        </p:spPr>
        <p:txBody>
          <a:bodyPr anchor="b"/>
          <a:lstStyle>
            <a:lvl1pPr algn="ctr">
              <a:defRPr>
                <a:solidFill>
                  <a:srgbClr val="53585F"/>
                </a:solidFill>
              </a:defRPr>
            </a:lvl1pPr>
          </a:lstStyle>
          <a:p>
            <a:r>
              <a:rPr lang="en-US" dirty="0" smtClean="0"/>
              <a:t>Click to Edit </a:t>
            </a:r>
            <a:br>
              <a:rPr lang="en-US" dirty="0" smtClean="0"/>
            </a:br>
            <a:r>
              <a:rPr lang="en-US" dirty="0" smtClean="0"/>
              <a:t>Master Title Style</a:t>
            </a:r>
            <a:endParaRPr lang="en-US" dirty="0"/>
          </a:p>
        </p:txBody>
      </p:sp>
      <p:sp>
        <p:nvSpPr>
          <p:cNvPr id="7" name="Subtitle 2"/>
          <p:cNvSpPr>
            <a:spLocks noGrp="1"/>
          </p:cNvSpPr>
          <p:nvPr>
            <p:ph type="subTitle" idx="1"/>
          </p:nvPr>
        </p:nvSpPr>
        <p:spPr>
          <a:xfrm>
            <a:off x="1016000" y="4822825"/>
            <a:ext cx="10972800" cy="2492375"/>
          </a:xfrm>
          <a:prstGeom prst="rect">
            <a:avLst/>
          </a:prstGeom>
        </p:spPr>
        <p:txBody>
          <a:bodyPr vert="horz" anchor="t"/>
          <a:lstStyle>
            <a:lvl1pPr marL="0" indent="0" algn="ctr">
              <a:buNone/>
              <a:defRPr>
                <a:solidFill>
                  <a:srgbClr val="53585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5" name="Text Placeholder 4"/>
          <p:cNvSpPr>
            <a:spLocks noGrp="1"/>
          </p:cNvSpPr>
          <p:nvPr>
            <p:ph type="body" sz="quarter" idx="10" hasCustomPrompt="1"/>
          </p:nvPr>
        </p:nvSpPr>
        <p:spPr>
          <a:xfrm>
            <a:off x="1016000" y="1752600"/>
            <a:ext cx="10972800" cy="628776"/>
          </a:xfrm>
          <a:prstGeom prst="rect">
            <a:avLst/>
          </a:prstGeom>
        </p:spPr>
        <p:txBody>
          <a:bodyPr vert="horz"/>
          <a:lstStyle>
            <a:lvl1pPr algn="ctr">
              <a:defRPr sz="3200">
                <a:solidFill>
                  <a:schemeClr val="bg2"/>
                </a:solidFill>
              </a:defRPr>
            </a:lvl1pPr>
          </a:lstStyle>
          <a:p>
            <a:pPr lvl="0"/>
            <a:r>
              <a:rPr lang="en-US" dirty="0" smtClean="0"/>
              <a:t>SECTION 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35000" y="1447800"/>
            <a:ext cx="10972800" cy="2286000"/>
          </a:xfrm>
          <a:prstGeom prst="rect">
            <a:avLst/>
          </a:prstGeom>
        </p:spPr>
        <p:txBody>
          <a:bodyPr anchor="b"/>
          <a:lstStyle>
            <a:lvl1pPr algn="l">
              <a:defRPr sz="6000" b="0">
                <a:solidFill>
                  <a:srgbClr val="53585F"/>
                </a:solidFill>
              </a:defRPr>
            </a:lvl1pPr>
          </a:lstStyle>
          <a:p>
            <a:r>
              <a:rPr lang="en-US" dirty="0" smtClean="0"/>
              <a:t>Click to Edit Master Title Style</a:t>
            </a:r>
            <a:endParaRPr lang="en-US" dirty="0"/>
          </a:p>
        </p:txBody>
      </p:sp>
      <p:sp>
        <p:nvSpPr>
          <p:cNvPr id="5" name="Content Placeholder 2"/>
          <p:cNvSpPr>
            <a:spLocks noGrp="1"/>
          </p:cNvSpPr>
          <p:nvPr>
            <p:ph idx="1" hasCustomPrompt="1"/>
          </p:nvPr>
        </p:nvSpPr>
        <p:spPr>
          <a:xfrm>
            <a:off x="650875" y="3886200"/>
            <a:ext cx="10972800" cy="4572000"/>
          </a:xfrm>
          <a:prstGeom prst="rect">
            <a:avLst/>
          </a:prstGeom>
        </p:spPr>
        <p:txBody>
          <a:bodyPr vert="horz"/>
          <a:lstStyle>
            <a:lvl1pPr>
              <a:defRPr baseline="0">
                <a:solidFill>
                  <a:srgbClr val="53585F"/>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 for small amount of text</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635000" y="533400"/>
            <a:ext cx="10972800" cy="1249680"/>
          </a:xfrm>
          <a:prstGeom prst="rect">
            <a:avLst/>
          </a:prstGeom>
        </p:spPr>
        <p:txBody>
          <a:bodyPr anchor="t"/>
          <a:lstStyle>
            <a:lvl1pPr algn="l">
              <a:defRPr sz="6000" b="0">
                <a:solidFill>
                  <a:srgbClr val="53585F"/>
                </a:solidFill>
              </a:defRPr>
            </a:lvl1pPr>
          </a:lstStyle>
          <a:p>
            <a:r>
              <a:rPr lang="en-US" dirty="0" smtClean="0"/>
              <a:t>Click to edit Master title style</a:t>
            </a:r>
            <a:endParaRPr lang="en-US" dirty="0"/>
          </a:p>
        </p:txBody>
      </p:sp>
      <p:sp>
        <p:nvSpPr>
          <p:cNvPr id="7" name="Content Placeholder 2"/>
          <p:cNvSpPr>
            <a:spLocks noGrp="1"/>
          </p:cNvSpPr>
          <p:nvPr>
            <p:ph idx="1" hasCustomPrompt="1"/>
          </p:nvPr>
        </p:nvSpPr>
        <p:spPr>
          <a:xfrm>
            <a:off x="650875" y="1905000"/>
            <a:ext cx="10972800" cy="6553200"/>
          </a:xfrm>
          <a:prstGeom prst="rect">
            <a:avLst/>
          </a:prstGeom>
        </p:spPr>
        <p:txBody>
          <a:bodyPr vert="horz"/>
          <a:lstStyle>
            <a:lvl1pPr>
              <a:defRPr baseline="0">
                <a:solidFill>
                  <a:srgbClr val="53585F"/>
                </a:solidFill>
              </a:defRPr>
            </a:lvl1pPr>
            <a:lvl2pPr>
              <a:defRPr>
                <a:solidFill>
                  <a:srgbClr val="53585F"/>
                </a:solidFill>
              </a:defRPr>
            </a:lvl2pPr>
            <a:lvl3pPr>
              <a:defRPr>
                <a:solidFill>
                  <a:srgbClr val="53585F"/>
                </a:solidFill>
              </a:defRPr>
            </a:lvl3pPr>
            <a:lvl4pPr>
              <a:defRPr>
                <a:solidFill>
                  <a:srgbClr val="53585F"/>
                </a:solidFill>
              </a:defRPr>
            </a:lvl4pPr>
            <a:lvl5pPr>
              <a:defRPr>
                <a:solidFill>
                  <a:srgbClr val="53585F"/>
                </a:solidFill>
              </a:defRPr>
            </a:lvl5pPr>
          </a:lstStyle>
          <a:p>
            <a:pPr lvl="0"/>
            <a:r>
              <a:rPr lang="en-US" dirty="0" smtClean="0"/>
              <a:t>Click to edit Master text styles for long amount of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88530"/>
        </a:solidFill>
        <a:effectLst/>
      </p:bgPr>
    </p:bg>
    <p:spTree>
      <p:nvGrpSpPr>
        <p:cNvPr id="1" name=""/>
        <p:cNvGrpSpPr/>
        <p:nvPr/>
      </p:nvGrpSpPr>
      <p:grpSpPr>
        <a:xfrm>
          <a:off x="0" y="0"/>
          <a:ext cx="0" cy="0"/>
          <a:chOff x="0" y="0"/>
          <a:chExt cx="0" cy="0"/>
        </a:xfrm>
      </p:grpSpPr>
      <p:sp>
        <p:nvSpPr>
          <p:cNvPr id="1028" name="Rectangle 4"/>
          <p:cNvSpPr>
            <a:spLocks noGrp="1"/>
          </p:cNvSpPr>
          <p:nvPr>
            <p:ph type="title"/>
          </p:nvPr>
        </p:nvSpPr>
        <p:spPr bwMode="auto">
          <a:xfrm>
            <a:off x="635000" y="3886200"/>
            <a:ext cx="11734800" cy="2312987"/>
          </a:xfrm>
          <a:prstGeom prst="rect">
            <a:avLst/>
          </a:prstGeom>
          <a:noFill/>
          <a:ln w="3175">
            <a:noFill/>
            <a:miter lim="0"/>
            <a:headEnd/>
            <a:tailEnd/>
          </a:ln>
        </p:spPr>
        <p:txBody>
          <a:bodyPr vert="horz" wrap="square" lIns="0" tIns="0" rIns="0" bIns="0" numCol="1" anchor="t" anchorCtr="0" compatLnSpc="1">
            <a:prstTxWarp prst="textNoShape">
              <a:avLst/>
            </a:prstTxWarp>
          </a:bodyPr>
          <a:lstStyle/>
          <a:p>
            <a:pPr lvl="0"/>
            <a:r>
              <a:rPr lang="en-US" dirty="0">
                <a:sym typeface="Trebuchet MS" pitchFamily="-100" charset="0"/>
              </a:rPr>
              <a:t>Click to edit </a:t>
            </a:r>
            <a:br>
              <a:rPr lang="en-US" dirty="0">
                <a:sym typeface="Trebuchet MS" pitchFamily="-100" charset="0"/>
              </a:rPr>
            </a:br>
            <a:r>
              <a:rPr lang="en-US" dirty="0">
                <a:sym typeface="Trebuchet MS" pitchFamily="-100" charset="0"/>
              </a:rPr>
              <a:t>Master title style</a:t>
            </a:r>
          </a:p>
        </p:txBody>
      </p:sp>
      <p:sp>
        <p:nvSpPr>
          <p:cNvPr id="5125" name="AutoShape 5"/>
          <p:cNvSpPr>
            <a:spLocks/>
          </p:cNvSpPr>
          <p:nvPr/>
        </p:nvSpPr>
        <p:spPr bwMode="auto">
          <a:xfrm>
            <a:off x="0" y="8140700"/>
            <a:ext cx="13030200" cy="1630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FFFFFF"/>
          </a:solidFill>
          <a:ln w="0" cap="flat" cmpd="sng" algn="ctr">
            <a:noFill/>
            <a:prstDash val="solid"/>
            <a:miter lim="0"/>
            <a:headEnd type="none" w="med" len="med"/>
            <a:tailEnd type="none" w="med" len="med"/>
          </a:ln>
          <a:effectLst/>
        </p:spPr>
        <p:txBody>
          <a:bodyPr lIns="0" tIns="0" rIns="0" bIns="0" anchor="ctr">
            <a:prstTxWarp prst="textNoShape">
              <a:avLst/>
            </a:prstTxWarp>
          </a:bodyPr>
          <a:lstStyle/>
          <a:p>
            <a:pPr>
              <a:defRPr/>
            </a:pPr>
            <a:endParaRPr lang="en-US" sz="2200"/>
          </a:p>
        </p:txBody>
      </p:sp>
      <p:pic>
        <p:nvPicPr>
          <p:cNvPr id="1031" name="Picture 7" descr="CO_logo_primary_white.png"/>
          <p:cNvPicPr>
            <a:picLocks noChangeAspect="1"/>
          </p:cNvPicPr>
          <p:nvPr userDrawn="1"/>
        </p:nvPicPr>
        <p:blipFill>
          <a:blip r:embed="rId4"/>
          <a:srcRect/>
          <a:stretch>
            <a:fillRect/>
          </a:stretch>
        </p:blipFill>
        <p:spPr bwMode="auto">
          <a:xfrm>
            <a:off x="4826000" y="404813"/>
            <a:ext cx="3316288" cy="3100387"/>
          </a:xfrm>
          <a:prstGeom prst="rect">
            <a:avLst/>
          </a:prstGeom>
          <a:noFill/>
          <a:ln w="9525">
            <a:noFill/>
            <a:miter lim="800000"/>
            <a:headEnd/>
            <a:tailEnd/>
          </a:ln>
        </p:spPr>
      </p:pic>
      <p:pic>
        <p:nvPicPr>
          <p:cNvPr id="6" name="Picture 5" descr="co_dnr__dept_300_rgb.png"/>
          <p:cNvPicPr>
            <a:picLocks noChangeAspect="1"/>
          </p:cNvPicPr>
          <p:nvPr userDrawn="1"/>
        </p:nvPicPr>
        <p:blipFill>
          <a:blip r:embed="rId5">
            <a:alphaModFix/>
            <a:extLst>
              <a:ext uri="{28A0092B-C50C-407E-A947-70E740481C1C}">
                <a14:useLocalDpi xmlns="" xmlns:a14="http://schemas.microsoft.com/office/drawing/2010/main" val="0"/>
              </a:ext>
            </a:extLst>
          </a:blip>
          <a:stretch>
            <a:fillRect/>
          </a:stretch>
        </p:blipFill>
        <p:spPr>
          <a:xfrm>
            <a:off x="939800" y="8538172"/>
            <a:ext cx="5410200" cy="834428"/>
          </a:xfrm>
          <a:prstGeom prst="rect">
            <a:avLst/>
          </a:prstGeom>
        </p:spPr>
      </p:pic>
    </p:spTree>
  </p:cSld>
  <p:clrMap bg1="lt1" tx1="dk1" bg2="lt2" tx2="dk2" accent1="accent1" accent2="accent2" accent3="accent3" accent4="accent4" accent5="accent5" accent6="accent6" hlink="hlink" folHlink="folHlink"/>
  <p:sldLayoutIdLst>
    <p:sldLayoutId id="2147483689" r:id="rId1"/>
    <p:sldLayoutId id="2147483690" r:id="rId2"/>
  </p:sldLayoutIdLst>
  <p:txStyles>
    <p:titleStyle>
      <a:lvl1pPr algn="ctr" defTabSz="584200" rtl="0" eaLnBrk="0" fontAlgn="base" hangingPunct="0">
        <a:spcBef>
          <a:spcPct val="0"/>
        </a:spcBef>
        <a:spcAft>
          <a:spcPct val="0"/>
        </a:spcAft>
        <a:defRPr sz="6600" b="1" i="1">
          <a:solidFill>
            <a:srgbClr val="FFFFFF"/>
          </a:solidFill>
          <a:latin typeface="+mj-lt"/>
          <a:ea typeface="+mj-ea"/>
          <a:cs typeface="+mj-cs"/>
          <a:sym typeface="Trebuchet MS" pitchFamily="-100" charset="0"/>
        </a:defRPr>
      </a:lvl1pPr>
      <a:lvl2pPr algn="ctr" defTabSz="584200"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584200"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584200"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584200"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5pPr>
      <a:lvl6pPr marL="457200" algn="ctr" defTabSz="584200"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6pPr>
      <a:lvl7pPr marL="914400" algn="ctr" defTabSz="584200"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7pPr>
      <a:lvl8pPr marL="1371600" algn="ctr" defTabSz="584200"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828800" algn="ctr" defTabSz="584200"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342900" indent="-342900" algn="l" defTabSz="584200" rtl="0" eaLnBrk="0" fontAlgn="base" hangingPunct="0">
        <a:spcBef>
          <a:spcPts val="4200"/>
        </a:spcBef>
        <a:spcAft>
          <a:spcPct val="0"/>
        </a:spcAft>
        <a:defRPr sz="3000">
          <a:solidFill>
            <a:srgbClr val="5C6670"/>
          </a:solidFill>
          <a:latin typeface="+mn-lt"/>
          <a:ea typeface="+mn-ea"/>
          <a:cs typeface="+mn-cs"/>
          <a:sym typeface="Trebuchet MS" pitchFamily="-100" charset="0"/>
        </a:defRPr>
      </a:lvl1pPr>
      <a:lvl2pPr marL="228600" indent="228600" algn="l" defTabSz="584200" rtl="0" eaLnBrk="0" fontAlgn="base" hangingPunct="0">
        <a:spcBef>
          <a:spcPts val="4200"/>
        </a:spcBef>
        <a:spcAft>
          <a:spcPct val="0"/>
        </a:spcAft>
        <a:defRPr sz="3000">
          <a:solidFill>
            <a:srgbClr val="5C6670"/>
          </a:solidFill>
          <a:latin typeface="+mn-lt"/>
          <a:ea typeface="+mn-ea"/>
          <a:cs typeface="+mn-cs"/>
          <a:sym typeface="Trebuchet MS" pitchFamily="-100" charset="0"/>
        </a:defRPr>
      </a:lvl2pPr>
      <a:lvl3pPr marL="457200" indent="457200" algn="l" defTabSz="584200" rtl="0" eaLnBrk="0" fontAlgn="base" hangingPunct="0">
        <a:spcBef>
          <a:spcPts val="4200"/>
        </a:spcBef>
        <a:spcAft>
          <a:spcPct val="0"/>
        </a:spcAft>
        <a:defRPr sz="3000">
          <a:solidFill>
            <a:srgbClr val="5C6670"/>
          </a:solidFill>
          <a:latin typeface="+mn-lt"/>
          <a:ea typeface="+mn-ea"/>
          <a:cs typeface="+mn-cs"/>
          <a:sym typeface="Trebuchet MS" pitchFamily="-100" charset="0"/>
        </a:defRPr>
      </a:lvl3pPr>
      <a:lvl4pPr marL="685800" indent="685800" algn="l" defTabSz="584200" rtl="0" eaLnBrk="0" fontAlgn="base" hangingPunct="0">
        <a:spcBef>
          <a:spcPts val="4200"/>
        </a:spcBef>
        <a:spcAft>
          <a:spcPct val="0"/>
        </a:spcAft>
        <a:defRPr sz="3000">
          <a:solidFill>
            <a:srgbClr val="5C6670"/>
          </a:solidFill>
          <a:latin typeface="+mn-lt"/>
          <a:ea typeface="+mn-ea"/>
          <a:cs typeface="+mn-cs"/>
          <a:sym typeface="Trebuchet MS" pitchFamily="-100" charset="0"/>
        </a:defRPr>
      </a:lvl4pPr>
      <a:lvl5pPr marL="914400" indent="914400" algn="l" defTabSz="584200" rtl="0" eaLnBrk="0" fontAlgn="base" hangingPunct="0">
        <a:spcBef>
          <a:spcPts val="4200"/>
        </a:spcBef>
        <a:spcAft>
          <a:spcPct val="0"/>
        </a:spcAft>
        <a:defRPr sz="3000">
          <a:solidFill>
            <a:srgbClr val="5C6670"/>
          </a:solidFill>
          <a:latin typeface="+mn-lt"/>
          <a:ea typeface="+mn-ea"/>
          <a:cs typeface="+mn-cs"/>
          <a:sym typeface="Trebuchet MS" pitchFamily="-100" charset="0"/>
        </a:defRPr>
      </a:lvl5pPr>
      <a:lvl6pPr marL="1371600" algn="l" defTabSz="584200" rtl="0" fontAlgn="base" hangingPunct="0">
        <a:spcBef>
          <a:spcPts val="4200"/>
        </a:spcBef>
        <a:spcAft>
          <a:spcPct val="0"/>
        </a:spcAft>
        <a:defRPr sz="3000">
          <a:solidFill>
            <a:srgbClr val="5C6670"/>
          </a:solidFill>
          <a:latin typeface="+mn-lt"/>
          <a:ea typeface="+mn-ea"/>
          <a:cs typeface="+mn-cs"/>
          <a:sym typeface="Trebuchet MS" pitchFamily="-100" charset="0"/>
        </a:defRPr>
      </a:lvl6pPr>
      <a:lvl7pPr marL="1828800" algn="l" defTabSz="584200" rtl="0" fontAlgn="base" hangingPunct="0">
        <a:spcBef>
          <a:spcPts val="4200"/>
        </a:spcBef>
        <a:spcAft>
          <a:spcPct val="0"/>
        </a:spcAft>
        <a:defRPr sz="3000">
          <a:solidFill>
            <a:srgbClr val="5C6670"/>
          </a:solidFill>
          <a:latin typeface="+mn-lt"/>
          <a:ea typeface="+mn-ea"/>
          <a:cs typeface="+mn-cs"/>
          <a:sym typeface="Trebuchet MS" pitchFamily="-100" charset="0"/>
        </a:defRPr>
      </a:lvl7pPr>
      <a:lvl8pPr marL="2286000" algn="l" defTabSz="584200" rtl="0" fontAlgn="base" hangingPunct="0">
        <a:spcBef>
          <a:spcPts val="4200"/>
        </a:spcBef>
        <a:spcAft>
          <a:spcPct val="0"/>
        </a:spcAft>
        <a:defRPr sz="3000">
          <a:solidFill>
            <a:srgbClr val="5C6670"/>
          </a:solidFill>
          <a:latin typeface="+mn-lt"/>
          <a:ea typeface="+mn-ea"/>
          <a:cs typeface="+mn-cs"/>
          <a:sym typeface="Trebuchet MS" pitchFamily="-100" charset="0"/>
        </a:defRPr>
      </a:lvl8pPr>
      <a:lvl9pPr marL="2743200" algn="l" defTabSz="584200" rtl="0" fontAlgn="base" hangingPunct="0">
        <a:spcBef>
          <a:spcPts val="4200"/>
        </a:spcBef>
        <a:spcAft>
          <a:spcPct val="0"/>
        </a:spcAft>
        <a:defRPr sz="3000">
          <a:solidFill>
            <a:srgbClr val="5C6670"/>
          </a:solidFill>
          <a:latin typeface="+mn-lt"/>
          <a:ea typeface="+mn-ea"/>
          <a:cs typeface="+mn-cs"/>
          <a:sym typeface="Trebuchet MS" pitchFamily="-100"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p:cNvSpPr>
            <a:spLocks/>
          </p:cNvSpPr>
          <p:nvPr/>
        </p:nvSpPr>
        <p:spPr bwMode="auto">
          <a:xfrm>
            <a:off x="0" y="8915400"/>
            <a:ext cx="13030200" cy="866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188530"/>
          </a:solidFill>
          <a:ln w="12700" cap="flat" cmpd="sng">
            <a:noFill/>
            <a:prstDash val="solid"/>
            <a:miter lim="0"/>
            <a:headEnd/>
            <a:tailEnd/>
          </a:ln>
          <a:effectLst/>
        </p:spPr>
        <p:txBody>
          <a:bodyPr lIns="50800" tIns="50800" rIns="50800" bIns="50800" anchor="ctr">
            <a:prstTxWarp prst="textNoShape">
              <a:avLst/>
            </a:prstTxWarp>
          </a:bodyPr>
          <a:lstStyle/>
          <a:p>
            <a:pPr>
              <a:defRPr/>
            </a:pPr>
            <a:endParaRPr lang="en-US" sz="2200">
              <a:solidFill>
                <a:srgbClr val="53C1DD"/>
              </a:solidFill>
            </a:endParaRPr>
          </a:p>
        </p:txBody>
      </p:sp>
      <p:pic>
        <p:nvPicPr>
          <p:cNvPr id="13317" name="Picture 5" descr="CO_logo_horizontal_white.png"/>
          <p:cNvPicPr>
            <a:picLocks noChangeAspect="1"/>
          </p:cNvPicPr>
          <p:nvPr userDrawn="1"/>
        </p:nvPicPr>
        <p:blipFill>
          <a:blip r:embed="rId5"/>
          <a:srcRect/>
          <a:stretch>
            <a:fillRect/>
          </a:stretch>
        </p:blipFill>
        <p:spPr bwMode="auto">
          <a:xfrm>
            <a:off x="503238" y="8934450"/>
            <a:ext cx="2895600" cy="7254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 id="2147483687" r:id="rId2"/>
    <p:sldLayoutId id="2147483696" r:id="rId3"/>
  </p:sldLayoutIdLst>
  <p:txStyles>
    <p:titleStyle>
      <a:lvl1pPr algn="l" defTabSz="584200" rtl="0" eaLnBrk="0" fontAlgn="base" hangingPunct="0">
        <a:spcBef>
          <a:spcPct val="0"/>
        </a:spcBef>
        <a:spcAft>
          <a:spcPct val="0"/>
        </a:spcAft>
        <a:defRPr sz="6600" b="1" i="1">
          <a:solidFill>
            <a:schemeClr val="bg2"/>
          </a:solidFill>
          <a:latin typeface="+mj-lt"/>
          <a:ea typeface="+mj-ea"/>
          <a:cs typeface="+mj-cs"/>
          <a:sym typeface="Trebuchet MS" pitchFamily="-100" charset="0"/>
        </a:defRPr>
      </a:lvl1pPr>
      <a:lvl2pPr algn="ctr" defTabSz="584200"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584200"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584200"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584200"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5pPr>
      <a:lvl6pPr marL="457200" algn="ctr" defTabSz="584200"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6pPr>
      <a:lvl7pPr marL="914400" algn="ctr" defTabSz="584200"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7pPr>
      <a:lvl8pPr marL="1371600" algn="ctr" defTabSz="584200"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828800" algn="ctr" defTabSz="584200"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342900" indent="-342900" algn="l" defTabSz="584200" rtl="0" eaLnBrk="0" fontAlgn="base" hangingPunct="0">
        <a:spcBef>
          <a:spcPts val="4200"/>
        </a:spcBef>
        <a:spcAft>
          <a:spcPct val="0"/>
        </a:spcAft>
        <a:defRPr sz="3000">
          <a:solidFill>
            <a:srgbClr val="5C6670"/>
          </a:solidFill>
          <a:latin typeface="+mn-lt"/>
          <a:ea typeface="+mn-ea"/>
          <a:cs typeface="+mn-cs"/>
          <a:sym typeface="Trebuchet MS" pitchFamily="-100" charset="0"/>
        </a:defRPr>
      </a:lvl1pPr>
      <a:lvl2pPr marL="228600" indent="228600" algn="l" defTabSz="584200" rtl="0" eaLnBrk="0" fontAlgn="base" hangingPunct="0">
        <a:spcBef>
          <a:spcPts val="4200"/>
        </a:spcBef>
        <a:spcAft>
          <a:spcPct val="0"/>
        </a:spcAft>
        <a:defRPr sz="3000">
          <a:solidFill>
            <a:srgbClr val="5C6670"/>
          </a:solidFill>
          <a:latin typeface="+mn-lt"/>
          <a:ea typeface="+mn-ea"/>
          <a:cs typeface="+mn-cs"/>
          <a:sym typeface="Trebuchet MS" pitchFamily="-100" charset="0"/>
        </a:defRPr>
      </a:lvl2pPr>
      <a:lvl3pPr marL="457200" indent="457200" algn="l" defTabSz="584200" rtl="0" eaLnBrk="0" fontAlgn="base" hangingPunct="0">
        <a:spcBef>
          <a:spcPts val="4200"/>
        </a:spcBef>
        <a:spcAft>
          <a:spcPct val="0"/>
        </a:spcAft>
        <a:defRPr sz="3000">
          <a:solidFill>
            <a:srgbClr val="5C6670"/>
          </a:solidFill>
          <a:latin typeface="+mn-lt"/>
          <a:ea typeface="+mn-ea"/>
          <a:cs typeface="+mn-cs"/>
          <a:sym typeface="Trebuchet MS" pitchFamily="-100" charset="0"/>
        </a:defRPr>
      </a:lvl3pPr>
      <a:lvl4pPr marL="685800" indent="685800" algn="l" defTabSz="584200" rtl="0" eaLnBrk="0" fontAlgn="base" hangingPunct="0">
        <a:spcBef>
          <a:spcPts val="4200"/>
        </a:spcBef>
        <a:spcAft>
          <a:spcPct val="0"/>
        </a:spcAft>
        <a:defRPr sz="3000">
          <a:solidFill>
            <a:srgbClr val="5C6670"/>
          </a:solidFill>
          <a:latin typeface="+mn-lt"/>
          <a:ea typeface="+mn-ea"/>
          <a:cs typeface="+mn-cs"/>
          <a:sym typeface="Trebuchet MS" pitchFamily="-100" charset="0"/>
        </a:defRPr>
      </a:lvl4pPr>
      <a:lvl5pPr marL="914400" indent="914400" algn="l" defTabSz="584200" rtl="0" eaLnBrk="0" fontAlgn="base" hangingPunct="0">
        <a:spcBef>
          <a:spcPts val="4200"/>
        </a:spcBef>
        <a:spcAft>
          <a:spcPct val="0"/>
        </a:spcAft>
        <a:defRPr sz="3000">
          <a:solidFill>
            <a:srgbClr val="5C6670"/>
          </a:solidFill>
          <a:latin typeface="+mn-lt"/>
          <a:ea typeface="+mn-ea"/>
          <a:cs typeface="+mn-cs"/>
          <a:sym typeface="Trebuchet MS" pitchFamily="-100" charset="0"/>
        </a:defRPr>
      </a:lvl5pPr>
      <a:lvl6pPr marL="1371600" algn="l" defTabSz="584200" rtl="0" fontAlgn="base" hangingPunct="0">
        <a:spcBef>
          <a:spcPts val="4200"/>
        </a:spcBef>
        <a:spcAft>
          <a:spcPct val="0"/>
        </a:spcAft>
        <a:defRPr sz="3000">
          <a:solidFill>
            <a:srgbClr val="5C6670"/>
          </a:solidFill>
          <a:latin typeface="+mn-lt"/>
          <a:ea typeface="+mn-ea"/>
          <a:cs typeface="+mn-cs"/>
          <a:sym typeface="Trebuchet MS" pitchFamily="-100" charset="0"/>
        </a:defRPr>
      </a:lvl6pPr>
      <a:lvl7pPr marL="1828800" algn="l" defTabSz="584200" rtl="0" fontAlgn="base" hangingPunct="0">
        <a:spcBef>
          <a:spcPts val="4200"/>
        </a:spcBef>
        <a:spcAft>
          <a:spcPct val="0"/>
        </a:spcAft>
        <a:defRPr sz="3000">
          <a:solidFill>
            <a:srgbClr val="5C6670"/>
          </a:solidFill>
          <a:latin typeface="+mn-lt"/>
          <a:ea typeface="+mn-ea"/>
          <a:cs typeface="+mn-cs"/>
          <a:sym typeface="Trebuchet MS" pitchFamily="-100" charset="0"/>
        </a:defRPr>
      </a:lvl7pPr>
      <a:lvl8pPr marL="2286000" algn="l" defTabSz="584200" rtl="0" fontAlgn="base" hangingPunct="0">
        <a:spcBef>
          <a:spcPts val="4200"/>
        </a:spcBef>
        <a:spcAft>
          <a:spcPct val="0"/>
        </a:spcAft>
        <a:defRPr sz="3000">
          <a:solidFill>
            <a:srgbClr val="5C6670"/>
          </a:solidFill>
          <a:latin typeface="+mn-lt"/>
          <a:ea typeface="+mn-ea"/>
          <a:cs typeface="+mn-cs"/>
          <a:sym typeface="Trebuchet MS" pitchFamily="-100" charset="0"/>
        </a:defRPr>
      </a:lvl8pPr>
      <a:lvl9pPr marL="2743200" algn="l" defTabSz="584200" rtl="0" fontAlgn="base" hangingPunct="0">
        <a:spcBef>
          <a:spcPts val="4200"/>
        </a:spcBef>
        <a:spcAft>
          <a:spcPct val="0"/>
        </a:spcAft>
        <a:defRPr sz="3000">
          <a:solidFill>
            <a:srgbClr val="5C6670"/>
          </a:solidFill>
          <a:latin typeface="+mn-lt"/>
          <a:ea typeface="+mn-ea"/>
          <a:cs typeface="+mn-cs"/>
          <a:sym typeface="Trebuchet MS" pitchFamily="-100"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3075" name="AutoShape 3"/>
          <p:cNvSpPr>
            <a:spLocks/>
          </p:cNvSpPr>
          <p:nvPr/>
        </p:nvSpPr>
        <p:spPr bwMode="auto">
          <a:xfrm>
            <a:off x="0" y="8915400"/>
            <a:ext cx="13030200" cy="866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4DC1DF"/>
          </a:solidFill>
          <a:ln w="12700" cap="flat" cmpd="sng">
            <a:noFill/>
            <a:prstDash val="solid"/>
            <a:miter lim="0"/>
            <a:headEnd/>
            <a:tailEnd/>
          </a:ln>
          <a:effectLst/>
        </p:spPr>
        <p:txBody>
          <a:bodyPr lIns="50800" tIns="50800" rIns="50800" bIns="50800" anchor="ctr">
            <a:prstTxWarp prst="textNoShape">
              <a:avLst/>
            </a:prstTxWarp>
          </a:bodyPr>
          <a:lstStyle/>
          <a:p>
            <a:pPr>
              <a:defRPr/>
            </a:pPr>
            <a:endParaRPr lang="en-US" sz="2200">
              <a:solidFill>
                <a:srgbClr val="53C1DD"/>
              </a:solidFill>
            </a:endParaRPr>
          </a:p>
        </p:txBody>
      </p:sp>
      <p:pic>
        <p:nvPicPr>
          <p:cNvPr id="13317" name="Picture 5" descr="CO_logo_horizontal_white.png"/>
          <p:cNvPicPr>
            <a:picLocks noChangeAspect="1"/>
          </p:cNvPicPr>
          <p:nvPr userDrawn="1"/>
        </p:nvPicPr>
        <p:blipFill>
          <a:blip r:embed="rId5"/>
          <a:srcRect/>
          <a:stretch>
            <a:fillRect/>
          </a:stretch>
        </p:blipFill>
        <p:spPr bwMode="auto">
          <a:xfrm>
            <a:off x="503238" y="8934450"/>
            <a:ext cx="2895600" cy="7254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94" r:id="rId2"/>
    <p:sldLayoutId id="2147483667" r:id="rId3"/>
  </p:sldLayoutIdLst>
  <p:txStyles>
    <p:titleStyle>
      <a:lvl1pPr algn="l" defTabSz="584200" rtl="0" eaLnBrk="0" fontAlgn="base" hangingPunct="0">
        <a:spcBef>
          <a:spcPct val="0"/>
        </a:spcBef>
        <a:spcAft>
          <a:spcPct val="0"/>
        </a:spcAft>
        <a:defRPr sz="6600" b="1" i="1">
          <a:solidFill>
            <a:schemeClr val="bg2"/>
          </a:solidFill>
          <a:latin typeface="+mj-lt"/>
          <a:ea typeface="+mj-ea"/>
          <a:cs typeface="+mj-cs"/>
          <a:sym typeface="Trebuchet MS" pitchFamily="-100" charset="0"/>
        </a:defRPr>
      </a:lvl1pPr>
      <a:lvl2pPr algn="ctr" defTabSz="584200"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584200"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584200"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584200"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5pPr>
      <a:lvl6pPr marL="457200" algn="ctr" defTabSz="584200"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6pPr>
      <a:lvl7pPr marL="914400" algn="ctr" defTabSz="584200"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7pPr>
      <a:lvl8pPr marL="1371600" algn="ctr" defTabSz="584200"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828800" algn="ctr" defTabSz="584200"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342900" indent="-342900" algn="l" defTabSz="584200" rtl="0" eaLnBrk="0" fontAlgn="base" hangingPunct="0">
        <a:spcBef>
          <a:spcPts val="4200"/>
        </a:spcBef>
        <a:spcAft>
          <a:spcPct val="0"/>
        </a:spcAft>
        <a:defRPr sz="3000">
          <a:solidFill>
            <a:srgbClr val="5C6670"/>
          </a:solidFill>
          <a:latin typeface="+mn-lt"/>
          <a:ea typeface="+mn-ea"/>
          <a:cs typeface="+mn-cs"/>
          <a:sym typeface="Trebuchet MS" pitchFamily="-100" charset="0"/>
        </a:defRPr>
      </a:lvl1pPr>
      <a:lvl2pPr marL="228600" indent="228600" algn="l" defTabSz="584200" rtl="0" eaLnBrk="0" fontAlgn="base" hangingPunct="0">
        <a:spcBef>
          <a:spcPts val="4200"/>
        </a:spcBef>
        <a:spcAft>
          <a:spcPct val="0"/>
        </a:spcAft>
        <a:defRPr sz="3000">
          <a:solidFill>
            <a:srgbClr val="5C6670"/>
          </a:solidFill>
          <a:latin typeface="+mn-lt"/>
          <a:ea typeface="+mn-ea"/>
          <a:cs typeface="+mn-cs"/>
          <a:sym typeface="Trebuchet MS" pitchFamily="-100" charset="0"/>
        </a:defRPr>
      </a:lvl2pPr>
      <a:lvl3pPr marL="457200" indent="457200" algn="l" defTabSz="584200" rtl="0" eaLnBrk="0" fontAlgn="base" hangingPunct="0">
        <a:spcBef>
          <a:spcPts val="4200"/>
        </a:spcBef>
        <a:spcAft>
          <a:spcPct val="0"/>
        </a:spcAft>
        <a:defRPr sz="3000">
          <a:solidFill>
            <a:srgbClr val="5C6670"/>
          </a:solidFill>
          <a:latin typeface="+mn-lt"/>
          <a:ea typeface="+mn-ea"/>
          <a:cs typeface="+mn-cs"/>
          <a:sym typeface="Trebuchet MS" pitchFamily="-100" charset="0"/>
        </a:defRPr>
      </a:lvl3pPr>
      <a:lvl4pPr marL="685800" indent="685800" algn="l" defTabSz="584200" rtl="0" eaLnBrk="0" fontAlgn="base" hangingPunct="0">
        <a:spcBef>
          <a:spcPts val="4200"/>
        </a:spcBef>
        <a:spcAft>
          <a:spcPct val="0"/>
        </a:spcAft>
        <a:defRPr sz="3000">
          <a:solidFill>
            <a:srgbClr val="5C6670"/>
          </a:solidFill>
          <a:latin typeface="+mn-lt"/>
          <a:ea typeface="+mn-ea"/>
          <a:cs typeface="+mn-cs"/>
          <a:sym typeface="Trebuchet MS" pitchFamily="-100" charset="0"/>
        </a:defRPr>
      </a:lvl4pPr>
      <a:lvl5pPr marL="914400" indent="914400" algn="l" defTabSz="584200" rtl="0" eaLnBrk="0" fontAlgn="base" hangingPunct="0">
        <a:spcBef>
          <a:spcPts val="4200"/>
        </a:spcBef>
        <a:spcAft>
          <a:spcPct val="0"/>
        </a:spcAft>
        <a:defRPr sz="3000">
          <a:solidFill>
            <a:srgbClr val="5C6670"/>
          </a:solidFill>
          <a:latin typeface="+mn-lt"/>
          <a:ea typeface="+mn-ea"/>
          <a:cs typeface="+mn-cs"/>
          <a:sym typeface="Trebuchet MS" pitchFamily="-100" charset="0"/>
        </a:defRPr>
      </a:lvl5pPr>
      <a:lvl6pPr marL="1371600" algn="l" defTabSz="584200" rtl="0" fontAlgn="base" hangingPunct="0">
        <a:spcBef>
          <a:spcPts val="4200"/>
        </a:spcBef>
        <a:spcAft>
          <a:spcPct val="0"/>
        </a:spcAft>
        <a:defRPr sz="3000">
          <a:solidFill>
            <a:srgbClr val="5C6670"/>
          </a:solidFill>
          <a:latin typeface="+mn-lt"/>
          <a:ea typeface="+mn-ea"/>
          <a:cs typeface="+mn-cs"/>
          <a:sym typeface="Trebuchet MS" pitchFamily="-100" charset="0"/>
        </a:defRPr>
      </a:lvl6pPr>
      <a:lvl7pPr marL="1828800" algn="l" defTabSz="584200" rtl="0" fontAlgn="base" hangingPunct="0">
        <a:spcBef>
          <a:spcPts val="4200"/>
        </a:spcBef>
        <a:spcAft>
          <a:spcPct val="0"/>
        </a:spcAft>
        <a:defRPr sz="3000">
          <a:solidFill>
            <a:srgbClr val="5C6670"/>
          </a:solidFill>
          <a:latin typeface="+mn-lt"/>
          <a:ea typeface="+mn-ea"/>
          <a:cs typeface="+mn-cs"/>
          <a:sym typeface="Trebuchet MS" pitchFamily="-100" charset="0"/>
        </a:defRPr>
      </a:lvl7pPr>
      <a:lvl8pPr marL="2286000" algn="l" defTabSz="584200" rtl="0" fontAlgn="base" hangingPunct="0">
        <a:spcBef>
          <a:spcPts val="4200"/>
        </a:spcBef>
        <a:spcAft>
          <a:spcPct val="0"/>
        </a:spcAft>
        <a:defRPr sz="3000">
          <a:solidFill>
            <a:srgbClr val="5C6670"/>
          </a:solidFill>
          <a:latin typeface="+mn-lt"/>
          <a:ea typeface="+mn-ea"/>
          <a:cs typeface="+mn-cs"/>
          <a:sym typeface="Trebuchet MS" pitchFamily="-100" charset="0"/>
        </a:defRPr>
      </a:lvl8pPr>
      <a:lvl9pPr marL="2743200" algn="l" defTabSz="584200" rtl="0" fontAlgn="base" hangingPunct="0">
        <a:spcBef>
          <a:spcPts val="4200"/>
        </a:spcBef>
        <a:spcAft>
          <a:spcPct val="0"/>
        </a:spcAft>
        <a:defRPr sz="3000">
          <a:solidFill>
            <a:srgbClr val="5C6670"/>
          </a:solidFill>
          <a:latin typeface="+mn-lt"/>
          <a:ea typeface="+mn-ea"/>
          <a:cs typeface="+mn-cs"/>
          <a:sym typeface="Trebuchet MS" pitchFamily="-100"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4.jpeg"/><Relationship Id="rId1" Type="http://schemas.openxmlformats.org/officeDocument/2006/relationships/slideLayout" Target="../slideLayouts/slideLayout8.xml"/><Relationship Id="rId4" Type="http://schemas.openxmlformats.org/officeDocument/2006/relationships/image" Target="../media/image5.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wmf"/><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4.jpeg"/><Relationship Id="rId1" Type="http://schemas.openxmlformats.org/officeDocument/2006/relationships/slideLayout" Target="../slideLayouts/slideLayout8.xml"/><Relationship Id="rId4" Type="http://schemas.openxmlformats.org/officeDocument/2006/relationships/image" Target="../media/image5.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wmf"/><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11200" y="533400"/>
            <a:ext cx="11734800" cy="4495800"/>
          </a:xfrm>
          <a:prstGeom prst="rect">
            <a:avLst/>
          </a:prstGeom>
        </p:spPr>
        <p:txBody>
          <a:bodyPr>
            <a:noAutofit/>
          </a:bodyPr>
          <a:lstStyle/>
          <a:p>
            <a:pPr marL="0" marR="0" lvl="0" indent="0" algn="ctr" defTabSz="584200" rtl="0" eaLnBrk="0" fontAlgn="base" latinLnBrk="0" hangingPunct="0">
              <a:lnSpc>
                <a:spcPct val="100000"/>
              </a:lnSpc>
              <a:spcBef>
                <a:spcPct val="0"/>
              </a:spcBef>
              <a:spcAft>
                <a:spcPct val="0"/>
              </a:spcAft>
              <a:buClrTx/>
              <a:buSzTx/>
              <a:buFontTx/>
              <a:buNone/>
              <a:tabLst/>
              <a:defRPr/>
            </a:pPr>
            <a:r>
              <a:rPr kumimoji="0" lang="en-US" sz="4000" b="1" i="1" u="none" strike="noStrike" kern="0" cap="none" spc="0" normalizeH="0" baseline="0" noProof="0" dirty="0" smtClean="0">
                <a:ln>
                  <a:noFill/>
                </a:ln>
                <a:solidFill>
                  <a:schemeClr val="bg2"/>
                </a:solidFill>
                <a:effectLst/>
                <a:uLnTx/>
                <a:uFillTx/>
                <a:latin typeface="Trebuchet MS" pitchFamily="34" charset="0"/>
                <a:ea typeface="+mj-ea"/>
                <a:cs typeface="+mj-cs"/>
                <a:sym typeface="Trebuchet MS" pitchFamily="-100" charset="0"/>
              </a:rPr>
              <a:t/>
            </a:r>
            <a:br>
              <a:rPr kumimoji="0" lang="en-US" sz="4000" b="1" i="1" u="none" strike="noStrike" kern="0" cap="none" spc="0" normalizeH="0" baseline="0" noProof="0" dirty="0" smtClean="0">
                <a:ln>
                  <a:noFill/>
                </a:ln>
                <a:solidFill>
                  <a:schemeClr val="bg2"/>
                </a:solidFill>
                <a:effectLst/>
                <a:uLnTx/>
                <a:uFillTx/>
                <a:latin typeface="Trebuchet MS" pitchFamily="34" charset="0"/>
                <a:ea typeface="+mj-ea"/>
                <a:cs typeface="+mj-cs"/>
                <a:sym typeface="Trebuchet MS" pitchFamily="-100" charset="0"/>
              </a:rPr>
            </a:br>
            <a:r>
              <a:rPr kumimoji="0" lang="en-US" sz="4800" b="1" u="none" strike="noStrike" kern="0" cap="none" spc="0" normalizeH="0" baseline="0" noProof="0" dirty="0" smtClean="0">
                <a:ln>
                  <a:noFill/>
                </a:ln>
                <a:solidFill>
                  <a:schemeClr val="bg2">
                    <a:lumMod val="50000"/>
                  </a:schemeClr>
                </a:solidFill>
                <a:effectLst/>
                <a:uLnTx/>
                <a:uFillTx/>
                <a:latin typeface="Trebuchet MS" pitchFamily="34" charset="0"/>
                <a:ea typeface="+mj-ea"/>
                <a:cs typeface="+mj-cs"/>
                <a:sym typeface="Trebuchet MS" pitchFamily="-100" charset="0"/>
              </a:rPr>
              <a:t>The “Use it or Lose It” Perception </a:t>
            </a:r>
            <a:br>
              <a:rPr kumimoji="0" lang="en-US" sz="4800" b="1" u="none" strike="noStrike" kern="0" cap="none" spc="0" normalizeH="0" baseline="0" noProof="0" dirty="0" smtClean="0">
                <a:ln>
                  <a:noFill/>
                </a:ln>
                <a:solidFill>
                  <a:schemeClr val="bg2">
                    <a:lumMod val="50000"/>
                  </a:schemeClr>
                </a:solidFill>
                <a:effectLst/>
                <a:uLnTx/>
                <a:uFillTx/>
                <a:latin typeface="Trebuchet MS" pitchFamily="34" charset="0"/>
                <a:ea typeface="+mj-ea"/>
                <a:cs typeface="+mj-cs"/>
                <a:sym typeface="Trebuchet MS" pitchFamily="-100" charset="0"/>
              </a:rPr>
            </a:br>
            <a:r>
              <a:rPr kumimoji="0" lang="en-US" sz="7200" b="1" u="none" strike="noStrike" kern="0" cap="none" spc="0" normalizeH="0" baseline="0" noProof="0" dirty="0" smtClean="0">
                <a:ln>
                  <a:noFill/>
                </a:ln>
                <a:solidFill>
                  <a:schemeClr val="bg2">
                    <a:lumMod val="50000"/>
                  </a:schemeClr>
                </a:solidFill>
                <a:effectLst/>
                <a:uLnTx/>
                <a:uFillTx/>
                <a:latin typeface="Trebuchet MS" pitchFamily="34" charset="0"/>
                <a:ea typeface="+mj-ea"/>
                <a:cs typeface="+mj-cs"/>
                <a:sym typeface="Trebuchet MS" pitchFamily="-100" charset="0"/>
              </a:rPr>
              <a:t>What are the Issues?</a:t>
            </a:r>
            <a:endParaRPr kumimoji="0" lang="en-US" sz="7200" b="1" u="none" strike="noStrike" kern="0" cap="none" spc="0" normalizeH="0" baseline="0" noProof="0" dirty="0">
              <a:ln>
                <a:noFill/>
              </a:ln>
              <a:solidFill>
                <a:schemeClr val="bg2">
                  <a:lumMod val="50000"/>
                </a:schemeClr>
              </a:solidFill>
              <a:effectLst/>
              <a:uLnTx/>
              <a:uFillTx/>
              <a:latin typeface="Trebuchet MS" pitchFamily="34" charset="0"/>
              <a:ea typeface="+mj-ea"/>
              <a:cs typeface="+mj-cs"/>
              <a:sym typeface="Trebuchet MS" pitchFamily="-100" charset="0"/>
            </a:endParaRPr>
          </a:p>
        </p:txBody>
      </p:sp>
      <p:sp>
        <p:nvSpPr>
          <p:cNvPr id="5" name="Subtitle 2"/>
          <p:cNvSpPr txBox="1">
            <a:spLocks/>
          </p:cNvSpPr>
          <p:nvPr/>
        </p:nvSpPr>
        <p:spPr>
          <a:xfrm>
            <a:off x="558800" y="3429000"/>
            <a:ext cx="12039600" cy="3505200"/>
          </a:xfrm>
          <a:prstGeom prst="rect">
            <a:avLst/>
          </a:prstGeom>
        </p:spPr>
        <p:txBody>
          <a:bodyPr anchor="ctr" anchorCtr="0">
            <a:noAutofit/>
          </a:bodyPr>
          <a:lstStyle/>
          <a:p>
            <a:pPr marL="342900" marR="0" lvl="1" indent="-342900" algn="ctr" defTabSz="584200" rtl="0" eaLnBrk="0" fontAlgn="base" latinLnBrk="0" hangingPunct="0">
              <a:lnSpc>
                <a:spcPct val="120000"/>
              </a:lnSpc>
              <a:spcBef>
                <a:spcPts val="0"/>
              </a:spcBef>
              <a:spcAft>
                <a:spcPct val="0"/>
              </a:spcAft>
              <a:buClrTx/>
              <a:buSzTx/>
              <a:buFontTx/>
              <a:buNone/>
              <a:tabLst/>
              <a:defRPr/>
            </a:pPr>
            <a:endParaRPr kumimoji="0" lang="en-US" sz="5400" b="0" i="0" u="none" strike="noStrike" kern="0" cap="none" spc="0" normalizeH="0" baseline="0" noProof="0" dirty="0" smtClean="0">
              <a:ln>
                <a:noFill/>
              </a:ln>
              <a:solidFill>
                <a:schemeClr val="bg2">
                  <a:lumMod val="50000"/>
                </a:schemeClr>
              </a:solidFill>
              <a:effectLst/>
              <a:uLnTx/>
              <a:uFillTx/>
              <a:latin typeface="Trebuchet MS" pitchFamily="34" charset="0"/>
              <a:ea typeface="+mn-ea"/>
              <a:cs typeface="+mn-cs"/>
              <a:sym typeface="Trebuchet MS" pitchFamily="-100"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txBox="1">
            <a:spLocks/>
          </p:cNvSpPr>
          <p:nvPr/>
        </p:nvSpPr>
        <p:spPr>
          <a:xfrm>
            <a:off x="650240" y="1733974"/>
            <a:ext cx="11704320" cy="6436925"/>
          </a:xfrm>
          <a:prstGeom prst="rect">
            <a:avLst/>
          </a:prstGeom>
        </p:spPr>
        <p:txBody>
          <a:bodyPr lIns="130046" tIns="65023" rIns="130046" bIns="65023">
            <a:normAutofit/>
          </a:bodyPr>
          <a:lstStyle/>
          <a:p>
            <a:pPr marL="487672" indent="-487672" defTabSz="1300460" fontAlgn="auto" hangingPunct="1">
              <a:spcBef>
                <a:spcPct val="20000"/>
              </a:spcBef>
              <a:spcAft>
                <a:spcPts val="0"/>
              </a:spcAft>
              <a:buFont typeface="Arial" pitchFamily="34" charset="0"/>
              <a:buChar char="•"/>
              <a:defRPr/>
            </a:pPr>
            <a:r>
              <a:rPr lang="en-US" sz="4600" dirty="0" smtClean="0">
                <a:solidFill>
                  <a:schemeClr val="bg2">
                    <a:lumMod val="50000"/>
                  </a:schemeClr>
                </a:solidFill>
                <a:latin typeface="Arial" pitchFamily="34" charset="0"/>
                <a:ea typeface="+mn-ea"/>
                <a:cs typeface="Arial" pitchFamily="34" charset="0"/>
              </a:rPr>
              <a:t>Consider a decreed water right for an irrigation ditch</a:t>
            </a:r>
          </a:p>
          <a:p>
            <a:pPr marL="487672" indent="-487672">
              <a:spcBef>
                <a:spcPct val="20000"/>
              </a:spcBef>
              <a:buFont typeface="Arial" pitchFamily="34" charset="0"/>
              <a:buChar char="•"/>
              <a:defRPr/>
            </a:pPr>
            <a:r>
              <a:rPr lang="en-US" sz="4600" dirty="0" smtClean="0">
                <a:solidFill>
                  <a:schemeClr val="bg2">
                    <a:lumMod val="50000"/>
                  </a:schemeClr>
                </a:solidFill>
                <a:latin typeface="Arial" pitchFamily="34" charset="0"/>
                <a:cs typeface="Arial" pitchFamily="34" charset="0"/>
              </a:rPr>
              <a:t>Decree allows a diversion of 15 </a:t>
            </a:r>
            <a:r>
              <a:rPr lang="en-US" sz="4600" dirty="0" err="1" smtClean="0">
                <a:solidFill>
                  <a:schemeClr val="bg2">
                    <a:lumMod val="50000"/>
                  </a:schemeClr>
                </a:solidFill>
                <a:latin typeface="Arial" pitchFamily="34" charset="0"/>
                <a:cs typeface="Arial" pitchFamily="34" charset="0"/>
              </a:rPr>
              <a:t>cfs</a:t>
            </a:r>
            <a:r>
              <a:rPr lang="en-US" sz="4600" dirty="0" smtClean="0">
                <a:solidFill>
                  <a:schemeClr val="bg2">
                    <a:lumMod val="50000"/>
                  </a:schemeClr>
                </a:solidFill>
                <a:latin typeface="Arial" pitchFamily="34" charset="0"/>
                <a:cs typeface="Arial" pitchFamily="34" charset="0"/>
              </a:rPr>
              <a:t> for defined land</a:t>
            </a:r>
          </a:p>
        </p:txBody>
      </p:sp>
      <p:sp>
        <p:nvSpPr>
          <p:cNvPr id="3" name="Title 3"/>
          <p:cNvSpPr txBox="1">
            <a:spLocks/>
          </p:cNvSpPr>
          <p:nvPr/>
        </p:nvSpPr>
        <p:spPr>
          <a:xfrm>
            <a:off x="650240" y="390596"/>
            <a:ext cx="11704320" cy="1625600"/>
          </a:xfrm>
          <a:prstGeom prst="rect">
            <a:avLst/>
          </a:prstGeom>
        </p:spPr>
        <p:txBody>
          <a:bodyPr lIns="130046" tIns="65023" rIns="130046" bIns="65023"/>
          <a:lstStyle/>
          <a:p>
            <a:pPr algn="ctr" defTabSz="1300460" fontAlgn="auto" hangingPunct="1">
              <a:spcAft>
                <a:spcPts val="0"/>
              </a:spcAft>
              <a:defRPr/>
            </a:pPr>
            <a:r>
              <a:rPr lang="en-US" sz="6300" dirty="0" smtClean="0">
                <a:solidFill>
                  <a:schemeClr val="bg2">
                    <a:lumMod val="50000"/>
                  </a:schemeClr>
                </a:solidFill>
                <a:latin typeface="Arial" pitchFamily="34" charset="0"/>
                <a:ea typeface="+mj-ea"/>
                <a:cs typeface="Arial" pitchFamily="34" charset="0"/>
              </a:rPr>
              <a:t>Change of Water Right</a:t>
            </a:r>
            <a:endParaRPr lang="en-US" sz="6300" dirty="0">
              <a:solidFill>
                <a:schemeClr val="bg2">
                  <a:lumMod val="50000"/>
                </a:schemeClr>
              </a:solidFill>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33493" y="650240"/>
            <a:ext cx="12354560" cy="1625600"/>
          </a:xfrm>
          <a:prstGeom prst="rect">
            <a:avLst/>
          </a:prstGeom>
        </p:spPr>
        <p:txBody>
          <a:bodyPr lIns="130046" tIns="65023" rIns="130046" bIns="65023">
            <a:normAutofit/>
          </a:bodyPr>
          <a:lstStyle/>
          <a:p>
            <a:pPr algn="ctr" defTabSz="1300460" fontAlgn="auto" hangingPunct="1">
              <a:spcAft>
                <a:spcPts val="0"/>
              </a:spcAft>
              <a:defRPr/>
            </a:pPr>
            <a:r>
              <a:rPr lang="en-US" sz="6300" dirty="0" smtClean="0">
                <a:solidFill>
                  <a:schemeClr val="bg2">
                    <a:lumMod val="50000"/>
                  </a:schemeClr>
                </a:solidFill>
                <a:latin typeface="Trebuchet MS" pitchFamily="34" charset="0"/>
                <a:ea typeface="+mj-ea"/>
                <a:cs typeface="Arial" pitchFamily="34" charset="0"/>
              </a:rPr>
              <a:t>Change of Use Example A</a:t>
            </a:r>
          </a:p>
          <a:p>
            <a:pPr algn="ctr" defTabSz="1300460" fontAlgn="auto" hangingPunct="1">
              <a:spcAft>
                <a:spcPts val="0"/>
              </a:spcAft>
              <a:defRPr/>
            </a:pPr>
            <a:r>
              <a:rPr lang="en-US" sz="3400" dirty="0" smtClean="0">
                <a:solidFill>
                  <a:schemeClr val="bg2">
                    <a:lumMod val="50000"/>
                  </a:schemeClr>
                </a:solidFill>
                <a:latin typeface="Trebuchet MS" pitchFamily="34" charset="0"/>
                <a:ea typeface="+mj-ea"/>
                <a:cs typeface="Arial" pitchFamily="34" charset="0"/>
              </a:rPr>
              <a:t>(average historic practice </a:t>
            </a:r>
            <a:r>
              <a:rPr lang="en-US" sz="3400" u="sng" dirty="0" smtClean="0">
                <a:solidFill>
                  <a:schemeClr val="bg2">
                    <a:lumMod val="50000"/>
                  </a:schemeClr>
                </a:solidFill>
                <a:latin typeface="Trebuchet MS" pitchFamily="34" charset="0"/>
                <a:ea typeface="+mj-ea"/>
                <a:cs typeface="Arial" pitchFamily="34" charset="0"/>
              </a:rPr>
              <a:t>before change</a:t>
            </a:r>
            <a:r>
              <a:rPr lang="en-US" sz="3400" dirty="0" smtClean="0">
                <a:solidFill>
                  <a:schemeClr val="bg2">
                    <a:lumMod val="50000"/>
                  </a:schemeClr>
                </a:solidFill>
                <a:latin typeface="Trebuchet MS" pitchFamily="34" charset="0"/>
                <a:ea typeface="+mj-ea"/>
                <a:cs typeface="Arial" pitchFamily="34" charset="0"/>
              </a:rPr>
              <a:t>)</a:t>
            </a:r>
            <a:endParaRPr lang="en-US" sz="3400" dirty="0">
              <a:solidFill>
                <a:schemeClr val="bg2">
                  <a:lumMod val="50000"/>
                </a:schemeClr>
              </a:solidFill>
              <a:latin typeface="Trebuchet MS" pitchFamily="34" charset="0"/>
              <a:ea typeface="+mj-ea"/>
              <a:cs typeface="Arial" pitchFamily="34" charset="0"/>
            </a:endParaRPr>
          </a:p>
        </p:txBody>
      </p:sp>
      <p:grpSp>
        <p:nvGrpSpPr>
          <p:cNvPr id="3" name="Group 58"/>
          <p:cNvGrpSpPr/>
          <p:nvPr/>
        </p:nvGrpSpPr>
        <p:grpSpPr>
          <a:xfrm>
            <a:off x="779668" y="3292551"/>
            <a:ext cx="10816279" cy="4618704"/>
            <a:chOff x="548204" y="2315074"/>
            <a:chExt cx="7605196" cy="3247526"/>
          </a:xfrm>
        </p:grpSpPr>
        <p:sp>
          <p:nvSpPr>
            <p:cNvPr id="4" name="TextBox 3"/>
            <p:cNvSpPr txBox="1"/>
            <p:nvPr/>
          </p:nvSpPr>
          <p:spPr>
            <a:xfrm rot="447405">
              <a:off x="548204" y="2315074"/>
              <a:ext cx="749579" cy="313788"/>
            </a:xfrm>
            <a:prstGeom prst="rect">
              <a:avLst/>
            </a:prstGeom>
            <a:noFill/>
          </p:spPr>
          <p:txBody>
            <a:bodyPr wrap="square" rtlCol="0">
              <a:spAutoFit/>
            </a:bodyPr>
            <a:lstStyle/>
            <a:p>
              <a:r>
                <a:rPr lang="en-US" sz="2300" b="1" dirty="0" smtClean="0">
                  <a:solidFill>
                    <a:srgbClr val="0070C0"/>
                  </a:solidFill>
                </a:rPr>
                <a:t>River</a:t>
              </a:r>
              <a:endParaRPr lang="en-US" sz="2300" b="1" dirty="0">
                <a:solidFill>
                  <a:srgbClr val="0070C0"/>
                </a:solidFill>
              </a:endParaRPr>
            </a:p>
          </p:txBody>
        </p:sp>
        <p:cxnSp>
          <p:nvCxnSpPr>
            <p:cNvPr id="5" name="Curved Connector 4"/>
            <p:cNvCxnSpPr/>
            <p:nvPr/>
          </p:nvCxnSpPr>
          <p:spPr>
            <a:xfrm>
              <a:off x="609600" y="2590800"/>
              <a:ext cx="7543800" cy="2971800"/>
            </a:xfrm>
            <a:prstGeom prst="curvedConnector3">
              <a:avLst>
                <a:gd name="adj1" fmla="val 25349"/>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6" name="Parallelogram 5"/>
          <p:cNvSpPr/>
          <p:nvPr/>
        </p:nvSpPr>
        <p:spPr>
          <a:xfrm>
            <a:off x="5418667" y="4334934"/>
            <a:ext cx="2709333" cy="1083733"/>
          </a:xfrm>
          <a:prstGeom prst="parallelogram">
            <a:avLst>
              <a:gd name="adj" fmla="val 149554"/>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300" dirty="0"/>
          </a:p>
        </p:txBody>
      </p:sp>
      <p:sp>
        <p:nvSpPr>
          <p:cNvPr id="7" name="Right Arrow 6"/>
          <p:cNvSpPr/>
          <p:nvPr/>
        </p:nvSpPr>
        <p:spPr>
          <a:xfrm rot="20720080">
            <a:off x="2756609" y="3143847"/>
            <a:ext cx="10295467" cy="108373"/>
          </a:xfrm>
          <a:prstGeom prst="rightArrow">
            <a:avLst/>
          </a:prstGeom>
          <a:solidFill>
            <a:srgbClr val="0070C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300" dirty="0"/>
          </a:p>
        </p:txBody>
      </p:sp>
      <p:sp>
        <p:nvSpPr>
          <p:cNvPr id="8" name="TextBox 7"/>
          <p:cNvSpPr txBox="1"/>
          <p:nvPr/>
        </p:nvSpPr>
        <p:spPr>
          <a:xfrm>
            <a:off x="3467954" y="3412211"/>
            <a:ext cx="1625600" cy="481499"/>
          </a:xfrm>
          <a:prstGeom prst="rect">
            <a:avLst/>
          </a:prstGeom>
          <a:noFill/>
        </p:spPr>
        <p:txBody>
          <a:bodyPr wrap="square" lIns="130046" tIns="65023" rIns="130046" bIns="65023" rtlCol="0">
            <a:spAutoFit/>
          </a:bodyPr>
          <a:lstStyle/>
          <a:p>
            <a:r>
              <a:rPr lang="en-US" sz="2300" b="1" dirty="0" smtClean="0">
                <a:solidFill>
                  <a:srgbClr val="0070C0"/>
                </a:solidFill>
              </a:rPr>
              <a:t>Canal</a:t>
            </a:r>
            <a:endParaRPr lang="en-US" sz="2300" b="1" dirty="0">
              <a:solidFill>
                <a:srgbClr val="0070C0"/>
              </a:solidFill>
            </a:endParaRPr>
          </a:p>
        </p:txBody>
      </p:sp>
      <p:sp>
        <p:nvSpPr>
          <p:cNvPr id="9" name="Right Arrow 8"/>
          <p:cNvSpPr/>
          <p:nvPr/>
        </p:nvSpPr>
        <p:spPr>
          <a:xfrm rot="2369919">
            <a:off x="5177758" y="4229331"/>
            <a:ext cx="1292345" cy="175977"/>
          </a:xfrm>
          <a:prstGeom prst="rightArrow">
            <a:avLst/>
          </a:prstGeom>
          <a:solidFill>
            <a:srgbClr val="0070C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300" dirty="0"/>
          </a:p>
        </p:txBody>
      </p:sp>
      <p:sp>
        <p:nvSpPr>
          <p:cNvPr id="10" name="TextBox 9"/>
          <p:cNvSpPr txBox="1"/>
          <p:nvPr/>
        </p:nvSpPr>
        <p:spPr>
          <a:xfrm>
            <a:off x="3746624" y="4118187"/>
            <a:ext cx="2600960" cy="746869"/>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10</a:t>
            </a:r>
            <a:r>
              <a:rPr lang="en-US" sz="2000" dirty="0" smtClean="0">
                <a:solidFill>
                  <a:schemeClr val="tx2">
                    <a:lumMod val="10000"/>
                  </a:schemeClr>
                </a:solidFill>
              </a:rPr>
              <a:t> </a:t>
            </a:r>
            <a:r>
              <a:rPr lang="en-US" sz="2000" dirty="0" err="1" smtClean="0">
                <a:solidFill>
                  <a:schemeClr val="tx2">
                    <a:lumMod val="10000"/>
                  </a:schemeClr>
                </a:solidFill>
              </a:rPr>
              <a:t>cfs</a:t>
            </a:r>
            <a:r>
              <a:rPr lang="en-US" sz="2000" dirty="0" smtClean="0">
                <a:solidFill>
                  <a:schemeClr val="tx2">
                    <a:lumMod val="10000"/>
                  </a:schemeClr>
                </a:solidFill>
              </a:rPr>
              <a:t> </a:t>
            </a:r>
            <a:br>
              <a:rPr lang="en-US" sz="2000" dirty="0" smtClean="0">
                <a:solidFill>
                  <a:schemeClr val="tx2">
                    <a:lumMod val="10000"/>
                  </a:schemeClr>
                </a:solidFill>
              </a:rPr>
            </a:br>
            <a:r>
              <a:rPr lang="en-US" sz="2000" dirty="0" smtClean="0">
                <a:solidFill>
                  <a:schemeClr val="tx2">
                    <a:lumMod val="10000"/>
                  </a:schemeClr>
                </a:solidFill>
              </a:rPr>
              <a:t>applied to Field</a:t>
            </a:r>
            <a:endParaRPr lang="en-US" sz="2000" dirty="0">
              <a:solidFill>
                <a:schemeClr val="tx2">
                  <a:lumMod val="10000"/>
                </a:schemeClr>
              </a:solidFill>
            </a:endParaRPr>
          </a:p>
        </p:txBody>
      </p:sp>
      <p:sp>
        <p:nvSpPr>
          <p:cNvPr id="18" name="TextBox 17"/>
          <p:cNvSpPr txBox="1"/>
          <p:nvPr/>
        </p:nvSpPr>
        <p:spPr>
          <a:xfrm>
            <a:off x="1625600" y="5201920"/>
            <a:ext cx="2600960" cy="439093"/>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10</a:t>
            </a:r>
            <a:r>
              <a:rPr lang="en-US" sz="2000" dirty="0" smtClean="0">
                <a:solidFill>
                  <a:schemeClr val="tx2">
                    <a:lumMod val="10000"/>
                  </a:schemeClr>
                </a:solidFill>
              </a:rPr>
              <a:t> </a:t>
            </a:r>
            <a:r>
              <a:rPr lang="en-US" sz="2000" dirty="0" err="1" smtClean="0">
                <a:solidFill>
                  <a:schemeClr val="tx2">
                    <a:lumMod val="10000"/>
                  </a:schemeClr>
                </a:solidFill>
              </a:rPr>
              <a:t>cfs</a:t>
            </a:r>
            <a:endParaRPr lang="en-US" sz="2000" dirty="0">
              <a:solidFill>
                <a:schemeClr val="tx2">
                  <a:lumMod val="10000"/>
                </a:schemeClr>
              </a:solidFill>
            </a:endParaRPr>
          </a:p>
        </p:txBody>
      </p:sp>
      <p:pic>
        <p:nvPicPr>
          <p:cNvPr id="19" name="Picture 4" descr="C:\Users\Flex\AppData\Local\Microsoft\Windows\Temporary Internet Files\Content.IE5\THIJVKFY\MC900297985[1].wmf"/>
          <p:cNvPicPr>
            <a:picLocks noChangeAspect="1" noChangeArrowheads="1"/>
          </p:cNvPicPr>
          <p:nvPr/>
        </p:nvPicPr>
        <p:blipFill>
          <a:blip r:embed="rId3" cstate="print"/>
          <a:srcRect/>
          <a:stretch>
            <a:fillRect/>
          </a:stretch>
        </p:blipFill>
        <p:spPr bwMode="auto">
          <a:xfrm>
            <a:off x="10078720" y="1300481"/>
            <a:ext cx="2374676" cy="2128886"/>
          </a:xfrm>
          <a:prstGeom prst="rect">
            <a:avLst/>
          </a:prstGeom>
          <a:noFill/>
        </p:spPr>
      </p:pic>
      <p:sp>
        <p:nvSpPr>
          <p:cNvPr id="20" name="TextBox 19"/>
          <p:cNvSpPr txBox="1"/>
          <p:nvPr/>
        </p:nvSpPr>
        <p:spPr>
          <a:xfrm>
            <a:off x="-142433" y="3740429"/>
            <a:ext cx="2600960" cy="439093"/>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20</a:t>
            </a:r>
            <a:r>
              <a:rPr lang="en-US" sz="2000" dirty="0" smtClean="0">
                <a:solidFill>
                  <a:schemeClr val="tx2">
                    <a:lumMod val="10000"/>
                  </a:schemeClr>
                </a:solidFill>
              </a:rPr>
              <a:t> </a:t>
            </a:r>
            <a:r>
              <a:rPr lang="en-US" sz="2000" dirty="0" err="1" smtClean="0">
                <a:solidFill>
                  <a:schemeClr val="tx2">
                    <a:lumMod val="10000"/>
                  </a:schemeClr>
                </a:solidFill>
              </a:rPr>
              <a:t>cfs</a:t>
            </a:r>
            <a:endParaRPr lang="en-US" sz="2000" dirty="0">
              <a:solidFill>
                <a:schemeClr val="tx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1000"/>
                                        <p:tgtEl>
                                          <p:spTgt spid="10"/>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275840" y="1625600"/>
            <a:ext cx="0" cy="56354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2275840" y="7261013"/>
            <a:ext cx="9970347" cy="0"/>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75360" y="4009813"/>
            <a:ext cx="975360" cy="500648"/>
          </a:xfrm>
          <a:prstGeom prst="rect">
            <a:avLst/>
          </a:prstGeom>
          <a:noFill/>
        </p:spPr>
        <p:txBody>
          <a:bodyPr wrap="square" lIns="130046" tIns="65023" rIns="130046" bIns="65023" rtlCol="0">
            <a:spAutoFit/>
          </a:bodyPr>
          <a:lstStyle/>
          <a:p>
            <a:r>
              <a:rPr lang="en-US" sz="2400" b="1" dirty="0" err="1" smtClean="0">
                <a:solidFill>
                  <a:schemeClr val="tx2">
                    <a:lumMod val="10000"/>
                  </a:schemeClr>
                </a:solidFill>
                <a:latin typeface="Trebuchet MS" pitchFamily="34" charset="0"/>
              </a:rPr>
              <a:t>cfs</a:t>
            </a:r>
            <a:endParaRPr lang="en-US" sz="2400" b="1" dirty="0">
              <a:solidFill>
                <a:schemeClr val="tx2">
                  <a:lumMod val="10000"/>
                </a:schemeClr>
              </a:solidFill>
              <a:latin typeface="Trebuchet MS" pitchFamily="34" charset="0"/>
            </a:endParaRPr>
          </a:p>
        </p:txBody>
      </p:sp>
      <p:sp>
        <p:nvSpPr>
          <p:cNvPr id="8" name="TextBox 7"/>
          <p:cNvSpPr txBox="1"/>
          <p:nvPr/>
        </p:nvSpPr>
        <p:spPr>
          <a:xfrm>
            <a:off x="5960533" y="7477760"/>
            <a:ext cx="3251200" cy="500648"/>
          </a:xfrm>
          <a:prstGeom prst="rect">
            <a:avLst/>
          </a:prstGeom>
          <a:noFill/>
        </p:spPr>
        <p:txBody>
          <a:bodyPr wrap="square" lIns="130046" tIns="65023" rIns="130046" bIns="65023" rtlCol="0">
            <a:spAutoFit/>
          </a:bodyPr>
          <a:lstStyle/>
          <a:p>
            <a:r>
              <a:rPr lang="en-US" sz="2400" b="1" dirty="0" smtClean="0">
                <a:solidFill>
                  <a:schemeClr val="tx2">
                    <a:lumMod val="10000"/>
                  </a:schemeClr>
                </a:solidFill>
                <a:latin typeface="Trebuchet MS" pitchFamily="34" charset="0"/>
              </a:rPr>
              <a:t>Breakdown </a:t>
            </a:r>
            <a:endParaRPr lang="en-US" sz="2400" b="1" dirty="0">
              <a:solidFill>
                <a:schemeClr val="tx2">
                  <a:lumMod val="10000"/>
                </a:schemeClr>
              </a:solidFill>
              <a:latin typeface="Trebuchet MS" pitchFamily="34" charset="0"/>
            </a:endParaRPr>
          </a:p>
        </p:txBody>
      </p:sp>
      <p:sp>
        <p:nvSpPr>
          <p:cNvPr id="10" name="Rectangle 9"/>
          <p:cNvSpPr/>
          <p:nvPr/>
        </p:nvSpPr>
        <p:spPr>
          <a:xfrm>
            <a:off x="2926080" y="866987"/>
            <a:ext cx="1442720" cy="6394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20 </a:t>
            </a:r>
            <a:r>
              <a:rPr lang="en-US" sz="2000" dirty="0" err="1" smtClean="0">
                <a:latin typeface="Trebuchet MS" pitchFamily="34" charset="0"/>
              </a:rPr>
              <a:t>cfs</a:t>
            </a:r>
            <a:endParaRPr lang="en-US" sz="2000" dirty="0" smtClean="0">
              <a:latin typeface="Trebuchet MS" pitchFamily="34" charset="0"/>
            </a:endParaRPr>
          </a:p>
        </p:txBody>
      </p:sp>
      <p:sp>
        <p:nvSpPr>
          <p:cNvPr id="11" name="Rectangle 10"/>
          <p:cNvSpPr/>
          <p:nvPr/>
        </p:nvSpPr>
        <p:spPr>
          <a:xfrm>
            <a:off x="5283200" y="3962400"/>
            <a:ext cx="1447800" cy="325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10 </a:t>
            </a:r>
            <a:r>
              <a:rPr lang="en-US" sz="2000" dirty="0" err="1" smtClean="0">
                <a:latin typeface="Trebuchet MS" pitchFamily="34" charset="0"/>
              </a:rPr>
              <a:t>cfs</a:t>
            </a:r>
            <a:endParaRPr lang="en-US" sz="2000" dirty="0">
              <a:latin typeface="Trebuchet MS" pitchFamily="34" charset="0"/>
            </a:endParaRPr>
          </a:p>
        </p:txBody>
      </p:sp>
      <p:sp>
        <p:nvSpPr>
          <p:cNvPr id="12" name="Rectangle 11"/>
          <p:cNvSpPr/>
          <p:nvPr/>
        </p:nvSpPr>
        <p:spPr>
          <a:xfrm>
            <a:off x="5283200" y="819574"/>
            <a:ext cx="1447800" cy="314282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Divert</a:t>
            </a:r>
          </a:p>
          <a:p>
            <a:pPr algn="ctr"/>
            <a:endParaRPr lang="en-US" sz="2000" dirty="0" smtClean="0">
              <a:latin typeface="Trebuchet MS" pitchFamily="34" charset="0"/>
            </a:endParaRPr>
          </a:p>
          <a:p>
            <a:pPr algn="ctr"/>
            <a:r>
              <a:rPr lang="en-US" sz="2000" dirty="0" smtClean="0">
                <a:latin typeface="Trebuchet MS" pitchFamily="34" charset="0"/>
              </a:rPr>
              <a:t>10 </a:t>
            </a:r>
            <a:r>
              <a:rPr lang="en-US" sz="2000" dirty="0" err="1" smtClean="0">
                <a:latin typeface="Trebuchet MS" pitchFamily="34" charset="0"/>
              </a:rPr>
              <a:t>cfs</a:t>
            </a:r>
            <a:endParaRPr lang="en-US" sz="2000" dirty="0">
              <a:latin typeface="Trebuchet MS"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txBox="1">
            <a:spLocks/>
          </p:cNvSpPr>
          <p:nvPr/>
        </p:nvSpPr>
        <p:spPr>
          <a:xfrm>
            <a:off x="0" y="2210365"/>
            <a:ext cx="13004800" cy="6436925"/>
          </a:xfrm>
          <a:prstGeom prst="rect">
            <a:avLst/>
          </a:prstGeom>
        </p:spPr>
        <p:txBody>
          <a:bodyPr lIns="130046" tIns="65023" rIns="130046" bIns="65023">
            <a:normAutofit/>
          </a:bodyPr>
          <a:lstStyle/>
          <a:p>
            <a:pPr marL="487672" indent="-487672" defTabSz="1300460" fontAlgn="auto" hangingPunct="1">
              <a:spcBef>
                <a:spcPct val="20000"/>
              </a:spcBef>
              <a:spcAft>
                <a:spcPts val="0"/>
              </a:spcAft>
              <a:buFont typeface="Arial" pitchFamily="34" charset="0"/>
              <a:buChar char="•"/>
              <a:defRPr/>
            </a:pPr>
            <a:r>
              <a:rPr lang="en-US" sz="4000" dirty="0" smtClean="0">
                <a:solidFill>
                  <a:schemeClr val="tx2">
                    <a:lumMod val="10000"/>
                  </a:schemeClr>
                </a:solidFill>
                <a:latin typeface="Trebuchet MS" pitchFamily="34" charset="0"/>
                <a:cs typeface="Arial" pitchFamily="34" charset="0"/>
              </a:rPr>
              <a:t>We own the farm and would like to sell our water to someone for a new use.</a:t>
            </a:r>
          </a:p>
          <a:p>
            <a:pPr marL="487672" indent="-487672" defTabSz="1300460" fontAlgn="auto" hangingPunct="1">
              <a:spcBef>
                <a:spcPct val="20000"/>
              </a:spcBef>
              <a:spcAft>
                <a:spcPts val="0"/>
              </a:spcAft>
              <a:buFont typeface="Arial" pitchFamily="34" charset="0"/>
              <a:buChar char="•"/>
              <a:defRPr/>
            </a:pPr>
            <a:r>
              <a:rPr lang="en-US" sz="4000" dirty="0" smtClean="0">
                <a:solidFill>
                  <a:schemeClr val="tx2">
                    <a:lumMod val="10000"/>
                  </a:schemeClr>
                </a:solidFill>
                <a:latin typeface="Trebuchet MS" pitchFamily="34" charset="0"/>
                <a:cs typeface="Arial" pitchFamily="34" charset="0"/>
              </a:rPr>
              <a:t>We are going to “dry up” our land.</a:t>
            </a:r>
          </a:p>
        </p:txBody>
      </p:sp>
      <p:sp>
        <p:nvSpPr>
          <p:cNvPr id="3" name="Title 3"/>
          <p:cNvSpPr txBox="1">
            <a:spLocks/>
          </p:cNvSpPr>
          <p:nvPr/>
        </p:nvSpPr>
        <p:spPr>
          <a:xfrm>
            <a:off x="433493" y="650240"/>
            <a:ext cx="12354560" cy="1625600"/>
          </a:xfrm>
          <a:prstGeom prst="rect">
            <a:avLst/>
          </a:prstGeom>
        </p:spPr>
        <p:txBody>
          <a:bodyPr lIns="130046" tIns="65023" rIns="130046" bIns="65023">
            <a:normAutofit/>
          </a:bodyPr>
          <a:lstStyle/>
          <a:p>
            <a:pPr algn="ctr" defTabSz="1300460" fontAlgn="auto" hangingPunct="1">
              <a:spcAft>
                <a:spcPts val="0"/>
              </a:spcAft>
              <a:defRPr/>
            </a:pPr>
            <a:r>
              <a:rPr lang="en-US" sz="6300" dirty="0" smtClean="0">
                <a:solidFill>
                  <a:schemeClr val="bg2">
                    <a:lumMod val="50000"/>
                  </a:schemeClr>
                </a:solidFill>
                <a:latin typeface="Trebuchet MS" pitchFamily="34" charset="0"/>
                <a:ea typeface="+mj-ea"/>
                <a:cs typeface="Arial" pitchFamily="34" charset="0"/>
              </a:rPr>
              <a:t>Change of Use Example A</a:t>
            </a:r>
            <a:br>
              <a:rPr lang="en-US" sz="6300" dirty="0" smtClean="0">
                <a:solidFill>
                  <a:schemeClr val="bg2">
                    <a:lumMod val="50000"/>
                  </a:schemeClr>
                </a:solidFill>
                <a:latin typeface="Trebuchet MS" pitchFamily="34" charset="0"/>
                <a:ea typeface="+mj-ea"/>
                <a:cs typeface="Arial" pitchFamily="34" charset="0"/>
              </a:rPr>
            </a:br>
            <a:endParaRPr lang="en-US" sz="3400" dirty="0">
              <a:solidFill>
                <a:schemeClr val="bg2">
                  <a:lumMod val="50000"/>
                </a:schemeClr>
              </a:solidFill>
              <a:latin typeface="Trebuchet MS"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33493" y="650240"/>
            <a:ext cx="12354560" cy="1625600"/>
          </a:xfrm>
          <a:prstGeom prst="rect">
            <a:avLst/>
          </a:prstGeom>
        </p:spPr>
        <p:txBody>
          <a:bodyPr lIns="130046" tIns="65023" rIns="130046" bIns="65023">
            <a:normAutofit/>
          </a:bodyPr>
          <a:lstStyle/>
          <a:p>
            <a:pPr algn="ctr" defTabSz="1300460" fontAlgn="auto" hangingPunct="1">
              <a:spcAft>
                <a:spcPts val="0"/>
              </a:spcAft>
              <a:defRPr/>
            </a:pPr>
            <a:r>
              <a:rPr lang="en-US" sz="6300" dirty="0" smtClean="0">
                <a:solidFill>
                  <a:schemeClr val="bg2">
                    <a:lumMod val="50000"/>
                  </a:schemeClr>
                </a:solidFill>
                <a:latin typeface="Trebuchet MS" pitchFamily="34" charset="0"/>
                <a:ea typeface="+mj-ea"/>
                <a:cs typeface="Arial" pitchFamily="34" charset="0"/>
              </a:rPr>
              <a:t>Change of Use Example A</a:t>
            </a:r>
            <a:br>
              <a:rPr lang="en-US" sz="6300" dirty="0" smtClean="0">
                <a:solidFill>
                  <a:schemeClr val="bg2">
                    <a:lumMod val="50000"/>
                  </a:schemeClr>
                </a:solidFill>
                <a:latin typeface="Trebuchet MS" pitchFamily="34" charset="0"/>
                <a:ea typeface="+mj-ea"/>
                <a:cs typeface="Arial" pitchFamily="34" charset="0"/>
              </a:rPr>
            </a:br>
            <a:endParaRPr lang="en-US" sz="3400" dirty="0">
              <a:solidFill>
                <a:schemeClr val="bg2">
                  <a:lumMod val="50000"/>
                </a:schemeClr>
              </a:solidFill>
              <a:latin typeface="Trebuchet MS" pitchFamily="34" charset="0"/>
              <a:ea typeface="+mj-ea"/>
              <a:cs typeface="Arial" pitchFamily="34" charset="0"/>
            </a:endParaRPr>
          </a:p>
        </p:txBody>
      </p:sp>
      <p:sp>
        <p:nvSpPr>
          <p:cNvPr id="4" name="Content Placeholder 1"/>
          <p:cNvSpPr txBox="1">
            <a:spLocks/>
          </p:cNvSpPr>
          <p:nvPr/>
        </p:nvSpPr>
        <p:spPr>
          <a:xfrm>
            <a:off x="0" y="2210365"/>
            <a:ext cx="13004800" cy="6436925"/>
          </a:xfrm>
          <a:prstGeom prst="rect">
            <a:avLst/>
          </a:prstGeom>
        </p:spPr>
        <p:txBody>
          <a:bodyPr lIns="130046" tIns="65023" rIns="130046" bIns="65023">
            <a:normAutofit/>
          </a:bodyPr>
          <a:lstStyle/>
          <a:p>
            <a:pPr marL="487672" indent="-487672" defTabSz="1300460" fontAlgn="auto" hangingPunct="1">
              <a:spcBef>
                <a:spcPct val="20000"/>
              </a:spcBef>
              <a:spcAft>
                <a:spcPts val="0"/>
              </a:spcAft>
              <a:buFont typeface="Arial" pitchFamily="34" charset="0"/>
              <a:buChar char="•"/>
              <a:defRPr/>
            </a:pPr>
            <a:r>
              <a:rPr lang="en-US" sz="4000" dirty="0" smtClean="0">
                <a:solidFill>
                  <a:schemeClr val="tx2">
                    <a:lumMod val="10000"/>
                  </a:schemeClr>
                </a:solidFill>
                <a:latin typeface="Trebuchet MS" pitchFamily="34" charset="0"/>
                <a:cs typeface="Arial" pitchFamily="34" charset="0"/>
              </a:rPr>
              <a:t>What is the measure of our water right – what are we allowed to transfer?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33493" y="650240"/>
            <a:ext cx="12354560" cy="1625600"/>
          </a:xfrm>
          <a:prstGeom prst="rect">
            <a:avLst/>
          </a:prstGeom>
        </p:spPr>
        <p:txBody>
          <a:bodyPr lIns="130046" tIns="65023" rIns="130046" bIns="65023">
            <a:normAutofit/>
          </a:bodyPr>
          <a:lstStyle/>
          <a:p>
            <a:pPr algn="ctr">
              <a:spcBef>
                <a:spcPct val="0"/>
              </a:spcBef>
              <a:defRPr/>
            </a:pPr>
            <a:r>
              <a:rPr lang="en-US" sz="6300" dirty="0" smtClean="0">
                <a:solidFill>
                  <a:schemeClr val="bg2">
                    <a:lumMod val="50000"/>
                  </a:schemeClr>
                </a:solidFill>
                <a:latin typeface="Trebuchet MS" pitchFamily="34" charset="0"/>
                <a:ea typeface="+mj-ea"/>
                <a:cs typeface="Arial" pitchFamily="34" charset="0"/>
              </a:rPr>
              <a:t>Change of Use Example A</a:t>
            </a:r>
          </a:p>
          <a:p>
            <a:pPr algn="ctr">
              <a:spcBef>
                <a:spcPct val="0"/>
              </a:spcBef>
              <a:defRPr/>
            </a:pPr>
            <a:r>
              <a:rPr lang="en-US" sz="3400" dirty="0" smtClean="0">
                <a:solidFill>
                  <a:schemeClr val="bg2">
                    <a:lumMod val="50000"/>
                  </a:schemeClr>
                </a:solidFill>
                <a:latin typeface="Trebuchet MS" pitchFamily="34" charset="0"/>
                <a:cs typeface="Arial" pitchFamily="34" charset="0"/>
              </a:rPr>
              <a:t>(average historic practice </a:t>
            </a:r>
            <a:r>
              <a:rPr lang="en-US" sz="3400" u="sng" dirty="0" smtClean="0">
                <a:solidFill>
                  <a:schemeClr val="bg2">
                    <a:lumMod val="50000"/>
                  </a:schemeClr>
                </a:solidFill>
                <a:latin typeface="Trebuchet MS" pitchFamily="34" charset="0"/>
                <a:cs typeface="Arial" pitchFamily="34" charset="0"/>
              </a:rPr>
              <a:t>before change</a:t>
            </a:r>
            <a:r>
              <a:rPr lang="en-US" sz="3400" dirty="0" smtClean="0">
                <a:solidFill>
                  <a:schemeClr val="bg2">
                    <a:lumMod val="50000"/>
                  </a:schemeClr>
                </a:solidFill>
                <a:latin typeface="Trebuchet MS" pitchFamily="34" charset="0"/>
                <a:cs typeface="Arial" pitchFamily="34" charset="0"/>
              </a:rPr>
              <a:t>)</a:t>
            </a:r>
          </a:p>
          <a:p>
            <a:pPr algn="ctr" defTabSz="1300460" fontAlgn="auto" hangingPunct="1">
              <a:spcAft>
                <a:spcPts val="0"/>
              </a:spcAft>
              <a:defRPr/>
            </a:pPr>
            <a:endParaRPr lang="en-US" sz="3400" dirty="0">
              <a:solidFill>
                <a:schemeClr val="tx1"/>
              </a:solidFill>
              <a:latin typeface="Arial" pitchFamily="34" charset="0"/>
              <a:ea typeface="+mj-ea"/>
              <a:cs typeface="Arial" pitchFamily="34" charset="0"/>
            </a:endParaRPr>
          </a:p>
        </p:txBody>
      </p:sp>
      <p:grpSp>
        <p:nvGrpSpPr>
          <p:cNvPr id="3" name="Group 58"/>
          <p:cNvGrpSpPr/>
          <p:nvPr/>
        </p:nvGrpSpPr>
        <p:grpSpPr>
          <a:xfrm>
            <a:off x="779668" y="3292551"/>
            <a:ext cx="10816279" cy="4618704"/>
            <a:chOff x="548204" y="2315074"/>
            <a:chExt cx="7605196" cy="3247526"/>
          </a:xfrm>
        </p:grpSpPr>
        <p:sp>
          <p:nvSpPr>
            <p:cNvPr id="4" name="TextBox 3"/>
            <p:cNvSpPr txBox="1"/>
            <p:nvPr/>
          </p:nvSpPr>
          <p:spPr>
            <a:xfrm rot="447405">
              <a:off x="548204" y="2315074"/>
              <a:ext cx="749579" cy="313788"/>
            </a:xfrm>
            <a:prstGeom prst="rect">
              <a:avLst/>
            </a:prstGeom>
            <a:noFill/>
          </p:spPr>
          <p:txBody>
            <a:bodyPr wrap="square" rtlCol="0">
              <a:spAutoFit/>
            </a:bodyPr>
            <a:lstStyle/>
            <a:p>
              <a:r>
                <a:rPr lang="en-US" sz="2300" b="1" dirty="0" smtClean="0">
                  <a:solidFill>
                    <a:srgbClr val="0070C0"/>
                  </a:solidFill>
                </a:rPr>
                <a:t>River</a:t>
              </a:r>
              <a:endParaRPr lang="en-US" sz="2300" b="1" dirty="0">
                <a:solidFill>
                  <a:srgbClr val="0070C0"/>
                </a:solidFill>
              </a:endParaRPr>
            </a:p>
          </p:txBody>
        </p:sp>
        <p:cxnSp>
          <p:nvCxnSpPr>
            <p:cNvPr id="5" name="Curved Connector 4"/>
            <p:cNvCxnSpPr/>
            <p:nvPr/>
          </p:nvCxnSpPr>
          <p:spPr>
            <a:xfrm>
              <a:off x="609600" y="2590800"/>
              <a:ext cx="7543800" cy="2971800"/>
            </a:xfrm>
            <a:prstGeom prst="curvedConnector3">
              <a:avLst>
                <a:gd name="adj1" fmla="val 25349"/>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6" name="Parallelogram 5"/>
          <p:cNvSpPr/>
          <p:nvPr/>
        </p:nvSpPr>
        <p:spPr>
          <a:xfrm>
            <a:off x="5418667" y="4334934"/>
            <a:ext cx="2709333" cy="1083733"/>
          </a:xfrm>
          <a:prstGeom prst="parallelogram">
            <a:avLst>
              <a:gd name="adj" fmla="val 149554"/>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300" dirty="0"/>
          </a:p>
        </p:txBody>
      </p:sp>
      <p:sp>
        <p:nvSpPr>
          <p:cNvPr id="7" name="TextBox 6"/>
          <p:cNvSpPr txBox="1"/>
          <p:nvPr/>
        </p:nvSpPr>
        <p:spPr>
          <a:xfrm>
            <a:off x="3467954" y="3412211"/>
            <a:ext cx="1625600" cy="481499"/>
          </a:xfrm>
          <a:prstGeom prst="rect">
            <a:avLst/>
          </a:prstGeom>
          <a:noFill/>
        </p:spPr>
        <p:txBody>
          <a:bodyPr wrap="square" lIns="130046" tIns="65023" rIns="130046" bIns="65023" rtlCol="0">
            <a:spAutoFit/>
          </a:bodyPr>
          <a:lstStyle/>
          <a:p>
            <a:r>
              <a:rPr lang="en-US" sz="2300" b="1" dirty="0" smtClean="0">
                <a:solidFill>
                  <a:srgbClr val="0070C0"/>
                </a:solidFill>
              </a:rPr>
              <a:t>Canal</a:t>
            </a:r>
            <a:endParaRPr lang="en-US" sz="2300" b="1" dirty="0">
              <a:solidFill>
                <a:srgbClr val="0070C0"/>
              </a:solidFill>
            </a:endParaRPr>
          </a:p>
        </p:txBody>
      </p:sp>
      <p:sp>
        <p:nvSpPr>
          <p:cNvPr id="8" name="Right Arrow 7"/>
          <p:cNvSpPr/>
          <p:nvPr/>
        </p:nvSpPr>
        <p:spPr>
          <a:xfrm rot="2369919">
            <a:off x="5204503" y="4213286"/>
            <a:ext cx="1379732" cy="162715"/>
          </a:xfrm>
          <a:prstGeom prst="rightArrow">
            <a:avLst/>
          </a:prstGeom>
          <a:solidFill>
            <a:srgbClr val="0070C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300" dirty="0"/>
          </a:p>
        </p:txBody>
      </p:sp>
      <p:sp>
        <p:nvSpPr>
          <p:cNvPr id="9" name="TextBox 8"/>
          <p:cNvSpPr txBox="1"/>
          <p:nvPr/>
        </p:nvSpPr>
        <p:spPr>
          <a:xfrm>
            <a:off x="3746624" y="4118187"/>
            <a:ext cx="2600960" cy="1054646"/>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10</a:t>
            </a:r>
            <a:r>
              <a:rPr lang="en-US" sz="2000" dirty="0" smtClean="0">
                <a:solidFill>
                  <a:schemeClr val="tx2">
                    <a:lumMod val="10000"/>
                  </a:schemeClr>
                </a:solidFill>
              </a:rPr>
              <a:t> </a:t>
            </a:r>
            <a:r>
              <a:rPr lang="en-US" sz="2000" dirty="0" err="1" smtClean="0">
                <a:solidFill>
                  <a:schemeClr val="tx2">
                    <a:lumMod val="10000"/>
                  </a:schemeClr>
                </a:solidFill>
              </a:rPr>
              <a:t>cfs</a:t>
            </a:r>
            <a:r>
              <a:rPr lang="en-US" sz="2000" dirty="0" smtClean="0">
                <a:solidFill>
                  <a:schemeClr val="tx2">
                    <a:lumMod val="10000"/>
                  </a:schemeClr>
                </a:solidFill>
              </a:rPr>
              <a:t> </a:t>
            </a:r>
            <a:br>
              <a:rPr lang="en-US" sz="2000" dirty="0" smtClean="0">
                <a:solidFill>
                  <a:schemeClr val="tx2">
                    <a:lumMod val="10000"/>
                  </a:schemeClr>
                </a:solidFill>
              </a:rPr>
            </a:br>
            <a:r>
              <a:rPr lang="en-US" sz="2000" dirty="0" smtClean="0">
                <a:solidFill>
                  <a:schemeClr val="tx2">
                    <a:lumMod val="10000"/>
                  </a:schemeClr>
                </a:solidFill>
              </a:rPr>
              <a:t>(1,000 ac-ft) applied to field</a:t>
            </a:r>
          </a:p>
        </p:txBody>
      </p:sp>
      <p:grpSp>
        <p:nvGrpSpPr>
          <p:cNvPr id="10" name="Group 50"/>
          <p:cNvGrpSpPr/>
          <p:nvPr/>
        </p:nvGrpSpPr>
        <p:grpSpPr>
          <a:xfrm>
            <a:off x="7490220" y="4419600"/>
            <a:ext cx="4116926" cy="707886"/>
            <a:chOff x="4379883" y="3412334"/>
            <a:chExt cx="1709189" cy="497733"/>
          </a:xfrm>
        </p:grpSpPr>
        <p:sp>
          <p:nvSpPr>
            <p:cNvPr id="11" name="TextBox 10"/>
            <p:cNvSpPr txBox="1"/>
            <p:nvPr/>
          </p:nvSpPr>
          <p:spPr>
            <a:xfrm>
              <a:off x="4412672" y="3412334"/>
              <a:ext cx="1676400" cy="497733"/>
            </a:xfrm>
            <a:prstGeom prst="rect">
              <a:avLst/>
            </a:prstGeom>
            <a:noFill/>
          </p:spPr>
          <p:txBody>
            <a:bodyPr wrap="square" rtlCol="0">
              <a:spAutoFit/>
            </a:bodyPr>
            <a:lstStyle/>
            <a:p>
              <a:pPr algn="ctr"/>
              <a:r>
                <a:rPr lang="en-US" sz="2000" b="1" u="sng" dirty="0" smtClean="0">
                  <a:solidFill>
                    <a:schemeClr val="tx2">
                      <a:lumMod val="10000"/>
                    </a:schemeClr>
                  </a:solidFill>
                </a:rPr>
                <a:t>6</a:t>
              </a:r>
              <a:r>
                <a:rPr lang="en-US" sz="2000" dirty="0" smtClean="0">
                  <a:solidFill>
                    <a:schemeClr val="tx2">
                      <a:lumMod val="10000"/>
                    </a:schemeClr>
                  </a:solidFill>
                </a:rPr>
                <a:t> </a:t>
              </a:r>
              <a:r>
                <a:rPr lang="en-US" sz="2000" dirty="0" err="1" smtClean="0">
                  <a:solidFill>
                    <a:schemeClr val="tx2">
                      <a:lumMod val="10000"/>
                    </a:schemeClr>
                  </a:solidFill>
                </a:rPr>
                <a:t>cfs</a:t>
              </a:r>
              <a:r>
                <a:rPr lang="en-US" sz="2000" dirty="0" smtClean="0">
                  <a:solidFill>
                    <a:schemeClr val="tx2">
                      <a:lumMod val="10000"/>
                    </a:schemeClr>
                  </a:solidFill>
                </a:rPr>
                <a:t> (600 ac-ft) </a:t>
              </a:r>
            </a:p>
            <a:p>
              <a:pPr algn="ctr"/>
              <a:r>
                <a:rPr lang="en-US" sz="2000" dirty="0" smtClean="0">
                  <a:solidFill>
                    <a:schemeClr val="tx2">
                      <a:lumMod val="10000"/>
                    </a:schemeClr>
                  </a:solidFill>
                </a:rPr>
                <a:t>consumed by the crop</a:t>
              </a:r>
              <a:endParaRPr lang="en-US" sz="2000" dirty="0">
                <a:solidFill>
                  <a:schemeClr val="tx2">
                    <a:lumMod val="10000"/>
                  </a:schemeClr>
                </a:solidFill>
              </a:endParaRPr>
            </a:p>
          </p:txBody>
        </p:sp>
        <p:sp>
          <p:nvSpPr>
            <p:cNvPr id="12" name="Right Arrow 11"/>
            <p:cNvSpPr/>
            <p:nvPr/>
          </p:nvSpPr>
          <p:spPr>
            <a:xfrm rot="298872" flipV="1">
              <a:off x="4379883" y="3661446"/>
              <a:ext cx="307118" cy="126210"/>
            </a:xfrm>
            <a:prstGeom prst="rightArrow">
              <a:avLst/>
            </a:prstGeom>
            <a:solidFill>
              <a:srgbClr val="0070C0"/>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00" dirty="0"/>
            </a:p>
          </p:txBody>
        </p:sp>
      </p:grpSp>
      <p:grpSp>
        <p:nvGrpSpPr>
          <p:cNvPr id="13" name="Group 51"/>
          <p:cNvGrpSpPr/>
          <p:nvPr/>
        </p:nvGrpSpPr>
        <p:grpSpPr>
          <a:xfrm>
            <a:off x="6027403" y="5380790"/>
            <a:ext cx="3393395" cy="1875799"/>
            <a:chOff x="3878564" y="3783943"/>
            <a:chExt cx="1388584" cy="1295856"/>
          </a:xfrm>
        </p:grpSpPr>
        <p:sp>
          <p:nvSpPr>
            <p:cNvPr id="14" name="Right Arrow 13"/>
            <p:cNvSpPr/>
            <p:nvPr/>
          </p:nvSpPr>
          <p:spPr>
            <a:xfrm rot="5144788" flipV="1">
              <a:off x="3269295" y="4393212"/>
              <a:ext cx="1295856" cy="77317"/>
            </a:xfrm>
            <a:prstGeom prst="rightArrow">
              <a:avLst/>
            </a:prstGeom>
            <a:solidFill>
              <a:srgbClr val="0070C0"/>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00" dirty="0"/>
            </a:p>
          </p:txBody>
        </p:sp>
        <p:sp>
          <p:nvSpPr>
            <p:cNvPr id="15" name="TextBox 14"/>
            <p:cNvSpPr txBox="1"/>
            <p:nvPr/>
          </p:nvSpPr>
          <p:spPr>
            <a:xfrm>
              <a:off x="3895548" y="3959844"/>
              <a:ext cx="1371600" cy="701649"/>
            </a:xfrm>
            <a:prstGeom prst="rect">
              <a:avLst/>
            </a:prstGeom>
            <a:noFill/>
          </p:spPr>
          <p:txBody>
            <a:bodyPr wrap="square" rtlCol="0">
              <a:spAutoFit/>
            </a:bodyPr>
            <a:lstStyle/>
            <a:p>
              <a:pPr algn="ctr"/>
              <a:r>
                <a:rPr lang="en-US" sz="2000" b="1" u="sng" dirty="0" smtClean="0">
                  <a:solidFill>
                    <a:schemeClr val="tx2">
                      <a:lumMod val="10000"/>
                    </a:schemeClr>
                  </a:solidFill>
                </a:rPr>
                <a:t>4</a:t>
              </a:r>
              <a:r>
                <a:rPr lang="en-US" sz="2000" dirty="0" smtClean="0">
                  <a:solidFill>
                    <a:schemeClr val="tx2">
                      <a:lumMod val="10000"/>
                    </a:schemeClr>
                  </a:solidFill>
                </a:rPr>
                <a:t> </a:t>
              </a:r>
              <a:r>
                <a:rPr lang="en-US" sz="2000" dirty="0" err="1" smtClean="0">
                  <a:solidFill>
                    <a:schemeClr val="tx2">
                      <a:lumMod val="10000"/>
                    </a:schemeClr>
                  </a:solidFill>
                </a:rPr>
                <a:t>cfs</a:t>
              </a:r>
              <a:r>
                <a:rPr lang="en-US" sz="2000" dirty="0" smtClean="0">
                  <a:solidFill>
                    <a:schemeClr val="tx2">
                      <a:lumMod val="10000"/>
                    </a:schemeClr>
                  </a:solidFill>
                </a:rPr>
                <a:t> (400 ac-ft) returns to the river by surface or ground water</a:t>
              </a:r>
              <a:endParaRPr lang="en-US" sz="2000" dirty="0">
                <a:solidFill>
                  <a:schemeClr val="tx2">
                    <a:lumMod val="10000"/>
                  </a:schemeClr>
                </a:solidFill>
              </a:endParaRPr>
            </a:p>
          </p:txBody>
        </p:sp>
      </p:grpSp>
      <p:pic>
        <p:nvPicPr>
          <p:cNvPr id="16" name="Picture 3" descr="C:\Users\Flex\AppData\Local\Microsoft\Windows\Temporary Internet Files\Content.IE5\T3RMLZQ0\MC900335752[1].wmf"/>
          <p:cNvPicPr>
            <a:picLocks noChangeAspect="1" noChangeArrowheads="1"/>
          </p:cNvPicPr>
          <p:nvPr/>
        </p:nvPicPr>
        <p:blipFill>
          <a:blip r:embed="rId3" cstate="print"/>
          <a:srcRect/>
          <a:stretch>
            <a:fillRect/>
          </a:stretch>
        </p:blipFill>
        <p:spPr bwMode="auto">
          <a:xfrm>
            <a:off x="10693400" y="4191000"/>
            <a:ext cx="1950720" cy="1324161"/>
          </a:xfrm>
          <a:prstGeom prst="rect">
            <a:avLst/>
          </a:prstGeom>
          <a:noFill/>
        </p:spPr>
      </p:pic>
      <p:sp>
        <p:nvSpPr>
          <p:cNvPr id="17" name="TextBox 16"/>
          <p:cNvSpPr txBox="1"/>
          <p:nvPr/>
        </p:nvSpPr>
        <p:spPr>
          <a:xfrm>
            <a:off x="7694507" y="7911253"/>
            <a:ext cx="2600960" cy="439093"/>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14</a:t>
            </a:r>
            <a:r>
              <a:rPr lang="en-US" sz="2000" dirty="0" smtClean="0">
                <a:solidFill>
                  <a:schemeClr val="tx2">
                    <a:lumMod val="10000"/>
                  </a:schemeClr>
                </a:solidFill>
              </a:rPr>
              <a:t> </a:t>
            </a:r>
            <a:r>
              <a:rPr lang="en-US" sz="2000" dirty="0" err="1" smtClean="0">
                <a:solidFill>
                  <a:schemeClr val="tx2">
                    <a:lumMod val="10000"/>
                  </a:schemeClr>
                </a:solidFill>
              </a:rPr>
              <a:t>cfs</a:t>
            </a:r>
            <a:endParaRPr lang="en-US" sz="2000" dirty="0">
              <a:solidFill>
                <a:schemeClr val="tx2">
                  <a:lumMod val="10000"/>
                </a:schemeClr>
              </a:solidFill>
            </a:endParaRPr>
          </a:p>
        </p:txBody>
      </p:sp>
      <p:pic>
        <p:nvPicPr>
          <p:cNvPr id="18" name="Picture 4" descr="C:\Users\Flex\AppData\Local\Microsoft\Windows\Temporary Internet Files\Content.IE5\THIJVKFY\MC900297985[1].wmf"/>
          <p:cNvPicPr>
            <a:picLocks noChangeAspect="1" noChangeArrowheads="1"/>
          </p:cNvPicPr>
          <p:nvPr/>
        </p:nvPicPr>
        <p:blipFill>
          <a:blip r:embed="rId4" cstate="print"/>
          <a:srcRect/>
          <a:stretch>
            <a:fillRect/>
          </a:stretch>
        </p:blipFill>
        <p:spPr bwMode="auto">
          <a:xfrm>
            <a:off x="10078720" y="1300481"/>
            <a:ext cx="2374676" cy="2128886"/>
          </a:xfrm>
          <a:prstGeom prst="rect">
            <a:avLst/>
          </a:prstGeom>
          <a:noFill/>
        </p:spPr>
      </p:pic>
      <p:sp>
        <p:nvSpPr>
          <p:cNvPr id="19" name="TextBox 18"/>
          <p:cNvSpPr txBox="1"/>
          <p:nvPr/>
        </p:nvSpPr>
        <p:spPr>
          <a:xfrm>
            <a:off x="-142433" y="3740429"/>
            <a:ext cx="2600960" cy="439093"/>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20</a:t>
            </a:r>
            <a:r>
              <a:rPr lang="en-US" sz="2000" dirty="0" smtClean="0">
                <a:solidFill>
                  <a:schemeClr val="tx2">
                    <a:lumMod val="10000"/>
                  </a:schemeClr>
                </a:solidFill>
              </a:rPr>
              <a:t> </a:t>
            </a:r>
            <a:r>
              <a:rPr lang="en-US" sz="2000" dirty="0" err="1" smtClean="0">
                <a:solidFill>
                  <a:schemeClr val="tx2">
                    <a:lumMod val="10000"/>
                  </a:schemeClr>
                </a:solidFill>
              </a:rPr>
              <a:t>cfs</a:t>
            </a:r>
            <a:endParaRPr lang="en-US" sz="2000" dirty="0">
              <a:solidFill>
                <a:schemeClr val="tx2">
                  <a:lumMod val="10000"/>
                </a:schemeClr>
              </a:solidFill>
            </a:endParaRPr>
          </a:p>
        </p:txBody>
      </p:sp>
      <p:sp>
        <p:nvSpPr>
          <p:cNvPr id="20" name="Right Arrow 19"/>
          <p:cNvSpPr/>
          <p:nvPr/>
        </p:nvSpPr>
        <p:spPr>
          <a:xfrm rot="20720080">
            <a:off x="2756609" y="3143847"/>
            <a:ext cx="10295467" cy="108373"/>
          </a:xfrm>
          <a:prstGeom prst="rightArrow">
            <a:avLst/>
          </a:prstGeom>
          <a:solidFill>
            <a:srgbClr val="0070C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300" dirty="0"/>
          </a:p>
        </p:txBody>
      </p:sp>
      <p:sp>
        <p:nvSpPr>
          <p:cNvPr id="21" name="TextBox 20"/>
          <p:cNvSpPr txBox="1"/>
          <p:nvPr/>
        </p:nvSpPr>
        <p:spPr>
          <a:xfrm>
            <a:off x="1625600" y="5201920"/>
            <a:ext cx="2600960" cy="439093"/>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10</a:t>
            </a:r>
            <a:r>
              <a:rPr lang="en-US" sz="2000" dirty="0" smtClean="0">
                <a:solidFill>
                  <a:schemeClr val="tx2">
                    <a:lumMod val="10000"/>
                  </a:schemeClr>
                </a:solidFill>
              </a:rPr>
              <a:t> </a:t>
            </a:r>
            <a:r>
              <a:rPr lang="en-US" sz="2000" dirty="0" err="1" smtClean="0">
                <a:solidFill>
                  <a:schemeClr val="tx2">
                    <a:lumMod val="10000"/>
                  </a:schemeClr>
                </a:solidFill>
              </a:rPr>
              <a:t>cfs</a:t>
            </a:r>
            <a:endParaRPr lang="en-US" sz="2000" dirty="0">
              <a:solidFill>
                <a:schemeClr val="tx2">
                  <a:lumMod val="10000"/>
                </a:schemeClr>
              </a:solidFill>
            </a:endParaRPr>
          </a:p>
        </p:txBody>
      </p:sp>
      <p:sp>
        <p:nvSpPr>
          <p:cNvPr id="22" name="TextBox 21"/>
          <p:cNvSpPr txBox="1"/>
          <p:nvPr/>
        </p:nvSpPr>
        <p:spPr>
          <a:xfrm>
            <a:off x="1950720" y="2600961"/>
            <a:ext cx="2600960" cy="746869"/>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15</a:t>
            </a:r>
            <a:r>
              <a:rPr lang="en-US" sz="2000" dirty="0" smtClean="0">
                <a:solidFill>
                  <a:schemeClr val="tx2">
                    <a:lumMod val="10000"/>
                  </a:schemeClr>
                </a:solidFill>
              </a:rPr>
              <a:t> </a:t>
            </a:r>
            <a:r>
              <a:rPr lang="en-US" sz="2000" dirty="0" err="1" smtClean="0">
                <a:solidFill>
                  <a:schemeClr val="tx2">
                    <a:lumMod val="10000"/>
                  </a:schemeClr>
                </a:solidFill>
              </a:rPr>
              <a:t>cfs</a:t>
            </a:r>
            <a:r>
              <a:rPr lang="en-US" sz="2000" dirty="0" smtClean="0">
                <a:solidFill>
                  <a:schemeClr val="tx2">
                    <a:lumMod val="10000"/>
                  </a:schemeClr>
                </a:solidFill>
              </a:rPr>
              <a:t> </a:t>
            </a:r>
            <a:br>
              <a:rPr lang="en-US" sz="2000" dirty="0" smtClean="0">
                <a:solidFill>
                  <a:schemeClr val="tx2">
                    <a:lumMod val="10000"/>
                  </a:schemeClr>
                </a:solidFill>
              </a:rPr>
            </a:br>
            <a:r>
              <a:rPr lang="en-US" sz="2000" dirty="0" smtClean="0">
                <a:solidFill>
                  <a:schemeClr val="tx2">
                    <a:lumMod val="10000"/>
                  </a:schemeClr>
                </a:solidFill>
              </a:rPr>
              <a:t>decreed?</a:t>
            </a:r>
            <a:endParaRPr lang="en-US" sz="2000" dirty="0">
              <a:solidFill>
                <a:schemeClr val="tx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fade">
                                      <p:cBhvr>
                                        <p:cTn id="7" dur="20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8" fill="hold" nodeType="clickEffect">
                                  <p:stCondLst>
                                    <p:cond delay="0"/>
                                  </p:stCondLst>
                                  <p:childTnLst>
                                    <p:anim calcmode="lin" valueType="num">
                                      <p:cBhvr additive="base">
                                        <p:cTn id="11" dur="500"/>
                                        <p:tgtEl>
                                          <p:spTgt spid="22">
                                            <p:txEl>
                                              <p:pRg st="0" end="0"/>
                                            </p:txEl>
                                          </p:spTgt>
                                        </p:tgtEl>
                                        <p:attrNameLst>
                                          <p:attrName>ppt_x</p:attrName>
                                        </p:attrNameLst>
                                      </p:cBhvr>
                                      <p:tavLst>
                                        <p:tav tm="0">
                                          <p:val>
                                            <p:strVal val="ppt_x"/>
                                          </p:val>
                                        </p:tav>
                                        <p:tav tm="100000">
                                          <p:val>
                                            <p:strVal val="0-ppt_w/2"/>
                                          </p:val>
                                        </p:tav>
                                      </p:tavLst>
                                    </p:anim>
                                    <p:anim calcmode="lin" valueType="num">
                                      <p:cBhvr additive="base">
                                        <p:cTn id="12" dur="500"/>
                                        <p:tgtEl>
                                          <p:spTgt spid="22">
                                            <p:txEl>
                                              <p:pRg st="0" end="0"/>
                                            </p:txEl>
                                          </p:spTgt>
                                        </p:tgtEl>
                                        <p:attrNameLst>
                                          <p:attrName>ppt_y</p:attrName>
                                        </p:attrNameLst>
                                      </p:cBhvr>
                                      <p:tavLst>
                                        <p:tav tm="0">
                                          <p:val>
                                            <p:strVal val="ppt_y"/>
                                          </p:val>
                                        </p:tav>
                                        <p:tav tm="100000">
                                          <p:val>
                                            <p:strVal val="ppt_y"/>
                                          </p:val>
                                        </p:tav>
                                      </p:tavLst>
                                    </p:anim>
                                    <p:set>
                                      <p:cBhvr>
                                        <p:cTn id="13" dur="1" fill="hold">
                                          <p:stCondLst>
                                            <p:cond delay="499"/>
                                          </p:stCondLst>
                                        </p:cTn>
                                        <p:tgtEl>
                                          <p:spTgt spid="22">
                                            <p:txEl>
                                              <p:pRg st="0" end="0"/>
                                            </p:txEl>
                                          </p:spTgt>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2000"/>
                                        <p:tgtEl>
                                          <p:spTgt spid="10"/>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20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2000"/>
                                        <p:tgtEl>
                                          <p:spTgt spid="13"/>
                                        </p:tgtEl>
                                      </p:cBhvr>
                                    </p:animEffect>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8"/>
          <p:cNvGrpSpPr/>
          <p:nvPr/>
        </p:nvGrpSpPr>
        <p:grpSpPr>
          <a:xfrm>
            <a:off x="975360" y="819574"/>
            <a:ext cx="11270827" cy="7158834"/>
            <a:chOff x="975360" y="819574"/>
            <a:chExt cx="11270827" cy="7158834"/>
          </a:xfrm>
        </p:grpSpPr>
        <p:cxnSp>
          <p:nvCxnSpPr>
            <p:cNvPr id="3" name="Straight Connector 2"/>
            <p:cNvCxnSpPr/>
            <p:nvPr/>
          </p:nvCxnSpPr>
          <p:spPr>
            <a:xfrm>
              <a:off x="2275840" y="1625600"/>
              <a:ext cx="0" cy="56354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2275840" y="7261013"/>
              <a:ext cx="9970347" cy="0"/>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75360" y="4009813"/>
              <a:ext cx="975360" cy="500648"/>
            </a:xfrm>
            <a:prstGeom prst="rect">
              <a:avLst/>
            </a:prstGeom>
            <a:noFill/>
          </p:spPr>
          <p:txBody>
            <a:bodyPr wrap="square" lIns="130046" tIns="65023" rIns="130046" bIns="65023" rtlCol="0">
              <a:spAutoFit/>
            </a:bodyPr>
            <a:lstStyle/>
            <a:p>
              <a:r>
                <a:rPr lang="en-US" sz="2400" b="1" dirty="0" err="1" smtClean="0">
                  <a:solidFill>
                    <a:schemeClr val="tx2">
                      <a:lumMod val="10000"/>
                    </a:schemeClr>
                  </a:solidFill>
                  <a:latin typeface="Trebuchet MS" pitchFamily="34" charset="0"/>
                </a:rPr>
                <a:t>cfs</a:t>
              </a:r>
              <a:endParaRPr lang="en-US" sz="2400" b="1" dirty="0">
                <a:solidFill>
                  <a:schemeClr val="tx2">
                    <a:lumMod val="10000"/>
                  </a:schemeClr>
                </a:solidFill>
                <a:latin typeface="Trebuchet MS" pitchFamily="34" charset="0"/>
              </a:endParaRPr>
            </a:p>
          </p:txBody>
        </p:sp>
        <p:sp>
          <p:nvSpPr>
            <p:cNvPr id="8" name="TextBox 7"/>
            <p:cNvSpPr txBox="1"/>
            <p:nvPr/>
          </p:nvSpPr>
          <p:spPr>
            <a:xfrm>
              <a:off x="5960533" y="7477760"/>
              <a:ext cx="3251200" cy="500648"/>
            </a:xfrm>
            <a:prstGeom prst="rect">
              <a:avLst/>
            </a:prstGeom>
            <a:noFill/>
          </p:spPr>
          <p:txBody>
            <a:bodyPr wrap="square" lIns="130046" tIns="65023" rIns="130046" bIns="65023" rtlCol="0">
              <a:spAutoFit/>
            </a:bodyPr>
            <a:lstStyle/>
            <a:p>
              <a:r>
                <a:rPr lang="en-US" sz="2400" b="1" dirty="0" smtClean="0">
                  <a:solidFill>
                    <a:schemeClr val="tx2">
                      <a:lumMod val="10000"/>
                    </a:schemeClr>
                  </a:solidFill>
                  <a:latin typeface="Trebuchet MS" pitchFamily="34" charset="0"/>
                </a:rPr>
                <a:t>Breakdown </a:t>
              </a:r>
              <a:endParaRPr lang="en-US" sz="2400" b="1" dirty="0">
                <a:solidFill>
                  <a:schemeClr val="tx2">
                    <a:lumMod val="10000"/>
                  </a:schemeClr>
                </a:solidFill>
                <a:latin typeface="Trebuchet MS" pitchFamily="34" charset="0"/>
              </a:endParaRPr>
            </a:p>
          </p:txBody>
        </p:sp>
        <p:sp>
          <p:nvSpPr>
            <p:cNvPr id="13" name="Rectangle 12"/>
            <p:cNvSpPr/>
            <p:nvPr/>
          </p:nvSpPr>
          <p:spPr>
            <a:xfrm>
              <a:off x="7493000" y="3962400"/>
              <a:ext cx="1524000" cy="325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10 </a:t>
              </a:r>
              <a:r>
                <a:rPr lang="en-US" sz="2000" dirty="0" err="1" smtClean="0">
                  <a:latin typeface="Trebuchet MS" pitchFamily="34" charset="0"/>
                </a:rPr>
                <a:t>cfs</a:t>
              </a:r>
              <a:endParaRPr lang="en-US" sz="2000" dirty="0">
                <a:latin typeface="Trebuchet MS" pitchFamily="34" charset="0"/>
              </a:endParaRPr>
            </a:p>
          </p:txBody>
        </p:sp>
        <p:sp>
          <p:nvSpPr>
            <p:cNvPr id="14" name="Rectangle 13"/>
            <p:cNvSpPr/>
            <p:nvPr/>
          </p:nvSpPr>
          <p:spPr>
            <a:xfrm>
              <a:off x="7493000" y="2228427"/>
              <a:ext cx="1524000" cy="17339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err="1" smtClean="0">
                  <a:latin typeface="Trebuchet MS" pitchFamily="34" charset="0"/>
                </a:rPr>
                <a:t>Cons.Use</a:t>
              </a:r>
              <a:endParaRPr lang="en-US" sz="2000" dirty="0" smtClean="0">
                <a:latin typeface="Trebuchet MS" pitchFamily="34" charset="0"/>
              </a:endParaRPr>
            </a:p>
            <a:p>
              <a:pPr algn="ctr"/>
              <a:r>
                <a:rPr lang="en-US" sz="2000" dirty="0" smtClean="0">
                  <a:latin typeface="Trebuchet MS" pitchFamily="34" charset="0"/>
                </a:rPr>
                <a:t>6 </a:t>
              </a:r>
              <a:r>
                <a:rPr lang="en-US" sz="2000" dirty="0" err="1" smtClean="0">
                  <a:latin typeface="Trebuchet MS" pitchFamily="34" charset="0"/>
                </a:rPr>
                <a:t>cfs</a:t>
              </a:r>
              <a:endParaRPr lang="en-US" sz="2000" dirty="0" smtClean="0">
                <a:latin typeface="Trebuchet MS" pitchFamily="34" charset="0"/>
              </a:endParaRPr>
            </a:p>
            <a:p>
              <a:pPr algn="ctr"/>
              <a:r>
                <a:rPr lang="en-US" sz="2000" dirty="0" smtClean="0">
                  <a:latin typeface="Trebuchet MS" pitchFamily="34" charset="0"/>
                </a:rPr>
                <a:t>(600 ac-ft)</a:t>
              </a:r>
              <a:endParaRPr lang="en-US" sz="2000" dirty="0">
                <a:latin typeface="Trebuchet MS" pitchFamily="34" charset="0"/>
              </a:endParaRPr>
            </a:p>
          </p:txBody>
        </p:sp>
        <p:sp>
          <p:nvSpPr>
            <p:cNvPr id="15" name="Rectangle 14"/>
            <p:cNvSpPr/>
            <p:nvPr/>
          </p:nvSpPr>
          <p:spPr>
            <a:xfrm>
              <a:off x="7493000" y="819574"/>
              <a:ext cx="1524000" cy="140885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Ret. Flow</a:t>
              </a:r>
            </a:p>
            <a:p>
              <a:pPr algn="ctr"/>
              <a:r>
                <a:rPr lang="en-US" sz="2000" dirty="0" smtClean="0">
                  <a:latin typeface="Trebuchet MS" pitchFamily="34" charset="0"/>
                </a:rPr>
                <a:t>4 </a:t>
              </a:r>
              <a:r>
                <a:rPr lang="en-US" sz="2000" dirty="0" err="1" smtClean="0">
                  <a:latin typeface="Trebuchet MS" pitchFamily="34" charset="0"/>
                </a:rPr>
                <a:t>cfs</a:t>
              </a:r>
              <a:endParaRPr lang="en-US" sz="2000" dirty="0" smtClean="0">
                <a:latin typeface="Trebuchet MS" pitchFamily="34" charset="0"/>
              </a:endParaRPr>
            </a:p>
            <a:p>
              <a:pPr algn="ctr"/>
              <a:r>
                <a:rPr lang="en-US" sz="2000" dirty="0" smtClean="0">
                  <a:latin typeface="Trebuchet MS" pitchFamily="34" charset="0"/>
                </a:rPr>
                <a:t>(400 ac-ft)</a:t>
              </a:r>
            </a:p>
            <a:p>
              <a:pPr algn="ctr"/>
              <a:endParaRPr lang="en-US" sz="2000" dirty="0">
                <a:latin typeface="Trebuchet MS" pitchFamily="34" charset="0"/>
              </a:endParaRPr>
            </a:p>
          </p:txBody>
        </p:sp>
        <p:sp>
          <p:nvSpPr>
            <p:cNvPr id="17" name="Rectangle 16"/>
            <p:cNvSpPr/>
            <p:nvPr/>
          </p:nvSpPr>
          <p:spPr>
            <a:xfrm>
              <a:off x="2926080" y="866987"/>
              <a:ext cx="1442720" cy="6394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20 </a:t>
              </a:r>
              <a:r>
                <a:rPr lang="en-US" sz="2000" dirty="0" err="1" smtClean="0">
                  <a:latin typeface="Trebuchet MS" pitchFamily="34" charset="0"/>
                </a:rPr>
                <a:t>cfs</a:t>
              </a:r>
              <a:endParaRPr lang="en-US" sz="2000" dirty="0" smtClean="0">
                <a:latin typeface="Trebuchet MS" pitchFamily="34" charset="0"/>
              </a:endParaRPr>
            </a:p>
          </p:txBody>
        </p:sp>
        <p:sp>
          <p:nvSpPr>
            <p:cNvPr id="18" name="Rectangle 17"/>
            <p:cNvSpPr/>
            <p:nvPr/>
          </p:nvSpPr>
          <p:spPr>
            <a:xfrm>
              <a:off x="5283200" y="3962400"/>
              <a:ext cx="1447800" cy="325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10 </a:t>
              </a:r>
              <a:r>
                <a:rPr lang="en-US" sz="2000" dirty="0" err="1" smtClean="0">
                  <a:latin typeface="Trebuchet MS" pitchFamily="34" charset="0"/>
                </a:rPr>
                <a:t>cfs</a:t>
              </a:r>
              <a:endParaRPr lang="en-US" sz="2000" dirty="0">
                <a:latin typeface="Trebuchet MS" pitchFamily="34" charset="0"/>
              </a:endParaRPr>
            </a:p>
          </p:txBody>
        </p:sp>
        <p:sp>
          <p:nvSpPr>
            <p:cNvPr id="19" name="Rectangle 18"/>
            <p:cNvSpPr/>
            <p:nvPr/>
          </p:nvSpPr>
          <p:spPr>
            <a:xfrm>
              <a:off x="5283200" y="838200"/>
              <a:ext cx="1447800" cy="314282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Divert</a:t>
              </a:r>
            </a:p>
            <a:p>
              <a:pPr algn="ctr"/>
              <a:endParaRPr lang="en-US" sz="2000" dirty="0" smtClean="0">
                <a:latin typeface="Trebuchet MS" pitchFamily="34" charset="0"/>
              </a:endParaRPr>
            </a:p>
            <a:p>
              <a:pPr algn="ctr"/>
              <a:r>
                <a:rPr lang="en-US" sz="2000" dirty="0" smtClean="0">
                  <a:latin typeface="Trebuchet MS" pitchFamily="34" charset="0"/>
                </a:rPr>
                <a:t>10 </a:t>
              </a:r>
              <a:r>
                <a:rPr lang="en-US" sz="2000" dirty="0" err="1" smtClean="0">
                  <a:latin typeface="Trebuchet MS" pitchFamily="34" charset="0"/>
                </a:rPr>
                <a:t>cfs</a:t>
              </a:r>
              <a:endParaRPr lang="en-US" sz="2000" dirty="0">
                <a:latin typeface="Trebuchet MS" pitchFamily="34"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975360" y="819574"/>
            <a:ext cx="11270827" cy="7158834"/>
            <a:chOff x="975360" y="819574"/>
            <a:chExt cx="11270827" cy="7158834"/>
          </a:xfrm>
        </p:grpSpPr>
        <p:cxnSp>
          <p:nvCxnSpPr>
            <p:cNvPr id="3" name="Straight Connector 2"/>
            <p:cNvCxnSpPr/>
            <p:nvPr/>
          </p:nvCxnSpPr>
          <p:spPr>
            <a:xfrm>
              <a:off x="2275840" y="1625600"/>
              <a:ext cx="0" cy="56354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2275840" y="7261013"/>
              <a:ext cx="9970347" cy="0"/>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75360" y="4009813"/>
              <a:ext cx="975360" cy="500648"/>
            </a:xfrm>
            <a:prstGeom prst="rect">
              <a:avLst/>
            </a:prstGeom>
            <a:noFill/>
          </p:spPr>
          <p:txBody>
            <a:bodyPr wrap="square" lIns="130046" tIns="65023" rIns="130046" bIns="65023" rtlCol="0">
              <a:spAutoFit/>
            </a:bodyPr>
            <a:lstStyle/>
            <a:p>
              <a:r>
                <a:rPr lang="en-US" sz="2400" b="1" dirty="0" err="1" smtClean="0">
                  <a:solidFill>
                    <a:schemeClr val="tx2">
                      <a:lumMod val="10000"/>
                    </a:schemeClr>
                  </a:solidFill>
                  <a:latin typeface="Trebuchet MS" pitchFamily="34" charset="0"/>
                </a:rPr>
                <a:t>cfs</a:t>
              </a:r>
              <a:endParaRPr lang="en-US" sz="2400" b="1" dirty="0">
                <a:solidFill>
                  <a:schemeClr val="tx2">
                    <a:lumMod val="10000"/>
                  </a:schemeClr>
                </a:solidFill>
                <a:latin typeface="Trebuchet MS" pitchFamily="34" charset="0"/>
              </a:endParaRPr>
            </a:p>
          </p:txBody>
        </p:sp>
        <p:sp>
          <p:nvSpPr>
            <p:cNvPr id="8" name="TextBox 7"/>
            <p:cNvSpPr txBox="1"/>
            <p:nvPr/>
          </p:nvSpPr>
          <p:spPr>
            <a:xfrm>
              <a:off x="5960533" y="7477760"/>
              <a:ext cx="3251200" cy="500648"/>
            </a:xfrm>
            <a:prstGeom prst="rect">
              <a:avLst/>
            </a:prstGeom>
            <a:noFill/>
          </p:spPr>
          <p:txBody>
            <a:bodyPr wrap="square" lIns="130046" tIns="65023" rIns="130046" bIns="65023" rtlCol="0">
              <a:spAutoFit/>
            </a:bodyPr>
            <a:lstStyle/>
            <a:p>
              <a:r>
                <a:rPr lang="en-US" sz="2400" b="1" dirty="0" smtClean="0">
                  <a:solidFill>
                    <a:schemeClr val="tx2">
                      <a:lumMod val="10000"/>
                    </a:schemeClr>
                  </a:solidFill>
                  <a:latin typeface="Trebuchet MS" pitchFamily="34" charset="0"/>
                </a:rPr>
                <a:t>Breakdown </a:t>
              </a:r>
              <a:endParaRPr lang="en-US" sz="2400" b="1" dirty="0">
                <a:solidFill>
                  <a:schemeClr val="tx2">
                    <a:lumMod val="10000"/>
                  </a:schemeClr>
                </a:solidFill>
                <a:latin typeface="Trebuchet MS" pitchFamily="34" charset="0"/>
              </a:endParaRPr>
            </a:p>
          </p:txBody>
        </p:sp>
        <p:sp>
          <p:nvSpPr>
            <p:cNvPr id="13" name="Rectangle 12"/>
            <p:cNvSpPr/>
            <p:nvPr/>
          </p:nvSpPr>
          <p:spPr>
            <a:xfrm>
              <a:off x="7493000" y="3962400"/>
              <a:ext cx="1524000" cy="325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10 </a:t>
              </a:r>
              <a:r>
                <a:rPr lang="en-US" sz="2000" dirty="0" err="1" smtClean="0">
                  <a:latin typeface="Trebuchet MS" pitchFamily="34" charset="0"/>
                </a:rPr>
                <a:t>cfs</a:t>
              </a:r>
              <a:endParaRPr lang="en-US" sz="2000" dirty="0">
                <a:latin typeface="Trebuchet MS" pitchFamily="34" charset="0"/>
              </a:endParaRPr>
            </a:p>
          </p:txBody>
        </p:sp>
        <p:sp>
          <p:nvSpPr>
            <p:cNvPr id="14" name="Rectangle 13"/>
            <p:cNvSpPr/>
            <p:nvPr/>
          </p:nvSpPr>
          <p:spPr>
            <a:xfrm>
              <a:off x="7493000" y="2228427"/>
              <a:ext cx="1524000" cy="17339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err="1" smtClean="0">
                  <a:latin typeface="Trebuchet MS" pitchFamily="34" charset="0"/>
                </a:rPr>
                <a:t>Cons.Use</a:t>
              </a:r>
              <a:endParaRPr lang="en-US" sz="2000" dirty="0" smtClean="0">
                <a:latin typeface="Trebuchet MS" pitchFamily="34" charset="0"/>
              </a:endParaRPr>
            </a:p>
            <a:p>
              <a:pPr algn="ctr"/>
              <a:r>
                <a:rPr lang="en-US" sz="2000" dirty="0" smtClean="0">
                  <a:latin typeface="Trebuchet MS" pitchFamily="34" charset="0"/>
                </a:rPr>
                <a:t>6 </a:t>
              </a:r>
              <a:r>
                <a:rPr lang="en-US" sz="2000" dirty="0" err="1" smtClean="0">
                  <a:latin typeface="Trebuchet MS" pitchFamily="34" charset="0"/>
                </a:rPr>
                <a:t>cfs</a:t>
              </a:r>
              <a:endParaRPr lang="en-US" sz="2000" dirty="0" smtClean="0">
                <a:latin typeface="Trebuchet MS" pitchFamily="34" charset="0"/>
              </a:endParaRPr>
            </a:p>
            <a:p>
              <a:pPr algn="ctr"/>
              <a:r>
                <a:rPr lang="en-US" sz="2000" dirty="0" smtClean="0">
                  <a:latin typeface="Trebuchet MS" pitchFamily="34" charset="0"/>
                </a:rPr>
                <a:t>(600 ac-ft)</a:t>
              </a:r>
              <a:endParaRPr lang="en-US" sz="2000" dirty="0">
                <a:latin typeface="Trebuchet MS" pitchFamily="34" charset="0"/>
              </a:endParaRPr>
            </a:p>
          </p:txBody>
        </p:sp>
        <p:sp>
          <p:nvSpPr>
            <p:cNvPr id="15" name="Rectangle 14"/>
            <p:cNvSpPr/>
            <p:nvPr/>
          </p:nvSpPr>
          <p:spPr>
            <a:xfrm>
              <a:off x="7493000" y="819574"/>
              <a:ext cx="1524000" cy="140885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Ret. Flow</a:t>
              </a:r>
            </a:p>
            <a:p>
              <a:pPr algn="ctr"/>
              <a:r>
                <a:rPr lang="en-US" sz="2000" dirty="0" smtClean="0">
                  <a:latin typeface="Trebuchet MS" pitchFamily="34" charset="0"/>
                </a:rPr>
                <a:t>4 </a:t>
              </a:r>
              <a:r>
                <a:rPr lang="en-US" sz="2000" dirty="0" err="1" smtClean="0">
                  <a:latin typeface="Trebuchet MS" pitchFamily="34" charset="0"/>
                </a:rPr>
                <a:t>cfs</a:t>
              </a:r>
              <a:endParaRPr lang="en-US" sz="2000" dirty="0" smtClean="0">
                <a:latin typeface="Trebuchet MS" pitchFamily="34" charset="0"/>
              </a:endParaRPr>
            </a:p>
            <a:p>
              <a:pPr algn="ctr"/>
              <a:r>
                <a:rPr lang="en-US" sz="2000" dirty="0" smtClean="0">
                  <a:latin typeface="Trebuchet MS" pitchFamily="34" charset="0"/>
                </a:rPr>
                <a:t>(400 ac-ft)</a:t>
              </a:r>
            </a:p>
            <a:p>
              <a:pPr algn="ctr"/>
              <a:endParaRPr lang="en-US" sz="2000" dirty="0">
                <a:latin typeface="Trebuchet MS" pitchFamily="34" charset="0"/>
              </a:endParaRPr>
            </a:p>
          </p:txBody>
        </p:sp>
        <p:sp>
          <p:nvSpPr>
            <p:cNvPr id="17" name="Rectangle 16"/>
            <p:cNvSpPr/>
            <p:nvPr/>
          </p:nvSpPr>
          <p:spPr>
            <a:xfrm>
              <a:off x="2926080" y="866987"/>
              <a:ext cx="1442720" cy="6394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20 </a:t>
              </a:r>
              <a:r>
                <a:rPr lang="en-US" sz="2000" dirty="0" err="1" smtClean="0">
                  <a:latin typeface="Trebuchet MS" pitchFamily="34" charset="0"/>
                </a:rPr>
                <a:t>cfs</a:t>
              </a:r>
              <a:endParaRPr lang="en-US" sz="2000" dirty="0" smtClean="0">
                <a:latin typeface="Trebuchet MS" pitchFamily="34" charset="0"/>
              </a:endParaRPr>
            </a:p>
          </p:txBody>
        </p:sp>
        <p:sp>
          <p:nvSpPr>
            <p:cNvPr id="18" name="Rectangle 17"/>
            <p:cNvSpPr/>
            <p:nvPr/>
          </p:nvSpPr>
          <p:spPr>
            <a:xfrm>
              <a:off x="5283200" y="3962400"/>
              <a:ext cx="1447800" cy="325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10 </a:t>
              </a:r>
              <a:r>
                <a:rPr lang="en-US" sz="2000" dirty="0" err="1" smtClean="0">
                  <a:latin typeface="Trebuchet MS" pitchFamily="34" charset="0"/>
                </a:rPr>
                <a:t>cfs</a:t>
              </a:r>
              <a:endParaRPr lang="en-US" sz="2000" dirty="0">
                <a:latin typeface="Trebuchet MS" pitchFamily="34" charset="0"/>
              </a:endParaRPr>
            </a:p>
          </p:txBody>
        </p:sp>
        <p:sp>
          <p:nvSpPr>
            <p:cNvPr id="19" name="Rectangle 18"/>
            <p:cNvSpPr/>
            <p:nvPr/>
          </p:nvSpPr>
          <p:spPr>
            <a:xfrm>
              <a:off x="5283200" y="838200"/>
              <a:ext cx="1447800" cy="314282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Divert</a:t>
              </a:r>
            </a:p>
            <a:p>
              <a:pPr algn="ctr"/>
              <a:endParaRPr lang="en-US" sz="2000" dirty="0" smtClean="0">
                <a:latin typeface="Trebuchet MS" pitchFamily="34" charset="0"/>
              </a:endParaRPr>
            </a:p>
            <a:p>
              <a:pPr algn="ctr"/>
              <a:r>
                <a:rPr lang="en-US" sz="2000" dirty="0" smtClean="0">
                  <a:latin typeface="Trebuchet MS" pitchFamily="34" charset="0"/>
                </a:rPr>
                <a:t>10 </a:t>
              </a:r>
              <a:r>
                <a:rPr lang="en-US" sz="2000" dirty="0" err="1" smtClean="0">
                  <a:latin typeface="Trebuchet MS" pitchFamily="34" charset="0"/>
                </a:rPr>
                <a:t>cfs</a:t>
              </a:r>
              <a:endParaRPr lang="en-US" sz="2000" dirty="0">
                <a:latin typeface="Trebuchet MS" pitchFamily="34" charset="0"/>
              </a:endParaRPr>
            </a:p>
          </p:txBody>
        </p:sp>
      </p:grpSp>
      <p:grpSp>
        <p:nvGrpSpPr>
          <p:cNvPr id="12" name="Group 19"/>
          <p:cNvGrpSpPr/>
          <p:nvPr/>
        </p:nvGrpSpPr>
        <p:grpSpPr>
          <a:xfrm>
            <a:off x="0" y="6629400"/>
            <a:ext cx="4612640" cy="2257213"/>
            <a:chOff x="975360" y="866987"/>
            <a:chExt cx="11270827" cy="7111421"/>
          </a:xfrm>
        </p:grpSpPr>
        <p:cxnSp>
          <p:nvCxnSpPr>
            <p:cNvPr id="16" name="Straight Connector 15"/>
            <p:cNvCxnSpPr/>
            <p:nvPr/>
          </p:nvCxnSpPr>
          <p:spPr>
            <a:xfrm>
              <a:off x="2275840" y="1625600"/>
              <a:ext cx="0" cy="56354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2275840" y="7261013"/>
              <a:ext cx="9970347" cy="0"/>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975360" y="4009813"/>
              <a:ext cx="975360" cy="500648"/>
            </a:xfrm>
            <a:prstGeom prst="rect">
              <a:avLst/>
            </a:prstGeom>
            <a:noFill/>
          </p:spPr>
          <p:txBody>
            <a:bodyPr wrap="square" lIns="130046" tIns="65023" rIns="130046" bIns="65023" rtlCol="0">
              <a:spAutoFit/>
            </a:bodyPr>
            <a:lstStyle/>
            <a:p>
              <a:endParaRPr lang="en-US" sz="2400" b="1" dirty="0">
                <a:solidFill>
                  <a:schemeClr val="tx2">
                    <a:lumMod val="10000"/>
                  </a:schemeClr>
                </a:solidFill>
                <a:latin typeface="Trebuchet MS" pitchFamily="34" charset="0"/>
              </a:endParaRPr>
            </a:p>
          </p:txBody>
        </p:sp>
        <p:sp>
          <p:nvSpPr>
            <p:cNvPr id="22" name="TextBox 21"/>
            <p:cNvSpPr txBox="1"/>
            <p:nvPr/>
          </p:nvSpPr>
          <p:spPr>
            <a:xfrm>
              <a:off x="5960533" y="7477760"/>
              <a:ext cx="3251200" cy="500648"/>
            </a:xfrm>
            <a:prstGeom prst="rect">
              <a:avLst/>
            </a:prstGeom>
            <a:noFill/>
          </p:spPr>
          <p:txBody>
            <a:bodyPr wrap="square" lIns="130046" tIns="65023" rIns="130046" bIns="65023" rtlCol="0">
              <a:spAutoFit/>
            </a:bodyPr>
            <a:lstStyle/>
            <a:p>
              <a:endParaRPr lang="en-US" sz="2400" b="1" dirty="0">
                <a:solidFill>
                  <a:schemeClr val="tx2">
                    <a:lumMod val="10000"/>
                  </a:schemeClr>
                </a:solidFill>
                <a:latin typeface="Trebuchet MS" pitchFamily="34" charset="0"/>
              </a:endParaRPr>
            </a:p>
          </p:txBody>
        </p:sp>
        <p:sp>
          <p:nvSpPr>
            <p:cNvPr id="23" name="Rectangle 22"/>
            <p:cNvSpPr/>
            <p:nvPr/>
          </p:nvSpPr>
          <p:spPr>
            <a:xfrm>
              <a:off x="7493000" y="4038600"/>
              <a:ext cx="1524000" cy="325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24" name="Rectangle 23"/>
            <p:cNvSpPr/>
            <p:nvPr/>
          </p:nvSpPr>
          <p:spPr>
            <a:xfrm>
              <a:off x="7493000" y="2304627"/>
              <a:ext cx="1524000" cy="17339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25" name="Rectangle 24"/>
            <p:cNvSpPr/>
            <p:nvPr/>
          </p:nvSpPr>
          <p:spPr>
            <a:xfrm>
              <a:off x="7493000" y="895774"/>
              <a:ext cx="1524000" cy="140885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26" name="Rectangle 25"/>
            <p:cNvSpPr/>
            <p:nvPr/>
          </p:nvSpPr>
          <p:spPr>
            <a:xfrm>
              <a:off x="2926080" y="866987"/>
              <a:ext cx="1442720" cy="6394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smtClean="0">
                <a:latin typeface="Trebuchet MS" pitchFamily="34" charset="0"/>
              </a:endParaRPr>
            </a:p>
          </p:txBody>
        </p:sp>
        <p:sp>
          <p:nvSpPr>
            <p:cNvPr id="27" name="Rectangle 26"/>
            <p:cNvSpPr/>
            <p:nvPr/>
          </p:nvSpPr>
          <p:spPr>
            <a:xfrm>
              <a:off x="5283200" y="4038600"/>
              <a:ext cx="1447800" cy="325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28" name="Rectangle 27"/>
            <p:cNvSpPr/>
            <p:nvPr/>
          </p:nvSpPr>
          <p:spPr>
            <a:xfrm>
              <a:off x="5283200" y="895774"/>
              <a:ext cx="1447800" cy="314282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2" fill="hold" nodeType="clickEffect">
                                  <p:stCondLst>
                                    <p:cond delay="0"/>
                                  </p:stCondLst>
                                  <p:childTnLst>
                                    <p:anim calcmode="lin" valueType="num">
                                      <p:cBhvr additive="base">
                                        <p:cTn id="6" dur="2000"/>
                                        <p:tgtEl>
                                          <p:spTgt spid="29"/>
                                        </p:tgtEl>
                                        <p:attrNameLst>
                                          <p:attrName>ppt_x</p:attrName>
                                        </p:attrNameLst>
                                      </p:cBhvr>
                                      <p:tavLst>
                                        <p:tav tm="0">
                                          <p:val>
                                            <p:strVal val="ppt_x"/>
                                          </p:val>
                                        </p:tav>
                                        <p:tav tm="100000">
                                          <p:val>
                                            <p:strVal val="0-ppt_w/2"/>
                                          </p:val>
                                        </p:tav>
                                      </p:tavLst>
                                    </p:anim>
                                    <p:anim calcmode="lin" valueType="num">
                                      <p:cBhvr additive="base">
                                        <p:cTn id="7" dur="2000"/>
                                        <p:tgtEl>
                                          <p:spTgt spid="29"/>
                                        </p:tgtEl>
                                        <p:attrNameLst>
                                          <p:attrName>ppt_y</p:attrName>
                                        </p:attrNameLst>
                                      </p:cBhvr>
                                      <p:tavLst>
                                        <p:tav tm="0">
                                          <p:val>
                                            <p:strVal val="ppt_y"/>
                                          </p:val>
                                        </p:tav>
                                        <p:tav tm="100000">
                                          <p:val>
                                            <p:strVal val="1+ppt_h/2"/>
                                          </p:val>
                                        </p:tav>
                                      </p:tavLst>
                                    </p:anim>
                                    <p:set>
                                      <p:cBhvr>
                                        <p:cTn id="8" dur="1" fill="hold">
                                          <p:stCondLst>
                                            <p:cond delay="1999"/>
                                          </p:stCondLst>
                                        </p:cTn>
                                        <p:tgtEl>
                                          <p:spTgt spid="29"/>
                                        </p:tgtEl>
                                        <p:attrNameLst>
                                          <p:attrName>style.visibility</p:attrName>
                                        </p:attrNameLst>
                                      </p:cBhvr>
                                      <p:to>
                                        <p:strVal val="hidden"/>
                                      </p:to>
                                    </p:set>
                                  </p:childTnLst>
                                </p:cTn>
                              </p:par>
                              <p:par>
                                <p:cTn id="9" presetID="10"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0" y="6629400"/>
            <a:ext cx="4612640" cy="2257213"/>
            <a:chOff x="975360" y="866987"/>
            <a:chExt cx="11270827" cy="7111421"/>
          </a:xfrm>
        </p:grpSpPr>
        <p:cxnSp>
          <p:nvCxnSpPr>
            <p:cNvPr id="3" name="Straight Connector 2"/>
            <p:cNvCxnSpPr/>
            <p:nvPr/>
          </p:nvCxnSpPr>
          <p:spPr>
            <a:xfrm>
              <a:off x="2275840" y="1625600"/>
              <a:ext cx="0" cy="56354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2275840" y="7261013"/>
              <a:ext cx="9970347" cy="0"/>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75360" y="4009813"/>
              <a:ext cx="975360" cy="500648"/>
            </a:xfrm>
            <a:prstGeom prst="rect">
              <a:avLst/>
            </a:prstGeom>
            <a:noFill/>
          </p:spPr>
          <p:txBody>
            <a:bodyPr wrap="square" lIns="130046" tIns="65023" rIns="130046" bIns="65023" rtlCol="0">
              <a:spAutoFit/>
            </a:bodyPr>
            <a:lstStyle/>
            <a:p>
              <a:endParaRPr lang="en-US" sz="2400" b="1" dirty="0">
                <a:solidFill>
                  <a:schemeClr val="tx2">
                    <a:lumMod val="10000"/>
                  </a:schemeClr>
                </a:solidFill>
                <a:latin typeface="Trebuchet MS" pitchFamily="34" charset="0"/>
              </a:endParaRPr>
            </a:p>
          </p:txBody>
        </p:sp>
        <p:sp>
          <p:nvSpPr>
            <p:cNvPr id="8" name="TextBox 7"/>
            <p:cNvSpPr txBox="1"/>
            <p:nvPr/>
          </p:nvSpPr>
          <p:spPr>
            <a:xfrm>
              <a:off x="5960533" y="7477760"/>
              <a:ext cx="3251200" cy="500648"/>
            </a:xfrm>
            <a:prstGeom prst="rect">
              <a:avLst/>
            </a:prstGeom>
            <a:noFill/>
          </p:spPr>
          <p:txBody>
            <a:bodyPr wrap="square" lIns="130046" tIns="65023" rIns="130046" bIns="65023" rtlCol="0">
              <a:spAutoFit/>
            </a:bodyPr>
            <a:lstStyle/>
            <a:p>
              <a:endParaRPr lang="en-US" sz="2400" b="1" dirty="0">
                <a:solidFill>
                  <a:schemeClr val="tx2">
                    <a:lumMod val="10000"/>
                  </a:schemeClr>
                </a:solidFill>
                <a:latin typeface="Trebuchet MS" pitchFamily="34" charset="0"/>
              </a:endParaRPr>
            </a:p>
          </p:txBody>
        </p:sp>
        <p:sp>
          <p:nvSpPr>
            <p:cNvPr id="13" name="Rectangle 12"/>
            <p:cNvSpPr/>
            <p:nvPr/>
          </p:nvSpPr>
          <p:spPr>
            <a:xfrm>
              <a:off x="7493000" y="4038600"/>
              <a:ext cx="1524000" cy="325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14" name="Rectangle 13"/>
            <p:cNvSpPr/>
            <p:nvPr/>
          </p:nvSpPr>
          <p:spPr>
            <a:xfrm>
              <a:off x="7493000" y="2304627"/>
              <a:ext cx="1524000" cy="17339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15" name="Rectangle 14"/>
            <p:cNvSpPr/>
            <p:nvPr/>
          </p:nvSpPr>
          <p:spPr>
            <a:xfrm>
              <a:off x="7493000" y="895774"/>
              <a:ext cx="1524000" cy="140885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17" name="Rectangle 16"/>
            <p:cNvSpPr/>
            <p:nvPr/>
          </p:nvSpPr>
          <p:spPr>
            <a:xfrm>
              <a:off x="2926080" y="866987"/>
              <a:ext cx="1442720" cy="6394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smtClean="0">
                <a:latin typeface="Trebuchet MS" pitchFamily="34" charset="0"/>
              </a:endParaRPr>
            </a:p>
          </p:txBody>
        </p:sp>
        <p:sp>
          <p:nvSpPr>
            <p:cNvPr id="18" name="Rectangle 17"/>
            <p:cNvSpPr/>
            <p:nvPr/>
          </p:nvSpPr>
          <p:spPr>
            <a:xfrm>
              <a:off x="5283200" y="4038600"/>
              <a:ext cx="1447800" cy="325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19" name="Rectangle 18"/>
            <p:cNvSpPr/>
            <p:nvPr/>
          </p:nvSpPr>
          <p:spPr>
            <a:xfrm>
              <a:off x="5283200" y="895774"/>
              <a:ext cx="1447800" cy="314282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grpSp>
      <p:sp>
        <p:nvSpPr>
          <p:cNvPr id="21" name="Title 3"/>
          <p:cNvSpPr txBox="1">
            <a:spLocks/>
          </p:cNvSpPr>
          <p:nvPr/>
        </p:nvSpPr>
        <p:spPr>
          <a:xfrm>
            <a:off x="433493" y="650240"/>
            <a:ext cx="12354560" cy="1625600"/>
          </a:xfrm>
          <a:prstGeom prst="rect">
            <a:avLst/>
          </a:prstGeom>
        </p:spPr>
        <p:txBody>
          <a:bodyPr lIns="130046" tIns="65023" rIns="130046" bIns="65023">
            <a:normAutofit/>
          </a:bodyPr>
          <a:lstStyle/>
          <a:p>
            <a:pPr algn="ctr">
              <a:spcBef>
                <a:spcPct val="0"/>
              </a:spcBef>
              <a:defRPr/>
            </a:pPr>
            <a:r>
              <a:rPr lang="en-US" sz="6300" dirty="0" smtClean="0">
                <a:solidFill>
                  <a:schemeClr val="bg2">
                    <a:lumMod val="50000"/>
                  </a:schemeClr>
                </a:solidFill>
                <a:latin typeface="Trebuchet MS" pitchFamily="34" charset="0"/>
                <a:ea typeface="+mj-ea"/>
                <a:cs typeface="Arial" pitchFamily="34" charset="0"/>
              </a:rPr>
              <a:t>Consumptive Use Portion</a:t>
            </a:r>
            <a:endParaRPr lang="en-US" sz="3400" dirty="0">
              <a:solidFill>
                <a:schemeClr val="tx1"/>
              </a:solidFill>
              <a:latin typeface="Arial" pitchFamily="34" charset="0"/>
              <a:ea typeface="+mj-ea"/>
              <a:cs typeface="Arial" pitchFamily="34" charset="0"/>
            </a:endParaRPr>
          </a:p>
        </p:txBody>
      </p:sp>
      <p:graphicFrame>
        <p:nvGraphicFramePr>
          <p:cNvPr id="26" name="Chart 25"/>
          <p:cNvGraphicFramePr/>
          <p:nvPr/>
        </p:nvGraphicFramePr>
        <p:xfrm>
          <a:off x="4368800" y="4191000"/>
          <a:ext cx="8153400" cy="5881687"/>
        </p:xfrm>
        <a:graphic>
          <a:graphicData uri="http://schemas.openxmlformats.org/drawingml/2006/chart">
            <c:chart xmlns:c="http://schemas.openxmlformats.org/drawingml/2006/chart" xmlns:r="http://schemas.openxmlformats.org/officeDocument/2006/relationships" r:id="rId2"/>
          </a:graphicData>
        </a:graphic>
      </p:graphicFrame>
      <p:cxnSp>
        <p:nvCxnSpPr>
          <p:cNvPr id="28" name="Straight Connector 27"/>
          <p:cNvCxnSpPr/>
          <p:nvPr/>
        </p:nvCxnSpPr>
        <p:spPr bwMode="auto">
          <a:xfrm flipV="1">
            <a:off x="3302000" y="5791200"/>
            <a:ext cx="2590800" cy="1295400"/>
          </a:xfrm>
          <a:prstGeom prst="line">
            <a:avLst/>
          </a:prstGeom>
          <a:solidFill>
            <a:srgbClr val="14943F"/>
          </a:solidFill>
          <a:ln w="12700" cap="flat" cmpd="sng" algn="ctr">
            <a:solidFill>
              <a:srgbClr val="000000"/>
            </a:solidFill>
            <a:prstDash val="solid"/>
            <a:miter lim="0"/>
            <a:headEnd type="none" w="med" len="med"/>
            <a:tailEnd type="none" w="med" len="med"/>
          </a:ln>
          <a:effectLst/>
        </p:spPr>
      </p:cxnSp>
      <p:cxnSp>
        <p:nvCxnSpPr>
          <p:cNvPr id="32" name="Straight Connector 31"/>
          <p:cNvCxnSpPr/>
          <p:nvPr/>
        </p:nvCxnSpPr>
        <p:spPr bwMode="auto">
          <a:xfrm>
            <a:off x="3302000" y="7620000"/>
            <a:ext cx="3200400" cy="762000"/>
          </a:xfrm>
          <a:prstGeom prst="line">
            <a:avLst/>
          </a:prstGeom>
          <a:solidFill>
            <a:srgbClr val="14943F"/>
          </a:solidFill>
          <a:ln w="12700" cap="flat" cmpd="sng" algn="ctr">
            <a:solidFill>
              <a:srgbClr val="000000"/>
            </a:solidFill>
            <a:prstDash val="solid"/>
            <a:miter lim="0"/>
            <a:headEnd type="none" w="med" len="med"/>
            <a:tailEnd type="none" w="med" len="med"/>
          </a:ln>
          <a:effectLst/>
        </p:spPr>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p:nvPr/>
        </p:nvGrpSpPr>
        <p:grpSpPr>
          <a:xfrm>
            <a:off x="0" y="6629400"/>
            <a:ext cx="4612640" cy="2257213"/>
            <a:chOff x="975360" y="866987"/>
            <a:chExt cx="11270827" cy="7111421"/>
          </a:xfrm>
        </p:grpSpPr>
        <p:cxnSp>
          <p:nvCxnSpPr>
            <p:cNvPr id="3" name="Straight Connector 2"/>
            <p:cNvCxnSpPr/>
            <p:nvPr/>
          </p:nvCxnSpPr>
          <p:spPr>
            <a:xfrm>
              <a:off x="2275840" y="1625600"/>
              <a:ext cx="0" cy="56354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2275840" y="7261013"/>
              <a:ext cx="9970347" cy="0"/>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75360" y="4009813"/>
              <a:ext cx="975360" cy="500648"/>
            </a:xfrm>
            <a:prstGeom prst="rect">
              <a:avLst/>
            </a:prstGeom>
            <a:noFill/>
          </p:spPr>
          <p:txBody>
            <a:bodyPr wrap="square" lIns="130046" tIns="65023" rIns="130046" bIns="65023" rtlCol="0">
              <a:spAutoFit/>
            </a:bodyPr>
            <a:lstStyle/>
            <a:p>
              <a:endParaRPr lang="en-US" sz="2400" b="1" dirty="0">
                <a:solidFill>
                  <a:schemeClr val="tx2">
                    <a:lumMod val="10000"/>
                  </a:schemeClr>
                </a:solidFill>
                <a:latin typeface="Trebuchet MS" pitchFamily="34" charset="0"/>
              </a:endParaRPr>
            </a:p>
          </p:txBody>
        </p:sp>
        <p:sp>
          <p:nvSpPr>
            <p:cNvPr id="8" name="TextBox 7"/>
            <p:cNvSpPr txBox="1"/>
            <p:nvPr/>
          </p:nvSpPr>
          <p:spPr>
            <a:xfrm>
              <a:off x="5960533" y="7477760"/>
              <a:ext cx="3251200" cy="500648"/>
            </a:xfrm>
            <a:prstGeom prst="rect">
              <a:avLst/>
            </a:prstGeom>
            <a:noFill/>
          </p:spPr>
          <p:txBody>
            <a:bodyPr wrap="square" lIns="130046" tIns="65023" rIns="130046" bIns="65023" rtlCol="0">
              <a:spAutoFit/>
            </a:bodyPr>
            <a:lstStyle/>
            <a:p>
              <a:endParaRPr lang="en-US" sz="2400" b="1" dirty="0">
                <a:solidFill>
                  <a:schemeClr val="tx2">
                    <a:lumMod val="10000"/>
                  </a:schemeClr>
                </a:solidFill>
                <a:latin typeface="Trebuchet MS" pitchFamily="34" charset="0"/>
              </a:endParaRPr>
            </a:p>
          </p:txBody>
        </p:sp>
        <p:sp>
          <p:nvSpPr>
            <p:cNvPr id="13" name="Rectangle 12"/>
            <p:cNvSpPr/>
            <p:nvPr/>
          </p:nvSpPr>
          <p:spPr>
            <a:xfrm>
              <a:off x="7493000" y="4038600"/>
              <a:ext cx="1524000" cy="325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14" name="Rectangle 13"/>
            <p:cNvSpPr/>
            <p:nvPr/>
          </p:nvSpPr>
          <p:spPr>
            <a:xfrm>
              <a:off x="7493000" y="2304627"/>
              <a:ext cx="1524000" cy="17339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15" name="Rectangle 14"/>
            <p:cNvSpPr/>
            <p:nvPr/>
          </p:nvSpPr>
          <p:spPr>
            <a:xfrm>
              <a:off x="7493000" y="895774"/>
              <a:ext cx="1524000" cy="140885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17" name="Rectangle 16"/>
            <p:cNvSpPr/>
            <p:nvPr/>
          </p:nvSpPr>
          <p:spPr>
            <a:xfrm>
              <a:off x="2926080" y="866987"/>
              <a:ext cx="1442720" cy="6394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smtClean="0">
                <a:latin typeface="Trebuchet MS" pitchFamily="34" charset="0"/>
              </a:endParaRPr>
            </a:p>
          </p:txBody>
        </p:sp>
        <p:sp>
          <p:nvSpPr>
            <p:cNvPr id="18" name="Rectangle 17"/>
            <p:cNvSpPr/>
            <p:nvPr/>
          </p:nvSpPr>
          <p:spPr>
            <a:xfrm>
              <a:off x="5283200" y="4038600"/>
              <a:ext cx="1447800" cy="325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19" name="Rectangle 18"/>
            <p:cNvSpPr/>
            <p:nvPr/>
          </p:nvSpPr>
          <p:spPr>
            <a:xfrm>
              <a:off x="5283200" y="895774"/>
              <a:ext cx="1447800" cy="314282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grpSp>
      <p:sp>
        <p:nvSpPr>
          <p:cNvPr id="16" name="Title 3"/>
          <p:cNvSpPr txBox="1">
            <a:spLocks/>
          </p:cNvSpPr>
          <p:nvPr/>
        </p:nvSpPr>
        <p:spPr>
          <a:xfrm>
            <a:off x="433493" y="650240"/>
            <a:ext cx="12354560" cy="1254760"/>
          </a:xfrm>
          <a:prstGeom prst="rect">
            <a:avLst/>
          </a:prstGeom>
        </p:spPr>
        <p:txBody>
          <a:bodyPr lIns="130046" tIns="65023" rIns="130046" bIns="65023">
            <a:normAutofit/>
          </a:bodyPr>
          <a:lstStyle/>
          <a:p>
            <a:pPr algn="ctr">
              <a:spcBef>
                <a:spcPct val="0"/>
              </a:spcBef>
              <a:defRPr/>
            </a:pPr>
            <a:r>
              <a:rPr lang="en-US" sz="6300" dirty="0" smtClean="0">
                <a:solidFill>
                  <a:schemeClr val="bg2">
                    <a:lumMod val="50000"/>
                  </a:schemeClr>
                </a:solidFill>
                <a:latin typeface="Trebuchet MS" pitchFamily="34" charset="0"/>
                <a:ea typeface="+mj-ea"/>
                <a:cs typeface="Arial" pitchFamily="34" charset="0"/>
              </a:rPr>
              <a:t>Return Flow Portion</a:t>
            </a:r>
          </a:p>
        </p:txBody>
      </p:sp>
      <p:cxnSp>
        <p:nvCxnSpPr>
          <p:cNvPr id="22" name="Straight Connector 21"/>
          <p:cNvCxnSpPr/>
          <p:nvPr/>
        </p:nvCxnSpPr>
        <p:spPr bwMode="auto">
          <a:xfrm flipV="1">
            <a:off x="3302000" y="4038600"/>
            <a:ext cx="1524000" cy="2590800"/>
          </a:xfrm>
          <a:prstGeom prst="line">
            <a:avLst/>
          </a:prstGeom>
          <a:solidFill>
            <a:srgbClr val="14943F"/>
          </a:solidFill>
          <a:ln w="12700" cap="flat" cmpd="sng" algn="ctr">
            <a:solidFill>
              <a:srgbClr val="000000"/>
            </a:solidFill>
            <a:prstDash val="solid"/>
            <a:miter lim="0"/>
            <a:headEnd type="none" w="med" len="med"/>
            <a:tailEnd type="none" w="med" len="med"/>
          </a:ln>
          <a:effectLst/>
        </p:spPr>
      </p:cxnSp>
      <p:cxnSp>
        <p:nvCxnSpPr>
          <p:cNvPr id="24" name="Straight Connector 23"/>
          <p:cNvCxnSpPr/>
          <p:nvPr/>
        </p:nvCxnSpPr>
        <p:spPr bwMode="auto">
          <a:xfrm flipV="1">
            <a:off x="3302000" y="5867400"/>
            <a:ext cx="4572000" cy="1219200"/>
          </a:xfrm>
          <a:prstGeom prst="line">
            <a:avLst/>
          </a:prstGeom>
          <a:solidFill>
            <a:srgbClr val="14943F"/>
          </a:solidFill>
          <a:ln w="12700" cap="flat" cmpd="sng" algn="ctr">
            <a:solidFill>
              <a:srgbClr val="000000"/>
            </a:solidFill>
            <a:prstDash val="solid"/>
            <a:miter lim="0"/>
            <a:headEnd type="none" w="med" len="med"/>
            <a:tailEnd type="none" w="med" len="med"/>
          </a:ln>
          <a:effectLst/>
        </p:spPr>
      </p:cxnSp>
      <p:graphicFrame>
        <p:nvGraphicFramePr>
          <p:cNvPr id="20" name="Chart 19"/>
          <p:cNvGraphicFramePr/>
          <p:nvPr/>
        </p:nvGraphicFramePr>
        <p:xfrm>
          <a:off x="4445000" y="1447800"/>
          <a:ext cx="7924800" cy="7162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prstGeom prst="rect">
            <a:avLst/>
          </a:prstGeom>
          <a:noFill/>
        </p:spPr>
        <p:txBody>
          <a:bodyPr lIns="92070" tIns="46035" rIns="92070" bIns="46035" anchor="ctr">
            <a:normAutofit/>
          </a:bodyPr>
          <a:lstStyle/>
          <a:p>
            <a:pPr lvl="3" algn="ctr" rtl="0">
              <a:spcBef>
                <a:spcPct val="0"/>
              </a:spcBef>
            </a:pPr>
            <a:r>
              <a:rPr lang="en-US" sz="4800" i="0" dirty="0" smtClean="0">
                <a:solidFill>
                  <a:schemeClr val="tx2">
                    <a:lumMod val="10000"/>
                  </a:schemeClr>
                </a:solidFill>
                <a:latin typeface="Trebuchet MS" pitchFamily="34" charset="0"/>
              </a:rPr>
              <a:t>Areas of Concern</a:t>
            </a:r>
            <a:endParaRPr lang="en-US" sz="3100" i="0" u="sng" dirty="0" smtClean="0">
              <a:solidFill>
                <a:schemeClr val="tx2">
                  <a:lumMod val="10000"/>
                </a:schemeClr>
              </a:solidFill>
              <a:latin typeface="Trebuchet MS" pitchFamily="34" charset="0"/>
              <a:cs typeface="Arial" pitchFamily="34" charset="0"/>
            </a:endParaRPr>
          </a:p>
        </p:txBody>
      </p:sp>
      <p:sp>
        <p:nvSpPr>
          <p:cNvPr id="4" name="Rectangle 3"/>
          <p:cNvSpPr txBox="1">
            <a:spLocks noChangeArrowheads="1"/>
          </p:cNvSpPr>
          <p:nvPr/>
        </p:nvSpPr>
        <p:spPr>
          <a:xfrm>
            <a:off x="758613" y="1981200"/>
            <a:ext cx="11595947" cy="5930054"/>
          </a:xfrm>
          <a:prstGeom prst="rect">
            <a:avLst/>
          </a:prstGeom>
          <a:noFill/>
        </p:spPr>
        <p:txBody>
          <a:bodyPr vert="horz" lIns="92070" tIns="46035" rIns="92070" bIns="46035">
            <a:normAutofit/>
          </a:bodyPr>
          <a:lstStyle/>
          <a:p>
            <a:pPr marL="650230" lvl="3" indent="-650230">
              <a:lnSpc>
                <a:spcPct val="90000"/>
              </a:lnSpc>
              <a:spcAft>
                <a:spcPts val="284"/>
              </a:spcAft>
              <a:buSzPct val="75000"/>
              <a:buFont typeface="+mj-lt"/>
              <a:buAutoNum type="arabicPeriod"/>
            </a:pPr>
            <a:r>
              <a:rPr lang="en-US" sz="4000" dirty="0" smtClean="0">
                <a:solidFill>
                  <a:schemeClr val="tx2">
                    <a:lumMod val="10000"/>
                  </a:schemeClr>
                </a:solidFill>
                <a:latin typeface="Trebuchet MS" pitchFamily="34" charset="0"/>
              </a:rPr>
              <a:t>Maintaining a Conditional Water Right (Water Court)</a:t>
            </a:r>
          </a:p>
          <a:p>
            <a:pPr marL="910322" lvl="4" indent="-390138">
              <a:lnSpc>
                <a:spcPct val="90000"/>
              </a:lnSpc>
              <a:spcAft>
                <a:spcPts val="1707"/>
              </a:spcAft>
              <a:buSzPct val="75000"/>
              <a:buFont typeface="Arial" pitchFamily="34" charset="0"/>
              <a:buChar char="•"/>
            </a:pPr>
            <a:r>
              <a:rPr lang="en-US" sz="3400" b="1" dirty="0" smtClean="0">
                <a:solidFill>
                  <a:schemeClr val="tx2">
                    <a:lumMod val="10000"/>
                  </a:schemeClr>
                </a:solidFill>
                <a:latin typeface="Trebuchet MS" pitchFamily="34" charset="0"/>
              </a:rPr>
              <a:t>Potential to “lose it”:</a:t>
            </a:r>
            <a:r>
              <a:rPr lang="en-US" sz="3400" dirty="0" smtClean="0">
                <a:solidFill>
                  <a:schemeClr val="tx2">
                    <a:lumMod val="10000"/>
                  </a:schemeClr>
                </a:solidFill>
                <a:latin typeface="Trebuchet MS" pitchFamily="34" charset="0"/>
              </a:rPr>
              <a:t> no “reasonable diligence,” speculation, can and will questions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p:nvPr/>
        </p:nvGrpSpPr>
        <p:grpSpPr>
          <a:xfrm>
            <a:off x="0" y="6629400"/>
            <a:ext cx="4612640" cy="2257213"/>
            <a:chOff x="975360" y="866987"/>
            <a:chExt cx="11270827" cy="7111421"/>
          </a:xfrm>
        </p:grpSpPr>
        <p:cxnSp>
          <p:nvCxnSpPr>
            <p:cNvPr id="3" name="Straight Connector 2"/>
            <p:cNvCxnSpPr/>
            <p:nvPr/>
          </p:nvCxnSpPr>
          <p:spPr>
            <a:xfrm>
              <a:off x="2275840" y="1625600"/>
              <a:ext cx="0" cy="56354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2275840" y="7261013"/>
              <a:ext cx="9970347" cy="0"/>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75360" y="4009813"/>
              <a:ext cx="975360" cy="500648"/>
            </a:xfrm>
            <a:prstGeom prst="rect">
              <a:avLst/>
            </a:prstGeom>
            <a:noFill/>
          </p:spPr>
          <p:txBody>
            <a:bodyPr wrap="square" lIns="130046" tIns="65023" rIns="130046" bIns="65023" rtlCol="0">
              <a:spAutoFit/>
            </a:bodyPr>
            <a:lstStyle/>
            <a:p>
              <a:endParaRPr lang="en-US" sz="2400" b="1" dirty="0">
                <a:solidFill>
                  <a:schemeClr val="tx2">
                    <a:lumMod val="10000"/>
                  </a:schemeClr>
                </a:solidFill>
                <a:latin typeface="Trebuchet MS" pitchFamily="34" charset="0"/>
              </a:endParaRPr>
            </a:p>
          </p:txBody>
        </p:sp>
        <p:sp>
          <p:nvSpPr>
            <p:cNvPr id="8" name="TextBox 7"/>
            <p:cNvSpPr txBox="1"/>
            <p:nvPr/>
          </p:nvSpPr>
          <p:spPr>
            <a:xfrm>
              <a:off x="5960533" y="7477760"/>
              <a:ext cx="3251200" cy="500648"/>
            </a:xfrm>
            <a:prstGeom prst="rect">
              <a:avLst/>
            </a:prstGeom>
            <a:noFill/>
          </p:spPr>
          <p:txBody>
            <a:bodyPr wrap="square" lIns="130046" tIns="65023" rIns="130046" bIns="65023" rtlCol="0">
              <a:spAutoFit/>
            </a:bodyPr>
            <a:lstStyle/>
            <a:p>
              <a:endParaRPr lang="en-US" sz="2400" b="1" dirty="0">
                <a:solidFill>
                  <a:schemeClr val="tx2">
                    <a:lumMod val="10000"/>
                  </a:schemeClr>
                </a:solidFill>
                <a:latin typeface="Trebuchet MS" pitchFamily="34" charset="0"/>
              </a:endParaRPr>
            </a:p>
          </p:txBody>
        </p:sp>
        <p:sp>
          <p:nvSpPr>
            <p:cNvPr id="13" name="Rectangle 12"/>
            <p:cNvSpPr/>
            <p:nvPr/>
          </p:nvSpPr>
          <p:spPr>
            <a:xfrm>
              <a:off x="7493000" y="4038600"/>
              <a:ext cx="1524000" cy="325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14" name="Rectangle 13"/>
            <p:cNvSpPr/>
            <p:nvPr/>
          </p:nvSpPr>
          <p:spPr>
            <a:xfrm>
              <a:off x="7493000" y="2304627"/>
              <a:ext cx="1524000" cy="17339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15" name="Rectangle 14"/>
            <p:cNvSpPr/>
            <p:nvPr/>
          </p:nvSpPr>
          <p:spPr>
            <a:xfrm>
              <a:off x="7493000" y="895774"/>
              <a:ext cx="1524000" cy="140885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17" name="Rectangle 16"/>
            <p:cNvSpPr/>
            <p:nvPr/>
          </p:nvSpPr>
          <p:spPr>
            <a:xfrm>
              <a:off x="2926080" y="866987"/>
              <a:ext cx="1442720" cy="6394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smtClean="0">
                <a:latin typeface="Trebuchet MS" pitchFamily="34" charset="0"/>
              </a:endParaRPr>
            </a:p>
          </p:txBody>
        </p:sp>
        <p:sp>
          <p:nvSpPr>
            <p:cNvPr id="18" name="Rectangle 17"/>
            <p:cNvSpPr/>
            <p:nvPr/>
          </p:nvSpPr>
          <p:spPr>
            <a:xfrm>
              <a:off x="5283200" y="4038600"/>
              <a:ext cx="1447800" cy="325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19" name="Rectangle 18"/>
            <p:cNvSpPr/>
            <p:nvPr/>
          </p:nvSpPr>
          <p:spPr>
            <a:xfrm>
              <a:off x="5283200" y="895774"/>
              <a:ext cx="1447800" cy="314282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grpSp>
      <p:sp>
        <p:nvSpPr>
          <p:cNvPr id="16" name="Title 3"/>
          <p:cNvSpPr txBox="1">
            <a:spLocks/>
          </p:cNvSpPr>
          <p:nvPr/>
        </p:nvSpPr>
        <p:spPr>
          <a:xfrm>
            <a:off x="433493" y="650240"/>
            <a:ext cx="12354560" cy="1254760"/>
          </a:xfrm>
          <a:prstGeom prst="rect">
            <a:avLst/>
          </a:prstGeom>
        </p:spPr>
        <p:txBody>
          <a:bodyPr lIns="130046" tIns="65023" rIns="130046" bIns="65023">
            <a:normAutofit/>
          </a:bodyPr>
          <a:lstStyle/>
          <a:p>
            <a:pPr algn="ctr">
              <a:spcBef>
                <a:spcPct val="0"/>
              </a:spcBef>
              <a:defRPr/>
            </a:pPr>
            <a:r>
              <a:rPr lang="en-US" sz="6300" dirty="0" smtClean="0">
                <a:solidFill>
                  <a:schemeClr val="bg2">
                    <a:lumMod val="50000"/>
                  </a:schemeClr>
                </a:solidFill>
                <a:latin typeface="Trebuchet MS" pitchFamily="34" charset="0"/>
                <a:ea typeface="+mj-ea"/>
                <a:cs typeface="Arial" pitchFamily="34" charset="0"/>
              </a:rPr>
              <a:t>Return Flow Portion</a:t>
            </a:r>
          </a:p>
        </p:txBody>
      </p:sp>
      <p:cxnSp>
        <p:nvCxnSpPr>
          <p:cNvPr id="22" name="Straight Connector 21"/>
          <p:cNvCxnSpPr/>
          <p:nvPr/>
        </p:nvCxnSpPr>
        <p:spPr bwMode="auto">
          <a:xfrm flipV="1">
            <a:off x="3302000" y="4038600"/>
            <a:ext cx="1600200" cy="2590800"/>
          </a:xfrm>
          <a:prstGeom prst="line">
            <a:avLst/>
          </a:prstGeom>
          <a:solidFill>
            <a:srgbClr val="14943F"/>
          </a:solidFill>
          <a:ln w="12700" cap="flat" cmpd="sng" algn="ctr">
            <a:solidFill>
              <a:srgbClr val="000000"/>
            </a:solidFill>
            <a:prstDash val="solid"/>
            <a:miter lim="0"/>
            <a:headEnd type="none" w="med" len="med"/>
            <a:tailEnd type="none" w="med" len="med"/>
          </a:ln>
          <a:effectLst/>
        </p:spPr>
      </p:cxnSp>
      <p:cxnSp>
        <p:nvCxnSpPr>
          <p:cNvPr id="24" name="Straight Connector 23"/>
          <p:cNvCxnSpPr/>
          <p:nvPr/>
        </p:nvCxnSpPr>
        <p:spPr bwMode="auto">
          <a:xfrm flipV="1">
            <a:off x="3302000" y="5791200"/>
            <a:ext cx="4572000" cy="1295400"/>
          </a:xfrm>
          <a:prstGeom prst="line">
            <a:avLst/>
          </a:prstGeom>
          <a:solidFill>
            <a:srgbClr val="14943F"/>
          </a:solidFill>
          <a:ln w="12700" cap="flat" cmpd="sng" algn="ctr">
            <a:solidFill>
              <a:srgbClr val="000000"/>
            </a:solidFill>
            <a:prstDash val="solid"/>
            <a:miter lim="0"/>
            <a:headEnd type="none" w="med" len="med"/>
            <a:tailEnd type="none" w="med" len="med"/>
          </a:ln>
          <a:effectLst/>
        </p:spPr>
      </p:cxnSp>
      <p:sp>
        <p:nvSpPr>
          <p:cNvPr id="20" name="Rounded Rectangle 19"/>
          <p:cNvSpPr/>
          <p:nvPr/>
        </p:nvSpPr>
        <p:spPr bwMode="auto">
          <a:xfrm>
            <a:off x="558800" y="1752600"/>
            <a:ext cx="3200400" cy="2286000"/>
          </a:xfrm>
          <a:prstGeom prst="roundRect">
            <a:avLst/>
          </a:prstGeom>
          <a:solidFill>
            <a:srgbClr val="FF0000">
              <a:alpha val="3000"/>
            </a:srgbClr>
          </a:solidFill>
          <a:ln w="12700" cap="flat" cmpd="sng" algn="ctr">
            <a:solidFill>
              <a:srgbClr val="000000"/>
            </a:solid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bodyPr>
          <a:lstStyle/>
          <a:p>
            <a:pPr marR="0" indent="0" algn="ctr" defTabSz="584200" rtl="0" eaLnBrk="1"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rebuchet MS" pitchFamily="-100" charset="0"/>
                <a:ea typeface="Trebuchet MS" pitchFamily="-100" charset="0"/>
                <a:cs typeface="Trebuchet MS" pitchFamily="-100" charset="0"/>
                <a:sym typeface="Trebuchet MS" pitchFamily="-100" charset="0"/>
              </a:rPr>
              <a:t>This irrigator has taken steps to eliminate waste</a:t>
            </a:r>
          </a:p>
          <a:p>
            <a:pPr marR="0" indent="0" algn="ctr" defTabSz="584200" rtl="0" eaLnBrk="1" fontAlgn="base" latinLnBrk="0" hangingPunct="0">
              <a:lnSpc>
                <a:spcPct val="100000"/>
              </a:lnSpc>
              <a:spcBef>
                <a:spcPct val="0"/>
              </a:spcBef>
              <a:spcAft>
                <a:spcPct val="0"/>
              </a:spcAft>
              <a:buClrTx/>
              <a:buSzTx/>
              <a:buFontTx/>
              <a:buNone/>
              <a:tabLst/>
            </a:pPr>
            <a:endParaRPr lang="en-US" sz="2400" dirty="0" smtClean="0">
              <a:solidFill>
                <a:schemeClr val="bg2"/>
              </a:solidFill>
            </a:endParaRPr>
          </a:p>
          <a:p>
            <a:pPr marR="0" indent="0" algn="ctr" defTabSz="584200" rtl="0" eaLnBrk="1"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rebuchet MS" pitchFamily="-100" charset="0"/>
                <a:ea typeface="Trebuchet MS" pitchFamily="-100" charset="0"/>
                <a:cs typeface="Trebuchet MS" pitchFamily="-100" charset="0"/>
                <a:sym typeface="Trebuchet MS" pitchFamily="-100" charset="0"/>
              </a:rPr>
              <a:t>No excessive </a:t>
            </a:r>
          </a:p>
          <a:p>
            <a:pPr marR="0" indent="0" algn="ctr" defTabSz="584200" rtl="0" eaLnBrk="1"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rebuchet MS" pitchFamily="-100" charset="0"/>
                <a:ea typeface="Trebuchet MS" pitchFamily="-100" charset="0"/>
                <a:cs typeface="Trebuchet MS" pitchFamily="-100" charset="0"/>
                <a:sym typeface="Trebuchet MS" pitchFamily="-100" charset="0"/>
              </a:rPr>
              <a:t>return flow</a:t>
            </a:r>
            <a:endParaRPr kumimoji="0" lang="en-US" sz="2400" b="0" i="0" u="none" strike="noStrike" cap="none" normalizeH="0" baseline="0" dirty="0">
              <a:ln>
                <a:noFill/>
              </a:ln>
              <a:solidFill>
                <a:schemeClr val="bg2"/>
              </a:solidFill>
              <a:effectLst/>
              <a:latin typeface="Trebuchet MS" pitchFamily="-100" charset="0"/>
              <a:ea typeface="Trebuchet MS" pitchFamily="-100" charset="0"/>
              <a:cs typeface="Trebuchet MS" pitchFamily="-100" charset="0"/>
              <a:sym typeface="Trebuchet MS" pitchFamily="-100" charset="0"/>
            </a:endParaRPr>
          </a:p>
        </p:txBody>
      </p:sp>
      <p:cxnSp>
        <p:nvCxnSpPr>
          <p:cNvPr id="26" name="Straight Arrow Connector 25"/>
          <p:cNvCxnSpPr>
            <a:stCxn id="20" idx="3"/>
          </p:cNvCxnSpPr>
          <p:nvPr/>
        </p:nvCxnSpPr>
        <p:spPr bwMode="auto">
          <a:xfrm>
            <a:off x="3759200" y="2895600"/>
            <a:ext cx="1905000" cy="533400"/>
          </a:xfrm>
          <a:prstGeom prst="straightConnector1">
            <a:avLst/>
          </a:prstGeom>
          <a:solidFill>
            <a:srgbClr val="14943F"/>
          </a:solidFill>
          <a:ln w="38100" cap="flat" cmpd="sng" algn="ctr">
            <a:solidFill>
              <a:srgbClr val="000000"/>
            </a:solidFill>
            <a:prstDash val="solid"/>
            <a:miter lim="0"/>
            <a:headEnd type="none" w="med" len="med"/>
            <a:tailEnd type="stealth" w="lg" len="lg"/>
          </a:ln>
          <a:effectLst/>
        </p:spPr>
      </p:cxnSp>
      <p:graphicFrame>
        <p:nvGraphicFramePr>
          <p:cNvPr id="25" name="Chart 24"/>
          <p:cNvGraphicFramePr/>
          <p:nvPr/>
        </p:nvGraphicFramePr>
        <p:xfrm>
          <a:off x="4216400" y="1143000"/>
          <a:ext cx="7848600" cy="7239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20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33493" y="650240"/>
            <a:ext cx="12354560" cy="1625600"/>
          </a:xfrm>
          <a:prstGeom prst="rect">
            <a:avLst/>
          </a:prstGeom>
        </p:spPr>
        <p:txBody>
          <a:bodyPr lIns="130046" tIns="65023" rIns="130046" bIns="65023">
            <a:normAutofit fontScale="85000" lnSpcReduction="10000"/>
          </a:bodyPr>
          <a:lstStyle/>
          <a:p>
            <a:pPr algn="ctr" defTabSz="1300460" fontAlgn="auto" hangingPunct="1">
              <a:spcAft>
                <a:spcPts val="0"/>
              </a:spcAft>
              <a:defRPr/>
            </a:pPr>
            <a:r>
              <a:rPr lang="en-US" sz="6300" dirty="0" smtClean="0">
                <a:solidFill>
                  <a:schemeClr val="bg2">
                    <a:lumMod val="50000"/>
                  </a:schemeClr>
                </a:solidFill>
                <a:latin typeface="Trebuchet MS" pitchFamily="34" charset="0"/>
                <a:ea typeface="+mj-ea"/>
                <a:cs typeface="Arial" pitchFamily="34" charset="0"/>
              </a:rPr>
              <a:t>Back to the Change of Use Example A</a:t>
            </a:r>
            <a:br>
              <a:rPr lang="en-US" sz="6300" dirty="0" smtClean="0">
                <a:solidFill>
                  <a:schemeClr val="bg2">
                    <a:lumMod val="50000"/>
                  </a:schemeClr>
                </a:solidFill>
                <a:latin typeface="Trebuchet MS" pitchFamily="34" charset="0"/>
                <a:ea typeface="+mj-ea"/>
                <a:cs typeface="Arial" pitchFamily="34" charset="0"/>
              </a:rPr>
            </a:br>
            <a:endParaRPr lang="en-US" sz="3400" dirty="0">
              <a:solidFill>
                <a:schemeClr val="bg2">
                  <a:lumMod val="50000"/>
                </a:schemeClr>
              </a:solidFill>
              <a:latin typeface="Trebuchet MS" pitchFamily="34" charset="0"/>
              <a:ea typeface="+mj-ea"/>
              <a:cs typeface="Arial" pitchFamily="34" charset="0"/>
            </a:endParaRPr>
          </a:p>
        </p:txBody>
      </p:sp>
      <p:sp>
        <p:nvSpPr>
          <p:cNvPr id="4" name="Content Placeholder 1"/>
          <p:cNvSpPr txBox="1">
            <a:spLocks/>
          </p:cNvSpPr>
          <p:nvPr/>
        </p:nvSpPr>
        <p:spPr>
          <a:xfrm>
            <a:off x="0" y="2210365"/>
            <a:ext cx="13004800" cy="6436925"/>
          </a:xfrm>
          <a:prstGeom prst="rect">
            <a:avLst/>
          </a:prstGeom>
        </p:spPr>
        <p:txBody>
          <a:bodyPr lIns="130046" tIns="65023" rIns="130046" bIns="65023">
            <a:normAutofit/>
          </a:bodyPr>
          <a:lstStyle/>
          <a:p>
            <a:pPr marL="487672" indent="-487672" defTabSz="1300460" fontAlgn="auto" hangingPunct="1">
              <a:spcBef>
                <a:spcPct val="20000"/>
              </a:spcBef>
              <a:spcAft>
                <a:spcPts val="0"/>
              </a:spcAft>
              <a:buFont typeface="Arial" pitchFamily="34" charset="0"/>
              <a:buChar char="•"/>
              <a:defRPr/>
            </a:pPr>
            <a:r>
              <a:rPr lang="en-US" sz="4000" dirty="0" smtClean="0">
                <a:solidFill>
                  <a:schemeClr val="tx2">
                    <a:lumMod val="10000"/>
                  </a:schemeClr>
                </a:solidFill>
                <a:latin typeface="Trebuchet MS" pitchFamily="34" charset="0"/>
                <a:cs typeface="Arial" pitchFamily="34" charset="0"/>
              </a:rPr>
              <a:t>What is the measure of our water right – what are we allowed to transfer?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9321800" y="1842347"/>
            <a:ext cx="1981200" cy="2709333"/>
          </a:xfrm>
          <a:prstGeom prst="roundRect">
            <a:avLst/>
          </a:prstGeom>
          <a:solidFill>
            <a:srgbClr val="0070C0">
              <a:alpha val="12000"/>
            </a:srgbClr>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a:p>
        </p:txBody>
      </p:sp>
      <p:sp>
        <p:nvSpPr>
          <p:cNvPr id="12" name="Rounded Rectangle 11"/>
          <p:cNvSpPr/>
          <p:nvPr/>
        </p:nvSpPr>
        <p:spPr>
          <a:xfrm>
            <a:off x="7340600" y="457200"/>
            <a:ext cx="1828800" cy="7044267"/>
          </a:xfrm>
          <a:prstGeom prst="roundRect">
            <a:avLst/>
          </a:prstGeom>
          <a:solidFill>
            <a:schemeClr val="accent6">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a:p>
        </p:txBody>
      </p:sp>
      <p:cxnSp>
        <p:nvCxnSpPr>
          <p:cNvPr id="3" name="Straight Connector 2"/>
          <p:cNvCxnSpPr/>
          <p:nvPr/>
        </p:nvCxnSpPr>
        <p:spPr>
          <a:xfrm>
            <a:off x="2275840" y="1625600"/>
            <a:ext cx="0" cy="56354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2275840" y="7261013"/>
            <a:ext cx="9970347" cy="0"/>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75360" y="4009813"/>
            <a:ext cx="975360" cy="500648"/>
          </a:xfrm>
          <a:prstGeom prst="rect">
            <a:avLst/>
          </a:prstGeom>
          <a:noFill/>
        </p:spPr>
        <p:txBody>
          <a:bodyPr wrap="square" lIns="130046" tIns="65023" rIns="130046" bIns="65023" rtlCol="0">
            <a:spAutoFit/>
          </a:bodyPr>
          <a:lstStyle/>
          <a:p>
            <a:r>
              <a:rPr lang="en-US" sz="2400" b="1" dirty="0" err="1" smtClean="0">
                <a:solidFill>
                  <a:schemeClr val="tx2">
                    <a:lumMod val="10000"/>
                  </a:schemeClr>
                </a:solidFill>
                <a:latin typeface="Trebuchet MS" pitchFamily="34" charset="0"/>
              </a:rPr>
              <a:t>cfs</a:t>
            </a:r>
            <a:endParaRPr lang="en-US" sz="2400" b="1" dirty="0">
              <a:solidFill>
                <a:schemeClr val="tx2">
                  <a:lumMod val="10000"/>
                </a:schemeClr>
              </a:solidFill>
              <a:latin typeface="Trebuchet MS" pitchFamily="34" charset="0"/>
            </a:endParaRPr>
          </a:p>
        </p:txBody>
      </p:sp>
      <p:sp>
        <p:nvSpPr>
          <p:cNvPr id="8" name="TextBox 7"/>
          <p:cNvSpPr txBox="1"/>
          <p:nvPr/>
        </p:nvSpPr>
        <p:spPr>
          <a:xfrm>
            <a:off x="5960533" y="7477760"/>
            <a:ext cx="3251200" cy="500648"/>
          </a:xfrm>
          <a:prstGeom prst="rect">
            <a:avLst/>
          </a:prstGeom>
          <a:noFill/>
        </p:spPr>
        <p:txBody>
          <a:bodyPr wrap="square" lIns="130046" tIns="65023" rIns="130046" bIns="65023" rtlCol="0">
            <a:spAutoFit/>
          </a:bodyPr>
          <a:lstStyle/>
          <a:p>
            <a:r>
              <a:rPr lang="en-US" sz="2400" b="1" dirty="0" smtClean="0">
                <a:solidFill>
                  <a:schemeClr val="tx2">
                    <a:lumMod val="10000"/>
                  </a:schemeClr>
                </a:solidFill>
                <a:latin typeface="Trebuchet MS" pitchFamily="34" charset="0"/>
              </a:rPr>
              <a:t>Breakdown </a:t>
            </a:r>
            <a:endParaRPr lang="en-US" sz="2400" b="1" dirty="0">
              <a:solidFill>
                <a:schemeClr val="tx2">
                  <a:lumMod val="10000"/>
                </a:schemeClr>
              </a:solidFill>
              <a:latin typeface="Trebuchet MS" pitchFamily="34" charset="0"/>
            </a:endParaRPr>
          </a:p>
        </p:txBody>
      </p:sp>
      <p:sp>
        <p:nvSpPr>
          <p:cNvPr id="13" name="Rectangle 12"/>
          <p:cNvSpPr/>
          <p:nvPr/>
        </p:nvSpPr>
        <p:spPr>
          <a:xfrm>
            <a:off x="7493000" y="3962400"/>
            <a:ext cx="1524000" cy="325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10 </a:t>
            </a:r>
            <a:r>
              <a:rPr lang="en-US" sz="2000" dirty="0" err="1" smtClean="0">
                <a:latin typeface="Trebuchet MS" pitchFamily="34" charset="0"/>
              </a:rPr>
              <a:t>cfs</a:t>
            </a:r>
            <a:endParaRPr lang="en-US" sz="2000" dirty="0">
              <a:latin typeface="Trebuchet MS" pitchFamily="34" charset="0"/>
            </a:endParaRPr>
          </a:p>
        </p:txBody>
      </p:sp>
      <p:sp>
        <p:nvSpPr>
          <p:cNvPr id="14" name="Rectangle 13"/>
          <p:cNvSpPr/>
          <p:nvPr/>
        </p:nvSpPr>
        <p:spPr>
          <a:xfrm>
            <a:off x="9550400" y="2209800"/>
            <a:ext cx="1524000" cy="17339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err="1" smtClean="0">
                <a:latin typeface="Trebuchet MS" pitchFamily="34" charset="0"/>
              </a:rPr>
              <a:t>Cons.Use</a:t>
            </a:r>
            <a:endParaRPr lang="en-US" sz="2000" dirty="0" smtClean="0">
              <a:latin typeface="Trebuchet MS" pitchFamily="34" charset="0"/>
            </a:endParaRPr>
          </a:p>
          <a:p>
            <a:pPr algn="ctr"/>
            <a:r>
              <a:rPr lang="en-US" sz="2000" dirty="0" smtClean="0">
                <a:latin typeface="Trebuchet MS" pitchFamily="34" charset="0"/>
              </a:rPr>
              <a:t>6 </a:t>
            </a:r>
            <a:r>
              <a:rPr lang="en-US" sz="2000" dirty="0" err="1" smtClean="0">
                <a:latin typeface="Trebuchet MS" pitchFamily="34" charset="0"/>
              </a:rPr>
              <a:t>cfs</a:t>
            </a:r>
            <a:endParaRPr lang="en-US" sz="2000" dirty="0" smtClean="0">
              <a:latin typeface="Trebuchet MS" pitchFamily="34" charset="0"/>
            </a:endParaRPr>
          </a:p>
          <a:p>
            <a:pPr algn="ctr"/>
            <a:r>
              <a:rPr lang="en-US" sz="2000" dirty="0" smtClean="0">
                <a:latin typeface="Trebuchet MS" pitchFamily="34" charset="0"/>
              </a:rPr>
              <a:t>(600 ac-ft)</a:t>
            </a:r>
            <a:endParaRPr lang="en-US" sz="2000" dirty="0">
              <a:latin typeface="Trebuchet MS" pitchFamily="34" charset="0"/>
            </a:endParaRPr>
          </a:p>
        </p:txBody>
      </p:sp>
      <p:sp>
        <p:nvSpPr>
          <p:cNvPr id="15" name="Rectangle 14"/>
          <p:cNvSpPr/>
          <p:nvPr/>
        </p:nvSpPr>
        <p:spPr>
          <a:xfrm>
            <a:off x="7493000" y="819574"/>
            <a:ext cx="1524000" cy="140885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Ret. Flow</a:t>
            </a:r>
          </a:p>
          <a:p>
            <a:pPr algn="ctr"/>
            <a:r>
              <a:rPr lang="en-US" sz="2000" dirty="0" smtClean="0">
                <a:latin typeface="Trebuchet MS" pitchFamily="34" charset="0"/>
              </a:rPr>
              <a:t>4 </a:t>
            </a:r>
            <a:r>
              <a:rPr lang="en-US" sz="2000" dirty="0" err="1" smtClean="0">
                <a:latin typeface="Trebuchet MS" pitchFamily="34" charset="0"/>
              </a:rPr>
              <a:t>cfs</a:t>
            </a:r>
            <a:endParaRPr lang="en-US" sz="2000" dirty="0" smtClean="0">
              <a:latin typeface="Trebuchet MS" pitchFamily="34" charset="0"/>
            </a:endParaRPr>
          </a:p>
          <a:p>
            <a:pPr algn="ctr"/>
            <a:r>
              <a:rPr lang="en-US" sz="2000" dirty="0" smtClean="0">
                <a:latin typeface="Trebuchet MS" pitchFamily="34" charset="0"/>
              </a:rPr>
              <a:t>(400 ac-ft)</a:t>
            </a:r>
          </a:p>
          <a:p>
            <a:pPr algn="ctr"/>
            <a:endParaRPr lang="en-US" sz="2000" dirty="0">
              <a:latin typeface="Trebuchet MS" pitchFamily="34" charset="0"/>
            </a:endParaRPr>
          </a:p>
        </p:txBody>
      </p:sp>
      <p:sp>
        <p:nvSpPr>
          <p:cNvPr id="17" name="Rectangle 16"/>
          <p:cNvSpPr/>
          <p:nvPr/>
        </p:nvSpPr>
        <p:spPr>
          <a:xfrm>
            <a:off x="2926080" y="866987"/>
            <a:ext cx="1442720" cy="6394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20 </a:t>
            </a:r>
            <a:r>
              <a:rPr lang="en-US" sz="2000" dirty="0" err="1" smtClean="0">
                <a:latin typeface="Trebuchet MS" pitchFamily="34" charset="0"/>
              </a:rPr>
              <a:t>cfs</a:t>
            </a:r>
            <a:endParaRPr lang="en-US" sz="2000" dirty="0" smtClean="0">
              <a:latin typeface="Trebuchet MS" pitchFamily="34" charset="0"/>
            </a:endParaRPr>
          </a:p>
        </p:txBody>
      </p:sp>
      <p:sp>
        <p:nvSpPr>
          <p:cNvPr id="18" name="Rectangle 17"/>
          <p:cNvSpPr/>
          <p:nvPr/>
        </p:nvSpPr>
        <p:spPr>
          <a:xfrm>
            <a:off x="5283200" y="3962400"/>
            <a:ext cx="1447800" cy="325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10 </a:t>
            </a:r>
            <a:r>
              <a:rPr lang="en-US" sz="2000" dirty="0" err="1" smtClean="0">
                <a:latin typeface="Trebuchet MS" pitchFamily="34" charset="0"/>
              </a:rPr>
              <a:t>cfs</a:t>
            </a:r>
            <a:endParaRPr lang="en-US" sz="2000" dirty="0">
              <a:latin typeface="Trebuchet MS" pitchFamily="34" charset="0"/>
            </a:endParaRPr>
          </a:p>
        </p:txBody>
      </p:sp>
      <p:sp>
        <p:nvSpPr>
          <p:cNvPr id="19" name="Rectangle 18"/>
          <p:cNvSpPr/>
          <p:nvPr/>
        </p:nvSpPr>
        <p:spPr>
          <a:xfrm>
            <a:off x="5283200" y="819574"/>
            <a:ext cx="1447800" cy="314282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Divert</a:t>
            </a:r>
          </a:p>
          <a:p>
            <a:pPr algn="ctr"/>
            <a:endParaRPr lang="en-US" sz="2000" dirty="0" smtClean="0">
              <a:latin typeface="Trebuchet MS" pitchFamily="34" charset="0"/>
            </a:endParaRPr>
          </a:p>
          <a:p>
            <a:pPr algn="ctr"/>
            <a:r>
              <a:rPr lang="en-US" sz="2000" dirty="0" smtClean="0">
                <a:latin typeface="Trebuchet MS" pitchFamily="34" charset="0"/>
              </a:rPr>
              <a:t>10 </a:t>
            </a:r>
            <a:r>
              <a:rPr lang="en-US" sz="2000" dirty="0" err="1" smtClean="0">
                <a:latin typeface="Trebuchet MS" pitchFamily="34" charset="0"/>
              </a:rPr>
              <a:t>cfs</a:t>
            </a:r>
            <a:endParaRPr lang="en-US" sz="2000" dirty="0">
              <a:latin typeface="Trebuchet MS" pitchFamily="34" charset="0"/>
            </a:endParaRPr>
          </a:p>
        </p:txBody>
      </p:sp>
      <p:sp>
        <p:nvSpPr>
          <p:cNvPr id="20" name="Rounded Rectangle 19"/>
          <p:cNvSpPr/>
          <p:nvPr/>
        </p:nvSpPr>
        <p:spPr>
          <a:xfrm>
            <a:off x="9702800" y="325120"/>
            <a:ext cx="2760132" cy="1300480"/>
          </a:xfrm>
          <a:prstGeom prst="roundRect">
            <a:avLst/>
          </a:prstGeom>
          <a:solidFill>
            <a:schemeClr val="accent6">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800" dirty="0" smtClean="0">
                <a:solidFill>
                  <a:schemeClr val="bg2">
                    <a:lumMod val="50000"/>
                  </a:schemeClr>
                </a:solidFill>
                <a:latin typeface="Trebuchet MS" pitchFamily="34" charset="0"/>
              </a:rPr>
              <a:t>Cannot be transferred to a new use</a:t>
            </a:r>
            <a:endParaRPr lang="en-US" sz="2800" dirty="0">
              <a:solidFill>
                <a:schemeClr val="bg2">
                  <a:lumMod val="50000"/>
                </a:schemeClr>
              </a:solidFill>
              <a:latin typeface="Trebuchet MS" pitchFamily="34" charset="0"/>
            </a:endParaRPr>
          </a:p>
        </p:txBody>
      </p:sp>
      <p:sp>
        <p:nvSpPr>
          <p:cNvPr id="21" name="Freeform 20"/>
          <p:cNvSpPr/>
          <p:nvPr/>
        </p:nvSpPr>
        <p:spPr>
          <a:xfrm>
            <a:off x="9169400" y="762000"/>
            <a:ext cx="520322" cy="990600"/>
          </a:xfrm>
          <a:custGeom>
            <a:avLst/>
            <a:gdLst>
              <a:gd name="connsiteX0" fmla="*/ 633046 w 633046"/>
              <a:gd name="connsiteY0" fmla="*/ 0 h 618979"/>
              <a:gd name="connsiteX1" fmla="*/ 323556 w 633046"/>
              <a:gd name="connsiteY1" fmla="*/ 168813 h 618979"/>
              <a:gd name="connsiteX2" fmla="*/ 492369 w 633046"/>
              <a:gd name="connsiteY2" fmla="*/ 239151 h 618979"/>
              <a:gd name="connsiteX3" fmla="*/ 0 w 633046"/>
              <a:gd name="connsiteY3" fmla="*/ 618979 h 618979"/>
              <a:gd name="connsiteX4" fmla="*/ 0 w 633046"/>
              <a:gd name="connsiteY4" fmla="*/ 618979 h 618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046" h="618979">
                <a:moveTo>
                  <a:pt x="633046" y="0"/>
                </a:moveTo>
                <a:cubicBezTo>
                  <a:pt x="490024" y="64477"/>
                  <a:pt x="347002" y="128955"/>
                  <a:pt x="323556" y="168813"/>
                </a:cubicBezTo>
                <a:cubicBezTo>
                  <a:pt x="300110" y="208671"/>
                  <a:pt x="546295" y="164123"/>
                  <a:pt x="492369" y="239151"/>
                </a:cubicBezTo>
                <a:cubicBezTo>
                  <a:pt x="438443" y="314179"/>
                  <a:pt x="0" y="618979"/>
                  <a:pt x="0" y="618979"/>
                </a:cubicBezTo>
                <a:lnTo>
                  <a:pt x="0" y="618979"/>
                </a:lnTo>
              </a:path>
            </a:pathLst>
          </a:custGeom>
          <a:ln w="25400">
            <a:solidFill>
              <a:schemeClr val="bg2">
                <a:lumMod val="50000"/>
              </a:schemeClr>
            </a:solidFill>
            <a:tailEnd type="stealth" w="lg" len="lg"/>
          </a:ln>
        </p:spPr>
        <p:style>
          <a:lnRef idx="1">
            <a:schemeClr val="accent1"/>
          </a:lnRef>
          <a:fillRef idx="0">
            <a:schemeClr val="accent1"/>
          </a:fillRef>
          <a:effectRef idx="0">
            <a:schemeClr val="accent1"/>
          </a:effectRef>
          <a:fontRef idx="minor">
            <a:schemeClr val="tx1"/>
          </a:fontRef>
        </p:style>
        <p:txBody>
          <a:bodyPr lIns="130046" tIns="65023" rIns="130046" bIns="65023" rtlCol="0" anchor="ctr"/>
          <a:lstStyle/>
          <a:p>
            <a:pPr algn="ctr"/>
            <a:endParaRPr lang="en-US"/>
          </a:p>
        </p:txBody>
      </p:sp>
      <p:sp>
        <p:nvSpPr>
          <p:cNvPr id="22" name="Rounded Rectangle 21"/>
          <p:cNvSpPr/>
          <p:nvPr/>
        </p:nvSpPr>
        <p:spPr>
          <a:xfrm>
            <a:off x="10493849" y="5232116"/>
            <a:ext cx="2510952" cy="1434537"/>
          </a:xfrm>
          <a:prstGeom prst="roundRect">
            <a:avLst/>
          </a:prstGeom>
          <a:solidFill>
            <a:srgbClr val="0070C0">
              <a:alpha val="12000"/>
            </a:srgbClr>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800" dirty="0" smtClean="0">
                <a:solidFill>
                  <a:schemeClr val="bg2">
                    <a:lumMod val="50000"/>
                  </a:schemeClr>
                </a:solidFill>
                <a:latin typeface="Trebuchet MS" pitchFamily="34" charset="0"/>
              </a:rPr>
              <a:t>Can be transferred to a new use</a:t>
            </a:r>
            <a:endParaRPr lang="en-US" sz="2800" dirty="0">
              <a:solidFill>
                <a:schemeClr val="bg2">
                  <a:lumMod val="50000"/>
                </a:schemeClr>
              </a:solidFill>
              <a:latin typeface="Trebuchet MS" pitchFamily="34" charset="0"/>
            </a:endParaRPr>
          </a:p>
        </p:txBody>
      </p:sp>
      <p:sp>
        <p:nvSpPr>
          <p:cNvPr id="24" name="Freeform 23"/>
          <p:cNvSpPr/>
          <p:nvPr/>
        </p:nvSpPr>
        <p:spPr>
          <a:xfrm rot="5556778">
            <a:off x="11389317" y="4267728"/>
            <a:ext cx="664534" cy="1173485"/>
          </a:xfrm>
          <a:custGeom>
            <a:avLst/>
            <a:gdLst>
              <a:gd name="connsiteX0" fmla="*/ 633046 w 633046"/>
              <a:gd name="connsiteY0" fmla="*/ 0 h 618979"/>
              <a:gd name="connsiteX1" fmla="*/ 323556 w 633046"/>
              <a:gd name="connsiteY1" fmla="*/ 168813 h 618979"/>
              <a:gd name="connsiteX2" fmla="*/ 492369 w 633046"/>
              <a:gd name="connsiteY2" fmla="*/ 239151 h 618979"/>
              <a:gd name="connsiteX3" fmla="*/ 0 w 633046"/>
              <a:gd name="connsiteY3" fmla="*/ 618979 h 618979"/>
              <a:gd name="connsiteX4" fmla="*/ 0 w 633046"/>
              <a:gd name="connsiteY4" fmla="*/ 618979 h 618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046" h="618979">
                <a:moveTo>
                  <a:pt x="633046" y="0"/>
                </a:moveTo>
                <a:cubicBezTo>
                  <a:pt x="490024" y="64477"/>
                  <a:pt x="347002" y="128955"/>
                  <a:pt x="323556" y="168813"/>
                </a:cubicBezTo>
                <a:cubicBezTo>
                  <a:pt x="300110" y="208671"/>
                  <a:pt x="546295" y="164123"/>
                  <a:pt x="492369" y="239151"/>
                </a:cubicBezTo>
                <a:cubicBezTo>
                  <a:pt x="438443" y="314179"/>
                  <a:pt x="0" y="618979"/>
                  <a:pt x="0" y="618979"/>
                </a:cubicBezTo>
                <a:lnTo>
                  <a:pt x="0" y="618979"/>
                </a:lnTo>
              </a:path>
            </a:pathLst>
          </a:custGeom>
          <a:ln w="25400">
            <a:solidFill>
              <a:schemeClr val="bg2">
                <a:lumMod val="50000"/>
              </a:schemeClr>
            </a:solidFill>
            <a:tailEnd type="stealth" w="lg" len="lg"/>
          </a:ln>
        </p:spPr>
        <p:style>
          <a:lnRef idx="1">
            <a:schemeClr val="accent1"/>
          </a:lnRef>
          <a:fillRef idx="0">
            <a:schemeClr val="accent1"/>
          </a:fillRef>
          <a:effectRef idx="0">
            <a:schemeClr val="accent1"/>
          </a:effectRef>
          <a:fontRef idx="minor">
            <a:schemeClr val="tx1"/>
          </a:fontRef>
        </p:style>
        <p:txBody>
          <a:bodyPr lIns="130046" tIns="65023" rIns="130046" bIns="65023"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2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2000"/>
                                        <p:tgtEl>
                                          <p:spTgt spid="2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Arrow 5"/>
          <p:cNvSpPr/>
          <p:nvPr/>
        </p:nvSpPr>
        <p:spPr>
          <a:xfrm rot="20720080">
            <a:off x="2756609" y="3143847"/>
            <a:ext cx="10295467" cy="108373"/>
          </a:xfrm>
          <a:prstGeom prst="rightArrow">
            <a:avLst/>
          </a:prstGeom>
          <a:solidFill>
            <a:srgbClr val="0070C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300" dirty="0"/>
          </a:p>
        </p:txBody>
      </p:sp>
      <p:pic>
        <p:nvPicPr>
          <p:cNvPr id="13" name="Picture 4" descr="C:\Users\Flex\AppData\Local\Microsoft\Windows\Temporary Internet Files\Content.IE5\THIJVKFY\MC900297985[1].wmf"/>
          <p:cNvPicPr>
            <a:picLocks noChangeAspect="1" noChangeArrowheads="1"/>
          </p:cNvPicPr>
          <p:nvPr/>
        </p:nvPicPr>
        <p:blipFill>
          <a:blip r:embed="rId2" cstate="print"/>
          <a:srcRect/>
          <a:stretch>
            <a:fillRect/>
          </a:stretch>
        </p:blipFill>
        <p:spPr bwMode="auto">
          <a:xfrm>
            <a:off x="8778240" y="1192107"/>
            <a:ext cx="2374676" cy="2128886"/>
          </a:xfrm>
          <a:prstGeom prst="rect">
            <a:avLst/>
          </a:prstGeom>
          <a:noFill/>
        </p:spPr>
      </p:pic>
      <p:sp>
        <p:nvSpPr>
          <p:cNvPr id="2" name="Title 3"/>
          <p:cNvSpPr txBox="1">
            <a:spLocks/>
          </p:cNvSpPr>
          <p:nvPr/>
        </p:nvSpPr>
        <p:spPr>
          <a:xfrm>
            <a:off x="433493" y="650240"/>
            <a:ext cx="12354560" cy="1625600"/>
          </a:xfrm>
          <a:prstGeom prst="rect">
            <a:avLst/>
          </a:prstGeom>
        </p:spPr>
        <p:txBody>
          <a:bodyPr lIns="130046" tIns="65023" rIns="130046" bIns="65023">
            <a:normAutofit/>
          </a:bodyPr>
          <a:lstStyle/>
          <a:p>
            <a:pPr algn="ctr" defTabSz="1300460" fontAlgn="auto" hangingPunct="1">
              <a:spcAft>
                <a:spcPts val="0"/>
              </a:spcAft>
              <a:defRPr/>
            </a:pPr>
            <a:r>
              <a:rPr lang="en-US" sz="6300" dirty="0" smtClean="0">
                <a:solidFill>
                  <a:schemeClr val="bg2">
                    <a:lumMod val="50000"/>
                  </a:schemeClr>
                </a:solidFill>
                <a:latin typeface="Trebuchet MS" pitchFamily="34" charset="0"/>
                <a:ea typeface="+mj-ea"/>
                <a:cs typeface="Arial" pitchFamily="34" charset="0"/>
              </a:rPr>
              <a:t>Change of Use Example A</a:t>
            </a:r>
            <a:br>
              <a:rPr lang="en-US" sz="6300" dirty="0" smtClean="0">
                <a:solidFill>
                  <a:schemeClr val="bg2">
                    <a:lumMod val="50000"/>
                  </a:schemeClr>
                </a:solidFill>
                <a:latin typeface="Trebuchet MS" pitchFamily="34" charset="0"/>
                <a:ea typeface="+mj-ea"/>
                <a:cs typeface="Arial" pitchFamily="34" charset="0"/>
              </a:rPr>
            </a:br>
            <a:r>
              <a:rPr lang="en-US" sz="3400" dirty="0" smtClean="0">
                <a:solidFill>
                  <a:schemeClr val="bg2">
                    <a:lumMod val="50000"/>
                  </a:schemeClr>
                </a:solidFill>
                <a:latin typeface="Trebuchet MS" pitchFamily="34" charset="0"/>
                <a:ea typeface="+mj-ea"/>
                <a:cs typeface="Arial" pitchFamily="34" charset="0"/>
              </a:rPr>
              <a:t>                 </a:t>
            </a:r>
            <a:r>
              <a:rPr lang="en-US" sz="3400" u="sng" dirty="0" smtClean="0">
                <a:solidFill>
                  <a:schemeClr val="bg2">
                    <a:lumMod val="50000"/>
                  </a:schemeClr>
                </a:solidFill>
                <a:latin typeface="Trebuchet MS" pitchFamily="34" charset="0"/>
                <a:ea typeface="+mj-ea"/>
                <a:cs typeface="Arial" pitchFamily="34" charset="0"/>
              </a:rPr>
              <a:t>After change</a:t>
            </a:r>
            <a:endParaRPr lang="en-US" sz="3400" u="sng" dirty="0">
              <a:solidFill>
                <a:schemeClr val="bg2">
                  <a:lumMod val="50000"/>
                </a:schemeClr>
              </a:solidFill>
              <a:latin typeface="Trebuchet MS" pitchFamily="34" charset="0"/>
              <a:ea typeface="+mj-ea"/>
              <a:cs typeface="Arial" pitchFamily="34" charset="0"/>
            </a:endParaRPr>
          </a:p>
        </p:txBody>
      </p:sp>
      <p:grpSp>
        <p:nvGrpSpPr>
          <p:cNvPr id="3" name="Group 58"/>
          <p:cNvGrpSpPr/>
          <p:nvPr/>
        </p:nvGrpSpPr>
        <p:grpSpPr>
          <a:xfrm>
            <a:off x="779668" y="3292551"/>
            <a:ext cx="10816279" cy="4618704"/>
            <a:chOff x="548204" y="2315074"/>
            <a:chExt cx="7605196" cy="3247526"/>
          </a:xfrm>
        </p:grpSpPr>
        <p:sp>
          <p:nvSpPr>
            <p:cNvPr id="4" name="TextBox 3"/>
            <p:cNvSpPr txBox="1"/>
            <p:nvPr/>
          </p:nvSpPr>
          <p:spPr>
            <a:xfrm rot="447405">
              <a:off x="548204" y="2315074"/>
              <a:ext cx="749579" cy="313788"/>
            </a:xfrm>
            <a:prstGeom prst="rect">
              <a:avLst/>
            </a:prstGeom>
            <a:noFill/>
          </p:spPr>
          <p:txBody>
            <a:bodyPr wrap="square" rtlCol="0">
              <a:spAutoFit/>
            </a:bodyPr>
            <a:lstStyle/>
            <a:p>
              <a:r>
                <a:rPr lang="en-US" sz="2300" b="1" dirty="0" smtClean="0">
                  <a:solidFill>
                    <a:srgbClr val="0070C0"/>
                  </a:solidFill>
                </a:rPr>
                <a:t>River</a:t>
              </a:r>
              <a:endParaRPr lang="en-US" sz="2300" b="1" dirty="0">
                <a:solidFill>
                  <a:srgbClr val="0070C0"/>
                </a:solidFill>
              </a:endParaRPr>
            </a:p>
          </p:txBody>
        </p:sp>
        <p:cxnSp>
          <p:nvCxnSpPr>
            <p:cNvPr id="5" name="Curved Connector 4"/>
            <p:cNvCxnSpPr/>
            <p:nvPr/>
          </p:nvCxnSpPr>
          <p:spPr>
            <a:xfrm>
              <a:off x="609600" y="2590800"/>
              <a:ext cx="7543800" cy="2971800"/>
            </a:xfrm>
            <a:prstGeom prst="curvedConnector3">
              <a:avLst>
                <a:gd name="adj1" fmla="val 25349"/>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3467954" y="3412211"/>
            <a:ext cx="1625600" cy="481499"/>
          </a:xfrm>
          <a:prstGeom prst="rect">
            <a:avLst/>
          </a:prstGeom>
          <a:noFill/>
        </p:spPr>
        <p:txBody>
          <a:bodyPr wrap="square" lIns="130046" tIns="65023" rIns="130046" bIns="65023" rtlCol="0">
            <a:spAutoFit/>
          </a:bodyPr>
          <a:lstStyle/>
          <a:p>
            <a:r>
              <a:rPr lang="en-US" sz="2300" b="1" dirty="0" smtClean="0">
                <a:solidFill>
                  <a:srgbClr val="0070C0"/>
                </a:solidFill>
              </a:rPr>
              <a:t>Canal</a:t>
            </a:r>
            <a:endParaRPr lang="en-US" sz="2300" b="1" dirty="0">
              <a:solidFill>
                <a:srgbClr val="0070C0"/>
              </a:solidFill>
            </a:endParaRPr>
          </a:p>
        </p:txBody>
      </p:sp>
      <p:sp>
        <p:nvSpPr>
          <p:cNvPr id="8" name="TextBox 7"/>
          <p:cNvSpPr txBox="1"/>
          <p:nvPr/>
        </p:nvSpPr>
        <p:spPr>
          <a:xfrm>
            <a:off x="6502400" y="3467947"/>
            <a:ext cx="4037948" cy="746869"/>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6</a:t>
            </a:r>
            <a:r>
              <a:rPr lang="en-US" sz="2000" dirty="0" smtClean="0">
                <a:solidFill>
                  <a:schemeClr val="tx2">
                    <a:lumMod val="10000"/>
                  </a:schemeClr>
                </a:solidFill>
              </a:rPr>
              <a:t> </a:t>
            </a:r>
            <a:r>
              <a:rPr lang="en-US" sz="2000" dirty="0" err="1" smtClean="0">
                <a:solidFill>
                  <a:schemeClr val="tx2">
                    <a:lumMod val="10000"/>
                  </a:schemeClr>
                </a:solidFill>
              </a:rPr>
              <a:t>cfs</a:t>
            </a:r>
            <a:r>
              <a:rPr lang="en-US" sz="2000" dirty="0" smtClean="0">
                <a:solidFill>
                  <a:schemeClr val="tx2">
                    <a:lumMod val="10000"/>
                  </a:schemeClr>
                </a:solidFill>
              </a:rPr>
              <a:t> (600 ac-ft) goes </a:t>
            </a:r>
          </a:p>
          <a:p>
            <a:pPr algn="ctr"/>
            <a:r>
              <a:rPr lang="en-US" sz="2000" dirty="0" smtClean="0">
                <a:solidFill>
                  <a:schemeClr val="tx2">
                    <a:lumMod val="10000"/>
                  </a:schemeClr>
                </a:solidFill>
              </a:rPr>
              <a:t>to the factory</a:t>
            </a:r>
            <a:endParaRPr lang="en-US" sz="2000" dirty="0">
              <a:solidFill>
                <a:schemeClr val="tx2">
                  <a:lumMod val="10000"/>
                </a:schemeClr>
              </a:solidFill>
            </a:endParaRPr>
          </a:p>
        </p:txBody>
      </p:sp>
      <p:grpSp>
        <p:nvGrpSpPr>
          <p:cNvPr id="9" name="Group 51"/>
          <p:cNvGrpSpPr/>
          <p:nvPr/>
        </p:nvGrpSpPr>
        <p:grpSpPr>
          <a:xfrm>
            <a:off x="4539841" y="4119681"/>
            <a:ext cx="3363729" cy="2611974"/>
            <a:chOff x="3269852" y="2912735"/>
            <a:chExt cx="1376445" cy="1804427"/>
          </a:xfrm>
        </p:grpSpPr>
        <p:sp>
          <p:nvSpPr>
            <p:cNvPr id="10" name="Right Arrow 9"/>
            <p:cNvSpPr/>
            <p:nvPr/>
          </p:nvSpPr>
          <p:spPr>
            <a:xfrm rot="5144788" flipV="1">
              <a:off x="2416829" y="3765758"/>
              <a:ext cx="1804427" cy="98382"/>
            </a:xfrm>
            <a:prstGeom prst="rightArrow">
              <a:avLst/>
            </a:prstGeom>
            <a:solidFill>
              <a:srgbClr val="0070C0"/>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00" dirty="0"/>
            </a:p>
          </p:txBody>
        </p:sp>
        <p:sp>
          <p:nvSpPr>
            <p:cNvPr id="11" name="TextBox 10"/>
            <p:cNvSpPr txBox="1"/>
            <p:nvPr/>
          </p:nvSpPr>
          <p:spPr>
            <a:xfrm>
              <a:off x="3274696" y="4109581"/>
              <a:ext cx="1371601" cy="489028"/>
            </a:xfrm>
            <a:prstGeom prst="rect">
              <a:avLst/>
            </a:prstGeom>
            <a:noFill/>
          </p:spPr>
          <p:txBody>
            <a:bodyPr wrap="square" rtlCol="0">
              <a:spAutoFit/>
            </a:bodyPr>
            <a:lstStyle/>
            <a:p>
              <a:pPr algn="ctr"/>
              <a:r>
                <a:rPr lang="en-US" sz="2000" b="1" u="sng" dirty="0" smtClean="0">
                  <a:solidFill>
                    <a:schemeClr val="tx2">
                      <a:lumMod val="10000"/>
                    </a:schemeClr>
                  </a:solidFill>
                </a:rPr>
                <a:t>4</a:t>
              </a:r>
              <a:r>
                <a:rPr lang="en-US" sz="2000" dirty="0" smtClean="0">
                  <a:solidFill>
                    <a:schemeClr val="tx2">
                      <a:lumMod val="10000"/>
                    </a:schemeClr>
                  </a:solidFill>
                </a:rPr>
                <a:t> </a:t>
              </a:r>
              <a:r>
                <a:rPr lang="en-US" sz="2000" dirty="0" err="1" smtClean="0">
                  <a:solidFill>
                    <a:schemeClr val="tx2">
                      <a:lumMod val="10000"/>
                    </a:schemeClr>
                  </a:solidFill>
                </a:rPr>
                <a:t>cfs</a:t>
              </a:r>
              <a:r>
                <a:rPr lang="en-US" sz="2000" dirty="0" smtClean="0">
                  <a:solidFill>
                    <a:schemeClr val="tx2">
                      <a:lumMod val="10000"/>
                    </a:schemeClr>
                  </a:solidFill>
                </a:rPr>
                <a:t> (400 ac-ft) is </a:t>
              </a:r>
            </a:p>
            <a:p>
              <a:pPr algn="ctr"/>
              <a:r>
                <a:rPr lang="en-US" sz="2000" dirty="0" smtClean="0">
                  <a:solidFill>
                    <a:schemeClr val="tx2">
                      <a:lumMod val="10000"/>
                    </a:schemeClr>
                  </a:solidFill>
                </a:rPr>
                <a:t>returned to the river</a:t>
              </a:r>
              <a:endParaRPr lang="en-US" sz="2000" dirty="0">
                <a:solidFill>
                  <a:schemeClr val="tx2">
                    <a:lumMod val="10000"/>
                  </a:schemeClr>
                </a:solidFill>
              </a:endParaRPr>
            </a:p>
          </p:txBody>
        </p:sp>
      </p:grpSp>
      <p:sp>
        <p:nvSpPr>
          <p:cNvPr id="12" name="TextBox 11"/>
          <p:cNvSpPr txBox="1"/>
          <p:nvPr/>
        </p:nvSpPr>
        <p:spPr>
          <a:xfrm>
            <a:off x="7694507" y="7911253"/>
            <a:ext cx="2600960" cy="439093"/>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14</a:t>
            </a:r>
            <a:r>
              <a:rPr lang="en-US" sz="2000" dirty="0" smtClean="0">
                <a:solidFill>
                  <a:schemeClr val="tx2">
                    <a:lumMod val="10000"/>
                  </a:schemeClr>
                </a:solidFill>
              </a:rPr>
              <a:t> </a:t>
            </a:r>
            <a:r>
              <a:rPr lang="en-US" sz="2000" dirty="0" err="1" smtClean="0">
                <a:solidFill>
                  <a:schemeClr val="tx2">
                    <a:lumMod val="10000"/>
                  </a:schemeClr>
                </a:solidFill>
              </a:rPr>
              <a:t>cfs</a:t>
            </a:r>
            <a:endParaRPr lang="en-US" sz="2000" dirty="0">
              <a:solidFill>
                <a:schemeClr val="tx2">
                  <a:lumMod val="10000"/>
                </a:schemeClr>
              </a:solidFill>
            </a:endParaRPr>
          </a:p>
        </p:txBody>
      </p:sp>
      <p:sp>
        <p:nvSpPr>
          <p:cNvPr id="14" name="Parallelogram 13"/>
          <p:cNvSpPr/>
          <p:nvPr/>
        </p:nvSpPr>
        <p:spPr>
          <a:xfrm>
            <a:off x="5093547" y="4551680"/>
            <a:ext cx="2709333" cy="1083733"/>
          </a:xfrm>
          <a:prstGeom prst="parallelogram">
            <a:avLst>
              <a:gd name="adj" fmla="val 149554"/>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a:p>
        </p:txBody>
      </p:sp>
      <p:sp>
        <p:nvSpPr>
          <p:cNvPr id="15" name="TextBox 14"/>
          <p:cNvSpPr txBox="1"/>
          <p:nvPr/>
        </p:nvSpPr>
        <p:spPr>
          <a:xfrm>
            <a:off x="-142433" y="3740429"/>
            <a:ext cx="2600960" cy="439093"/>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20</a:t>
            </a:r>
            <a:r>
              <a:rPr lang="en-US" sz="2000" dirty="0" smtClean="0">
                <a:solidFill>
                  <a:schemeClr val="tx2">
                    <a:lumMod val="10000"/>
                  </a:schemeClr>
                </a:solidFill>
              </a:rPr>
              <a:t> </a:t>
            </a:r>
            <a:r>
              <a:rPr lang="en-US" sz="2000" dirty="0" err="1" smtClean="0">
                <a:solidFill>
                  <a:schemeClr val="tx2">
                    <a:lumMod val="10000"/>
                  </a:schemeClr>
                </a:solidFill>
              </a:rPr>
              <a:t>cfs</a:t>
            </a:r>
            <a:endParaRPr lang="en-US" sz="2000" dirty="0">
              <a:solidFill>
                <a:schemeClr val="tx2">
                  <a:lumMod val="10000"/>
                </a:schemeClr>
              </a:solidFill>
            </a:endParaRPr>
          </a:p>
        </p:txBody>
      </p:sp>
      <p:sp>
        <p:nvSpPr>
          <p:cNvPr id="16" name="TextBox 15"/>
          <p:cNvSpPr txBox="1"/>
          <p:nvPr/>
        </p:nvSpPr>
        <p:spPr>
          <a:xfrm>
            <a:off x="1625600" y="5201920"/>
            <a:ext cx="2600960" cy="439093"/>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10</a:t>
            </a:r>
            <a:r>
              <a:rPr lang="en-US" sz="2000" dirty="0" smtClean="0">
                <a:solidFill>
                  <a:schemeClr val="tx2">
                    <a:lumMod val="10000"/>
                  </a:schemeClr>
                </a:solidFill>
              </a:rPr>
              <a:t> </a:t>
            </a:r>
            <a:r>
              <a:rPr lang="en-US" sz="2000" dirty="0" err="1" smtClean="0">
                <a:solidFill>
                  <a:schemeClr val="tx2">
                    <a:lumMod val="10000"/>
                  </a:schemeClr>
                </a:solidFill>
              </a:rPr>
              <a:t>cfs</a:t>
            </a:r>
            <a:endParaRPr lang="en-US" sz="2000" dirty="0">
              <a:solidFill>
                <a:schemeClr val="tx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787400" y="3657600"/>
            <a:ext cx="10972800" cy="1249680"/>
          </a:xfrm>
          <a:prstGeom prst="rect">
            <a:avLst/>
          </a:prstGeom>
          <a:noFill/>
        </p:spPr>
        <p:txBody>
          <a:bodyPr lIns="92070" tIns="46035" rIns="92070" bIns="46035" anchor="ctr">
            <a:normAutofit fontScale="90000"/>
          </a:bodyPr>
          <a:lstStyle/>
          <a:p>
            <a:pPr lvl="3" algn="ctr" rtl="0">
              <a:spcBef>
                <a:spcPct val="0"/>
              </a:spcBef>
            </a:pPr>
            <a:r>
              <a:rPr lang="en-US" sz="8500" i="0" dirty="0" smtClean="0">
                <a:solidFill>
                  <a:schemeClr val="tx2">
                    <a:lumMod val="10000"/>
                  </a:schemeClr>
                </a:solidFill>
                <a:latin typeface="Trebuchet MS" pitchFamily="34" charset="0"/>
              </a:rPr>
              <a:t>For example…</a:t>
            </a:r>
            <a:br>
              <a:rPr lang="en-US" sz="8500" i="0" dirty="0" smtClean="0">
                <a:solidFill>
                  <a:schemeClr val="tx2">
                    <a:lumMod val="10000"/>
                  </a:schemeClr>
                </a:solidFill>
                <a:latin typeface="Trebuchet MS" pitchFamily="34" charset="0"/>
              </a:rPr>
            </a:br>
            <a:r>
              <a:rPr lang="en-US" sz="5100" i="0" dirty="0" smtClean="0">
                <a:solidFill>
                  <a:schemeClr val="tx2">
                    <a:lumMod val="10000"/>
                  </a:schemeClr>
                </a:solidFill>
                <a:latin typeface="Trebuchet MS" pitchFamily="34" charset="0"/>
              </a:rPr>
              <a:t>Let’s tweak the example</a:t>
            </a:r>
            <a:br>
              <a:rPr lang="en-US" sz="5100" i="0" dirty="0" smtClean="0">
                <a:solidFill>
                  <a:schemeClr val="tx2">
                    <a:lumMod val="10000"/>
                  </a:schemeClr>
                </a:solidFill>
                <a:latin typeface="Trebuchet MS" pitchFamily="34" charset="0"/>
              </a:rPr>
            </a:br>
            <a:r>
              <a:rPr lang="en-US" sz="5100" i="0" dirty="0" smtClean="0">
                <a:solidFill>
                  <a:schemeClr val="tx2">
                    <a:lumMod val="10000"/>
                  </a:schemeClr>
                </a:solidFill>
                <a:latin typeface="Trebuchet MS" pitchFamily="34" charset="0"/>
              </a:rPr>
              <a:t/>
            </a:r>
            <a:br>
              <a:rPr lang="en-US" sz="5100" i="0" dirty="0" smtClean="0">
                <a:solidFill>
                  <a:schemeClr val="tx2">
                    <a:lumMod val="10000"/>
                  </a:schemeClr>
                </a:solidFill>
                <a:latin typeface="Trebuchet MS" pitchFamily="34" charset="0"/>
              </a:rPr>
            </a:br>
            <a:r>
              <a:rPr lang="en-US" sz="5100" i="0" dirty="0" smtClean="0">
                <a:solidFill>
                  <a:schemeClr val="tx2">
                    <a:lumMod val="10000"/>
                  </a:schemeClr>
                </a:solidFill>
                <a:latin typeface="Trebuchet MS" pitchFamily="34" charset="0"/>
              </a:rPr>
              <a:t>Divert an additional amount </a:t>
            </a:r>
            <a:br>
              <a:rPr lang="en-US" sz="5100" i="0" dirty="0" smtClean="0">
                <a:solidFill>
                  <a:schemeClr val="tx2">
                    <a:lumMod val="10000"/>
                  </a:schemeClr>
                </a:solidFill>
                <a:latin typeface="Trebuchet MS" pitchFamily="34" charset="0"/>
              </a:rPr>
            </a:br>
            <a:r>
              <a:rPr lang="en-US" sz="5100" i="0" dirty="0" smtClean="0">
                <a:solidFill>
                  <a:schemeClr val="tx2">
                    <a:lumMod val="10000"/>
                  </a:schemeClr>
                </a:solidFill>
                <a:latin typeface="Trebuchet MS" pitchFamily="34" charset="0"/>
              </a:rPr>
              <a:t>to “protect” our full decreed </a:t>
            </a:r>
            <a:br>
              <a:rPr lang="en-US" sz="5100" i="0" dirty="0" smtClean="0">
                <a:solidFill>
                  <a:schemeClr val="tx2">
                    <a:lumMod val="10000"/>
                  </a:schemeClr>
                </a:solidFill>
                <a:latin typeface="Trebuchet MS" pitchFamily="34" charset="0"/>
              </a:rPr>
            </a:br>
            <a:r>
              <a:rPr lang="en-US" sz="5100" i="0" dirty="0" smtClean="0">
                <a:solidFill>
                  <a:schemeClr val="tx2">
                    <a:lumMod val="10000"/>
                  </a:schemeClr>
                </a:solidFill>
                <a:latin typeface="Trebuchet MS" pitchFamily="34" charset="0"/>
              </a:rPr>
              <a:t>water right</a:t>
            </a:r>
            <a:br>
              <a:rPr lang="en-US" sz="5100" i="0" dirty="0" smtClean="0">
                <a:solidFill>
                  <a:schemeClr val="tx2">
                    <a:lumMod val="10000"/>
                  </a:schemeClr>
                </a:solidFill>
                <a:latin typeface="Trebuchet MS" pitchFamily="34" charset="0"/>
              </a:rPr>
            </a:br>
            <a:r>
              <a:rPr lang="en-US" sz="5100" i="0" dirty="0" smtClean="0">
                <a:solidFill>
                  <a:schemeClr val="tx2">
                    <a:lumMod val="10000"/>
                  </a:schemeClr>
                </a:solidFill>
                <a:latin typeface="Trebuchet MS" pitchFamily="34" charset="0"/>
              </a:rPr>
              <a:t/>
            </a:r>
            <a:br>
              <a:rPr lang="en-US" sz="5100" i="0" dirty="0" smtClean="0">
                <a:solidFill>
                  <a:schemeClr val="tx2">
                    <a:lumMod val="10000"/>
                  </a:schemeClr>
                </a:solidFill>
                <a:latin typeface="Trebuchet MS" pitchFamily="34" charset="0"/>
              </a:rPr>
            </a:br>
            <a:endParaRPr lang="en-US" sz="5100" i="0" u="sng" dirty="0" smtClean="0">
              <a:solidFill>
                <a:schemeClr val="tx2">
                  <a:lumMod val="10000"/>
                </a:schemeClr>
              </a:solidFill>
              <a:latin typeface="Trebuchet MS" pitchFamily="34" charset="0"/>
              <a:cs typeface="Arial" pitchFamily="34" charset="0"/>
            </a:endParaRPr>
          </a:p>
        </p:txBody>
      </p:sp>
      <p:sp>
        <p:nvSpPr>
          <p:cNvPr id="3" name="Rectangle 2"/>
          <p:cNvSpPr/>
          <p:nvPr/>
        </p:nvSpPr>
        <p:spPr>
          <a:xfrm>
            <a:off x="1244600" y="6172200"/>
            <a:ext cx="10510826" cy="2123658"/>
          </a:xfrm>
          <a:prstGeom prst="rect">
            <a:avLst/>
          </a:prstGeom>
        </p:spPr>
        <p:txBody>
          <a:bodyPr wrap="none">
            <a:spAutoFit/>
          </a:bodyPr>
          <a:lstStyle/>
          <a:p>
            <a:pPr algn="ctr"/>
            <a:r>
              <a:rPr lang="en-US" sz="6600" dirty="0" smtClean="0">
                <a:solidFill>
                  <a:schemeClr val="tx2">
                    <a:lumMod val="10000"/>
                  </a:schemeClr>
                </a:solidFill>
                <a:latin typeface="Trebuchet MS" pitchFamily="34" charset="0"/>
              </a:rPr>
              <a:t>(We think we should USE IT</a:t>
            </a:r>
          </a:p>
          <a:p>
            <a:pPr algn="ctr"/>
            <a:r>
              <a:rPr lang="en-US" sz="6600" dirty="0" smtClean="0">
                <a:solidFill>
                  <a:schemeClr val="tx2">
                    <a:lumMod val="10000"/>
                  </a:schemeClr>
                </a:solidFill>
                <a:latin typeface="Trebuchet MS" pitchFamily="34" charset="0"/>
              </a:rPr>
              <a:t> so we don’t LOSE IT)</a:t>
            </a:r>
            <a:endParaRPr lang="en-US" sz="6600"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33493" y="650240"/>
            <a:ext cx="12354560" cy="1625600"/>
          </a:xfrm>
          <a:prstGeom prst="rect">
            <a:avLst/>
          </a:prstGeom>
        </p:spPr>
        <p:txBody>
          <a:bodyPr lIns="130046" tIns="65023" rIns="130046" bIns="65023">
            <a:normAutofit/>
          </a:bodyPr>
          <a:lstStyle/>
          <a:p>
            <a:pPr algn="ctr" defTabSz="1300460" fontAlgn="auto" hangingPunct="1">
              <a:spcAft>
                <a:spcPts val="0"/>
              </a:spcAft>
              <a:defRPr/>
            </a:pPr>
            <a:r>
              <a:rPr lang="en-US" sz="6300" dirty="0" smtClean="0">
                <a:solidFill>
                  <a:schemeClr val="bg2">
                    <a:lumMod val="50000"/>
                  </a:schemeClr>
                </a:solidFill>
                <a:latin typeface="Trebuchet MS" pitchFamily="34" charset="0"/>
                <a:ea typeface="+mj-ea"/>
                <a:cs typeface="Arial" pitchFamily="34" charset="0"/>
              </a:rPr>
              <a:t>Change of Use Example B</a:t>
            </a:r>
            <a:br>
              <a:rPr lang="en-US" sz="6300" dirty="0" smtClean="0">
                <a:solidFill>
                  <a:schemeClr val="bg2">
                    <a:lumMod val="50000"/>
                  </a:schemeClr>
                </a:solidFill>
                <a:latin typeface="Trebuchet MS" pitchFamily="34" charset="0"/>
                <a:ea typeface="+mj-ea"/>
                <a:cs typeface="Arial" pitchFamily="34" charset="0"/>
              </a:rPr>
            </a:br>
            <a:r>
              <a:rPr lang="en-US" sz="3400" dirty="0" smtClean="0">
                <a:solidFill>
                  <a:schemeClr val="bg2">
                    <a:lumMod val="50000"/>
                  </a:schemeClr>
                </a:solidFill>
                <a:latin typeface="Trebuchet MS" pitchFamily="34" charset="0"/>
                <a:ea typeface="+mj-ea"/>
                <a:cs typeface="Arial" pitchFamily="34" charset="0"/>
              </a:rPr>
              <a:t>                 before change</a:t>
            </a:r>
            <a:endParaRPr lang="en-US" sz="3400" dirty="0">
              <a:solidFill>
                <a:schemeClr val="bg2">
                  <a:lumMod val="50000"/>
                </a:schemeClr>
              </a:solidFill>
              <a:latin typeface="Trebuchet MS" pitchFamily="34" charset="0"/>
              <a:ea typeface="+mj-ea"/>
              <a:cs typeface="Arial" pitchFamily="34" charset="0"/>
            </a:endParaRPr>
          </a:p>
        </p:txBody>
      </p:sp>
      <p:grpSp>
        <p:nvGrpSpPr>
          <p:cNvPr id="3" name="Group 58"/>
          <p:cNvGrpSpPr/>
          <p:nvPr/>
        </p:nvGrpSpPr>
        <p:grpSpPr>
          <a:xfrm>
            <a:off x="779668" y="3292551"/>
            <a:ext cx="10816279" cy="4618704"/>
            <a:chOff x="548204" y="2315074"/>
            <a:chExt cx="7605196" cy="3247526"/>
          </a:xfrm>
        </p:grpSpPr>
        <p:sp>
          <p:nvSpPr>
            <p:cNvPr id="4" name="TextBox 3"/>
            <p:cNvSpPr txBox="1"/>
            <p:nvPr/>
          </p:nvSpPr>
          <p:spPr>
            <a:xfrm rot="447405">
              <a:off x="548204" y="2315074"/>
              <a:ext cx="749579" cy="313788"/>
            </a:xfrm>
            <a:prstGeom prst="rect">
              <a:avLst/>
            </a:prstGeom>
            <a:noFill/>
          </p:spPr>
          <p:txBody>
            <a:bodyPr wrap="square" rtlCol="0">
              <a:spAutoFit/>
            </a:bodyPr>
            <a:lstStyle/>
            <a:p>
              <a:r>
                <a:rPr lang="en-US" sz="2300" b="1" dirty="0" smtClean="0">
                  <a:solidFill>
                    <a:srgbClr val="0070C0"/>
                  </a:solidFill>
                </a:rPr>
                <a:t>River</a:t>
              </a:r>
              <a:endParaRPr lang="en-US" sz="2300" b="1" dirty="0">
                <a:solidFill>
                  <a:srgbClr val="0070C0"/>
                </a:solidFill>
              </a:endParaRPr>
            </a:p>
          </p:txBody>
        </p:sp>
        <p:cxnSp>
          <p:nvCxnSpPr>
            <p:cNvPr id="5" name="Curved Connector 4"/>
            <p:cNvCxnSpPr/>
            <p:nvPr/>
          </p:nvCxnSpPr>
          <p:spPr>
            <a:xfrm>
              <a:off x="609600" y="2590800"/>
              <a:ext cx="7543800" cy="2971800"/>
            </a:xfrm>
            <a:prstGeom prst="curvedConnector3">
              <a:avLst>
                <a:gd name="adj1" fmla="val 25349"/>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6" name="Parallelogram 5"/>
          <p:cNvSpPr/>
          <p:nvPr/>
        </p:nvSpPr>
        <p:spPr>
          <a:xfrm>
            <a:off x="5418667" y="4334934"/>
            <a:ext cx="2709333" cy="1083733"/>
          </a:xfrm>
          <a:prstGeom prst="parallelogram">
            <a:avLst>
              <a:gd name="adj" fmla="val 149554"/>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300" dirty="0"/>
          </a:p>
        </p:txBody>
      </p:sp>
      <p:sp>
        <p:nvSpPr>
          <p:cNvPr id="7" name="TextBox 6"/>
          <p:cNvSpPr txBox="1"/>
          <p:nvPr/>
        </p:nvSpPr>
        <p:spPr>
          <a:xfrm>
            <a:off x="3467954" y="3412211"/>
            <a:ext cx="1625600" cy="481499"/>
          </a:xfrm>
          <a:prstGeom prst="rect">
            <a:avLst/>
          </a:prstGeom>
          <a:noFill/>
        </p:spPr>
        <p:txBody>
          <a:bodyPr wrap="square" lIns="130046" tIns="65023" rIns="130046" bIns="65023" rtlCol="0">
            <a:spAutoFit/>
          </a:bodyPr>
          <a:lstStyle/>
          <a:p>
            <a:r>
              <a:rPr lang="en-US" sz="2300" b="1" dirty="0" smtClean="0">
                <a:solidFill>
                  <a:srgbClr val="0070C0"/>
                </a:solidFill>
              </a:rPr>
              <a:t>Canal</a:t>
            </a:r>
            <a:endParaRPr lang="en-US" sz="2300" b="1" dirty="0">
              <a:solidFill>
                <a:srgbClr val="0070C0"/>
              </a:solidFill>
            </a:endParaRPr>
          </a:p>
        </p:txBody>
      </p:sp>
      <p:sp>
        <p:nvSpPr>
          <p:cNvPr id="8" name="Right Arrow 7"/>
          <p:cNvSpPr/>
          <p:nvPr/>
        </p:nvSpPr>
        <p:spPr>
          <a:xfrm rot="2369919">
            <a:off x="5204504" y="4213286"/>
            <a:ext cx="1379732" cy="162715"/>
          </a:xfrm>
          <a:prstGeom prst="rightArrow">
            <a:avLst/>
          </a:prstGeom>
          <a:solidFill>
            <a:srgbClr val="0070C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300" dirty="0"/>
          </a:p>
        </p:txBody>
      </p:sp>
      <p:sp>
        <p:nvSpPr>
          <p:cNvPr id="9" name="TextBox 8"/>
          <p:cNvSpPr txBox="1"/>
          <p:nvPr/>
        </p:nvSpPr>
        <p:spPr>
          <a:xfrm>
            <a:off x="3746624" y="4118187"/>
            <a:ext cx="2600960" cy="1054646"/>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15</a:t>
            </a:r>
            <a:r>
              <a:rPr lang="en-US" sz="2000" dirty="0" smtClean="0">
                <a:solidFill>
                  <a:schemeClr val="tx2">
                    <a:lumMod val="10000"/>
                  </a:schemeClr>
                </a:solidFill>
              </a:rPr>
              <a:t> </a:t>
            </a:r>
            <a:r>
              <a:rPr lang="en-US" sz="2000" dirty="0" err="1" smtClean="0">
                <a:solidFill>
                  <a:schemeClr val="tx2">
                    <a:lumMod val="10000"/>
                  </a:schemeClr>
                </a:solidFill>
              </a:rPr>
              <a:t>cfs</a:t>
            </a:r>
            <a:r>
              <a:rPr lang="en-US" sz="2000" dirty="0" smtClean="0">
                <a:solidFill>
                  <a:schemeClr val="tx2">
                    <a:lumMod val="10000"/>
                  </a:schemeClr>
                </a:solidFill>
              </a:rPr>
              <a:t> </a:t>
            </a:r>
          </a:p>
          <a:p>
            <a:pPr algn="ctr"/>
            <a:r>
              <a:rPr lang="en-US" sz="2000" dirty="0" smtClean="0">
                <a:solidFill>
                  <a:schemeClr val="tx2">
                    <a:lumMod val="10000"/>
                  </a:schemeClr>
                </a:solidFill>
              </a:rPr>
              <a:t>(1500 ac-ft)</a:t>
            </a:r>
            <a:br>
              <a:rPr lang="en-US" sz="2000" dirty="0" smtClean="0">
                <a:solidFill>
                  <a:schemeClr val="tx2">
                    <a:lumMod val="10000"/>
                  </a:schemeClr>
                </a:solidFill>
              </a:rPr>
            </a:br>
            <a:r>
              <a:rPr lang="en-US" sz="2000" dirty="0" smtClean="0">
                <a:solidFill>
                  <a:schemeClr val="tx2">
                    <a:lumMod val="10000"/>
                  </a:schemeClr>
                </a:solidFill>
              </a:rPr>
              <a:t>applied to Field</a:t>
            </a:r>
            <a:endParaRPr lang="en-US" sz="2000" dirty="0">
              <a:solidFill>
                <a:schemeClr val="tx2">
                  <a:lumMod val="10000"/>
                </a:schemeClr>
              </a:solidFill>
            </a:endParaRPr>
          </a:p>
        </p:txBody>
      </p:sp>
      <p:grpSp>
        <p:nvGrpSpPr>
          <p:cNvPr id="10" name="Group 50"/>
          <p:cNvGrpSpPr/>
          <p:nvPr/>
        </p:nvGrpSpPr>
        <p:grpSpPr>
          <a:xfrm>
            <a:off x="7490220" y="4443306"/>
            <a:ext cx="4784105" cy="707886"/>
            <a:chOff x="4379883" y="3429002"/>
            <a:chExt cx="1986176" cy="497733"/>
          </a:xfrm>
        </p:grpSpPr>
        <p:sp>
          <p:nvSpPr>
            <p:cNvPr id="11" name="TextBox 10"/>
            <p:cNvSpPr txBox="1"/>
            <p:nvPr/>
          </p:nvSpPr>
          <p:spPr>
            <a:xfrm>
              <a:off x="4689659" y="3429002"/>
              <a:ext cx="1676400" cy="497733"/>
            </a:xfrm>
            <a:prstGeom prst="rect">
              <a:avLst/>
            </a:prstGeom>
            <a:noFill/>
          </p:spPr>
          <p:txBody>
            <a:bodyPr wrap="square" rtlCol="0">
              <a:spAutoFit/>
            </a:bodyPr>
            <a:lstStyle/>
            <a:p>
              <a:pPr algn="ctr"/>
              <a:r>
                <a:rPr lang="en-US" sz="2000" b="1" u="sng" dirty="0" smtClean="0">
                  <a:solidFill>
                    <a:schemeClr val="tx2">
                      <a:lumMod val="10000"/>
                    </a:schemeClr>
                  </a:solidFill>
                </a:rPr>
                <a:t>6</a:t>
              </a:r>
              <a:r>
                <a:rPr lang="en-US" sz="2000" dirty="0" smtClean="0">
                  <a:solidFill>
                    <a:schemeClr val="tx2">
                      <a:lumMod val="10000"/>
                    </a:schemeClr>
                  </a:solidFill>
                </a:rPr>
                <a:t> </a:t>
              </a:r>
              <a:r>
                <a:rPr lang="en-US" sz="2000" dirty="0" err="1" smtClean="0">
                  <a:solidFill>
                    <a:schemeClr val="tx2">
                      <a:lumMod val="10000"/>
                    </a:schemeClr>
                  </a:solidFill>
                </a:rPr>
                <a:t>cfs</a:t>
              </a:r>
              <a:r>
                <a:rPr lang="en-US" sz="2000" dirty="0" smtClean="0">
                  <a:solidFill>
                    <a:schemeClr val="tx2">
                      <a:lumMod val="10000"/>
                    </a:schemeClr>
                  </a:solidFill>
                </a:rPr>
                <a:t> (600 ac-ft) </a:t>
              </a:r>
            </a:p>
            <a:p>
              <a:pPr algn="ctr"/>
              <a:r>
                <a:rPr lang="en-US" sz="2000" dirty="0" smtClean="0">
                  <a:solidFill>
                    <a:schemeClr val="tx2">
                      <a:lumMod val="10000"/>
                    </a:schemeClr>
                  </a:solidFill>
                </a:rPr>
                <a:t>consumed by the crop</a:t>
              </a:r>
              <a:endParaRPr lang="en-US" sz="2000" dirty="0">
                <a:solidFill>
                  <a:schemeClr val="tx2">
                    <a:lumMod val="10000"/>
                  </a:schemeClr>
                </a:solidFill>
              </a:endParaRPr>
            </a:p>
          </p:txBody>
        </p:sp>
        <p:sp>
          <p:nvSpPr>
            <p:cNvPr id="12" name="Right Arrow 11"/>
            <p:cNvSpPr/>
            <p:nvPr/>
          </p:nvSpPr>
          <p:spPr>
            <a:xfrm rot="298872" flipV="1">
              <a:off x="4379883" y="3661446"/>
              <a:ext cx="307118" cy="126210"/>
            </a:xfrm>
            <a:prstGeom prst="rightArrow">
              <a:avLst/>
            </a:prstGeom>
            <a:solidFill>
              <a:srgbClr val="0070C0"/>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00" dirty="0"/>
            </a:p>
          </p:txBody>
        </p:sp>
      </p:grpSp>
      <p:grpSp>
        <p:nvGrpSpPr>
          <p:cNvPr id="13" name="Group 51"/>
          <p:cNvGrpSpPr/>
          <p:nvPr/>
        </p:nvGrpSpPr>
        <p:grpSpPr>
          <a:xfrm>
            <a:off x="6027403" y="5380792"/>
            <a:ext cx="3393395" cy="1875800"/>
            <a:chOff x="3878564" y="3783943"/>
            <a:chExt cx="1388584" cy="1295856"/>
          </a:xfrm>
        </p:grpSpPr>
        <p:sp>
          <p:nvSpPr>
            <p:cNvPr id="14" name="Right Arrow 13"/>
            <p:cNvSpPr/>
            <p:nvPr/>
          </p:nvSpPr>
          <p:spPr>
            <a:xfrm rot="5144788" flipV="1">
              <a:off x="3269295" y="4393212"/>
              <a:ext cx="1295856" cy="77317"/>
            </a:xfrm>
            <a:prstGeom prst="rightArrow">
              <a:avLst/>
            </a:prstGeom>
            <a:solidFill>
              <a:srgbClr val="0070C0"/>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00" dirty="0"/>
            </a:p>
          </p:txBody>
        </p:sp>
        <p:sp>
          <p:nvSpPr>
            <p:cNvPr id="15" name="TextBox 14"/>
            <p:cNvSpPr txBox="1"/>
            <p:nvPr/>
          </p:nvSpPr>
          <p:spPr>
            <a:xfrm>
              <a:off x="3895548" y="3959843"/>
              <a:ext cx="1371600" cy="701649"/>
            </a:xfrm>
            <a:prstGeom prst="rect">
              <a:avLst/>
            </a:prstGeom>
            <a:noFill/>
          </p:spPr>
          <p:txBody>
            <a:bodyPr wrap="square" rtlCol="0">
              <a:spAutoFit/>
            </a:bodyPr>
            <a:lstStyle/>
            <a:p>
              <a:pPr algn="ctr"/>
              <a:r>
                <a:rPr lang="en-US" sz="2000" b="1" u="sng" dirty="0" smtClean="0">
                  <a:solidFill>
                    <a:schemeClr val="tx2">
                      <a:lumMod val="10000"/>
                    </a:schemeClr>
                  </a:solidFill>
                </a:rPr>
                <a:t>9</a:t>
              </a:r>
              <a:r>
                <a:rPr lang="en-US" sz="2000" dirty="0" smtClean="0">
                  <a:solidFill>
                    <a:schemeClr val="tx2">
                      <a:lumMod val="10000"/>
                    </a:schemeClr>
                  </a:solidFill>
                </a:rPr>
                <a:t> </a:t>
              </a:r>
              <a:r>
                <a:rPr lang="en-US" sz="2000" dirty="0" err="1" smtClean="0">
                  <a:solidFill>
                    <a:schemeClr val="tx2">
                      <a:lumMod val="10000"/>
                    </a:schemeClr>
                  </a:solidFill>
                </a:rPr>
                <a:t>cfs</a:t>
              </a:r>
              <a:r>
                <a:rPr lang="en-US" sz="2000" dirty="0" smtClean="0">
                  <a:solidFill>
                    <a:schemeClr val="tx2">
                      <a:lumMod val="10000"/>
                    </a:schemeClr>
                  </a:solidFill>
                </a:rPr>
                <a:t> (900 ac-ft) returns to the river by surface or ground water</a:t>
              </a:r>
              <a:endParaRPr lang="en-US" sz="2000" dirty="0">
                <a:solidFill>
                  <a:schemeClr val="tx2">
                    <a:lumMod val="10000"/>
                  </a:schemeClr>
                </a:solidFill>
              </a:endParaRPr>
            </a:p>
          </p:txBody>
        </p:sp>
      </p:grpSp>
      <p:pic>
        <p:nvPicPr>
          <p:cNvPr id="16" name="Picture 3" descr="C:\Users\Flex\AppData\Local\Microsoft\Windows\Temporary Internet Files\Content.IE5\T3RMLZQ0\MC900335752[1].wmf"/>
          <p:cNvPicPr>
            <a:picLocks noChangeAspect="1" noChangeArrowheads="1"/>
          </p:cNvPicPr>
          <p:nvPr/>
        </p:nvPicPr>
        <p:blipFill>
          <a:blip r:embed="rId3" cstate="print"/>
          <a:srcRect/>
          <a:stretch>
            <a:fillRect/>
          </a:stretch>
        </p:blipFill>
        <p:spPr bwMode="auto">
          <a:xfrm>
            <a:off x="10617200" y="5257800"/>
            <a:ext cx="1950720" cy="1324161"/>
          </a:xfrm>
          <a:prstGeom prst="rect">
            <a:avLst/>
          </a:prstGeom>
          <a:noFill/>
        </p:spPr>
      </p:pic>
      <p:sp>
        <p:nvSpPr>
          <p:cNvPr id="17" name="TextBox 16"/>
          <p:cNvSpPr txBox="1"/>
          <p:nvPr/>
        </p:nvSpPr>
        <p:spPr>
          <a:xfrm>
            <a:off x="7694507" y="7911253"/>
            <a:ext cx="2600960" cy="439093"/>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14</a:t>
            </a:r>
            <a:r>
              <a:rPr lang="en-US" sz="2000" dirty="0" smtClean="0">
                <a:solidFill>
                  <a:schemeClr val="tx2">
                    <a:lumMod val="10000"/>
                  </a:schemeClr>
                </a:solidFill>
              </a:rPr>
              <a:t> </a:t>
            </a:r>
            <a:r>
              <a:rPr lang="en-US" sz="2000" dirty="0" err="1" smtClean="0">
                <a:solidFill>
                  <a:schemeClr val="tx2">
                    <a:lumMod val="10000"/>
                  </a:schemeClr>
                </a:solidFill>
              </a:rPr>
              <a:t>cfs</a:t>
            </a:r>
            <a:endParaRPr lang="en-US" sz="2000" dirty="0">
              <a:solidFill>
                <a:schemeClr val="tx2">
                  <a:lumMod val="10000"/>
                </a:schemeClr>
              </a:solidFill>
            </a:endParaRPr>
          </a:p>
        </p:txBody>
      </p:sp>
      <p:pic>
        <p:nvPicPr>
          <p:cNvPr id="18" name="Picture 4" descr="C:\Users\Flex\AppData\Local\Microsoft\Windows\Temporary Internet Files\Content.IE5\THIJVKFY\MC900297985[1].wmf"/>
          <p:cNvPicPr>
            <a:picLocks noChangeAspect="1" noChangeArrowheads="1"/>
          </p:cNvPicPr>
          <p:nvPr/>
        </p:nvPicPr>
        <p:blipFill>
          <a:blip r:embed="rId4" cstate="print"/>
          <a:srcRect/>
          <a:stretch>
            <a:fillRect/>
          </a:stretch>
        </p:blipFill>
        <p:spPr bwMode="auto">
          <a:xfrm>
            <a:off x="10078720" y="1300481"/>
            <a:ext cx="2374676" cy="2128886"/>
          </a:xfrm>
          <a:prstGeom prst="rect">
            <a:avLst/>
          </a:prstGeom>
          <a:noFill/>
        </p:spPr>
      </p:pic>
      <p:sp>
        <p:nvSpPr>
          <p:cNvPr id="19" name="TextBox 18"/>
          <p:cNvSpPr txBox="1"/>
          <p:nvPr/>
        </p:nvSpPr>
        <p:spPr>
          <a:xfrm>
            <a:off x="-142433" y="3740429"/>
            <a:ext cx="2600960" cy="439093"/>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20</a:t>
            </a:r>
            <a:r>
              <a:rPr lang="en-US" sz="2000" dirty="0" smtClean="0">
                <a:solidFill>
                  <a:schemeClr val="tx2">
                    <a:lumMod val="10000"/>
                  </a:schemeClr>
                </a:solidFill>
              </a:rPr>
              <a:t> </a:t>
            </a:r>
            <a:r>
              <a:rPr lang="en-US" sz="2000" dirty="0" err="1" smtClean="0">
                <a:solidFill>
                  <a:schemeClr val="tx2">
                    <a:lumMod val="10000"/>
                  </a:schemeClr>
                </a:solidFill>
              </a:rPr>
              <a:t>cfs</a:t>
            </a:r>
            <a:endParaRPr lang="en-US" sz="2000" dirty="0">
              <a:solidFill>
                <a:schemeClr val="tx2">
                  <a:lumMod val="10000"/>
                </a:schemeClr>
              </a:solidFill>
            </a:endParaRPr>
          </a:p>
        </p:txBody>
      </p:sp>
      <p:sp>
        <p:nvSpPr>
          <p:cNvPr id="20" name="Right Arrow 19"/>
          <p:cNvSpPr/>
          <p:nvPr/>
        </p:nvSpPr>
        <p:spPr>
          <a:xfrm rot="20720080">
            <a:off x="2756609" y="3143847"/>
            <a:ext cx="10295467" cy="108373"/>
          </a:xfrm>
          <a:prstGeom prst="rightArrow">
            <a:avLst/>
          </a:prstGeom>
          <a:solidFill>
            <a:srgbClr val="0070C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300" dirty="0"/>
          </a:p>
        </p:txBody>
      </p:sp>
      <p:sp>
        <p:nvSpPr>
          <p:cNvPr id="21" name="TextBox 20"/>
          <p:cNvSpPr txBox="1"/>
          <p:nvPr/>
        </p:nvSpPr>
        <p:spPr>
          <a:xfrm>
            <a:off x="1625600" y="5201920"/>
            <a:ext cx="2600960" cy="439093"/>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5</a:t>
            </a:r>
            <a:r>
              <a:rPr lang="en-US" sz="2000" dirty="0" smtClean="0">
                <a:solidFill>
                  <a:schemeClr val="tx2">
                    <a:lumMod val="10000"/>
                  </a:schemeClr>
                </a:solidFill>
              </a:rPr>
              <a:t> </a:t>
            </a:r>
            <a:r>
              <a:rPr lang="en-US" sz="2000" dirty="0" err="1" smtClean="0">
                <a:solidFill>
                  <a:schemeClr val="tx2">
                    <a:lumMod val="10000"/>
                  </a:schemeClr>
                </a:solidFill>
              </a:rPr>
              <a:t>cfs</a:t>
            </a:r>
            <a:endParaRPr lang="en-US" sz="2000" dirty="0">
              <a:solidFill>
                <a:schemeClr val="tx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20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2000"/>
                                        <p:tgtEl>
                                          <p:spTgt spid="10"/>
                                        </p:tgtEl>
                                      </p:cBhvr>
                                    </p:animEffect>
                                  </p:childTnLst>
                                </p:cTn>
                              </p:par>
                              <p:par>
                                <p:cTn id="20" presetID="10" presetClass="entr" presetSubtype="0"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20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2000"/>
                                        <p:tgtEl>
                                          <p:spTgt spid="13"/>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7" grpId="0"/>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275840" y="1625600"/>
            <a:ext cx="0" cy="56354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2275842" y="7239000"/>
            <a:ext cx="7960358" cy="220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75360" y="4009813"/>
            <a:ext cx="975360" cy="500648"/>
          </a:xfrm>
          <a:prstGeom prst="rect">
            <a:avLst/>
          </a:prstGeom>
          <a:noFill/>
        </p:spPr>
        <p:txBody>
          <a:bodyPr wrap="square" lIns="130046" tIns="65023" rIns="130046" bIns="65023" rtlCol="0">
            <a:spAutoFit/>
          </a:bodyPr>
          <a:lstStyle/>
          <a:p>
            <a:r>
              <a:rPr lang="en-US" sz="2400" b="1" dirty="0" err="1" smtClean="0">
                <a:solidFill>
                  <a:schemeClr val="tx2">
                    <a:lumMod val="10000"/>
                  </a:schemeClr>
                </a:solidFill>
                <a:latin typeface="Trebuchet MS" pitchFamily="34" charset="0"/>
              </a:rPr>
              <a:t>cfs</a:t>
            </a:r>
            <a:endParaRPr lang="en-US" sz="2400" b="1" dirty="0">
              <a:solidFill>
                <a:schemeClr val="tx2">
                  <a:lumMod val="10000"/>
                </a:schemeClr>
              </a:solidFill>
              <a:latin typeface="Trebuchet MS" pitchFamily="34" charset="0"/>
            </a:endParaRPr>
          </a:p>
        </p:txBody>
      </p:sp>
      <p:sp>
        <p:nvSpPr>
          <p:cNvPr id="8" name="TextBox 7"/>
          <p:cNvSpPr txBox="1"/>
          <p:nvPr/>
        </p:nvSpPr>
        <p:spPr>
          <a:xfrm>
            <a:off x="5960533" y="7477760"/>
            <a:ext cx="3251200" cy="500648"/>
          </a:xfrm>
          <a:prstGeom prst="rect">
            <a:avLst/>
          </a:prstGeom>
          <a:noFill/>
        </p:spPr>
        <p:txBody>
          <a:bodyPr wrap="square" lIns="130046" tIns="65023" rIns="130046" bIns="65023" rtlCol="0">
            <a:spAutoFit/>
          </a:bodyPr>
          <a:lstStyle/>
          <a:p>
            <a:r>
              <a:rPr lang="en-US" sz="2400" b="1" dirty="0" smtClean="0">
                <a:solidFill>
                  <a:schemeClr val="tx2">
                    <a:lumMod val="10000"/>
                  </a:schemeClr>
                </a:solidFill>
                <a:latin typeface="Trebuchet MS" pitchFamily="34" charset="0"/>
              </a:rPr>
              <a:t>Breakdown </a:t>
            </a:r>
            <a:endParaRPr lang="en-US" sz="2400" b="1" dirty="0">
              <a:solidFill>
                <a:schemeClr val="tx2">
                  <a:lumMod val="10000"/>
                </a:schemeClr>
              </a:solidFill>
              <a:latin typeface="Trebuchet MS" pitchFamily="34" charset="0"/>
            </a:endParaRPr>
          </a:p>
        </p:txBody>
      </p:sp>
      <p:sp>
        <p:nvSpPr>
          <p:cNvPr id="17" name="Rectangle 16"/>
          <p:cNvSpPr/>
          <p:nvPr/>
        </p:nvSpPr>
        <p:spPr>
          <a:xfrm>
            <a:off x="2926080" y="866987"/>
            <a:ext cx="1442720" cy="6394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20 </a:t>
            </a:r>
            <a:r>
              <a:rPr lang="en-US" sz="2000" dirty="0" err="1" smtClean="0">
                <a:latin typeface="Trebuchet MS" pitchFamily="34" charset="0"/>
              </a:rPr>
              <a:t>cfs</a:t>
            </a:r>
            <a:endParaRPr lang="en-US" sz="2000" dirty="0" smtClean="0">
              <a:latin typeface="Trebuchet MS" pitchFamily="34" charset="0"/>
            </a:endParaRPr>
          </a:p>
        </p:txBody>
      </p:sp>
      <p:sp>
        <p:nvSpPr>
          <p:cNvPr id="12" name="Rectangle 11"/>
          <p:cNvSpPr/>
          <p:nvPr/>
        </p:nvSpPr>
        <p:spPr>
          <a:xfrm>
            <a:off x="7493000" y="5562600"/>
            <a:ext cx="1524000" cy="16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5 </a:t>
            </a:r>
            <a:r>
              <a:rPr lang="en-US" sz="2000" dirty="0" err="1" smtClean="0">
                <a:latin typeface="Trebuchet MS" pitchFamily="34" charset="0"/>
              </a:rPr>
              <a:t>cfs</a:t>
            </a:r>
            <a:endParaRPr lang="en-US" sz="2000" dirty="0">
              <a:latin typeface="Trebuchet MS" pitchFamily="34" charset="0"/>
            </a:endParaRPr>
          </a:p>
        </p:txBody>
      </p:sp>
      <p:sp>
        <p:nvSpPr>
          <p:cNvPr id="16" name="Rectangle 15"/>
          <p:cNvSpPr/>
          <p:nvPr/>
        </p:nvSpPr>
        <p:spPr>
          <a:xfrm>
            <a:off x="7493000" y="3810000"/>
            <a:ext cx="1524000" cy="17339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err="1" smtClean="0">
                <a:latin typeface="Trebuchet MS" pitchFamily="34" charset="0"/>
              </a:rPr>
              <a:t>Cons.Use</a:t>
            </a:r>
            <a:endParaRPr lang="en-US" sz="2000" dirty="0" smtClean="0">
              <a:latin typeface="Trebuchet MS" pitchFamily="34" charset="0"/>
            </a:endParaRPr>
          </a:p>
          <a:p>
            <a:pPr algn="ctr"/>
            <a:r>
              <a:rPr lang="en-US" sz="2000" dirty="0" smtClean="0">
                <a:latin typeface="Trebuchet MS" pitchFamily="34" charset="0"/>
              </a:rPr>
              <a:t>6 </a:t>
            </a:r>
            <a:r>
              <a:rPr lang="en-US" sz="2000" dirty="0" err="1" smtClean="0">
                <a:latin typeface="Trebuchet MS" pitchFamily="34" charset="0"/>
              </a:rPr>
              <a:t>cfs</a:t>
            </a:r>
            <a:endParaRPr lang="en-US" sz="2000" dirty="0" smtClean="0">
              <a:latin typeface="Trebuchet MS" pitchFamily="34" charset="0"/>
            </a:endParaRPr>
          </a:p>
          <a:p>
            <a:pPr algn="ctr"/>
            <a:r>
              <a:rPr lang="en-US" sz="2000" dirty="0" smtClean="0">
                <a:latin typeface="Trebuchet MS" pitchFamily="34" charset="0"/>
              </a:rPr>
              <a:t>(600 ac-ft)</a:t>
            </a:r>
            <a:endParaRPr lang="en-US" sz="2000" dirty="0">
              <a:latin typeface="Trebuchet MS" pitchFamily="34" charset="0"/>
            </a:endParaRPr>
          </a:p>
        </p:txBody>
      </p:sp>
      <p:sp>
        <p:nvSpPr>
          <p:cNvPr id="20" name="Rectangle 19"/>
          <p:cNvSpPr/>
          <p:nvPr/>
        </p:nvSpPr>
        <p:spPr>
          <a:xfrm>
            <a:off x="7493000" y="819574"/>
            <a:ext cx="1524000" cy="299042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Ret. Flow</a:t>
            </a:r>
          </a:p>
          <a:p>
            <a:pPr algn="ctr"/>
            <a:r>
              <a:rPr lang="en-US" sz="2000" dirty="0" smtClean="0">
                <a:latin typeface="Trebuchet MS" pitchFamily="34" charset="0"/>
              </a:rPr>
              <a:t>9 </a:t>
            </a:r>
            <a:r>
              <a:rPr lang="en-US" sz="2000" dirty="0" err="1" smtClean="0">
                <a:latin typeface="Trebuchet MS" pitchFamily="34" charset="0"/>
              </a:rPr>
              <a:t>cfs</a:t>
            </a:r>
            <a:endParaRPr lang="en-US" sz="2000" dirty="0" smtClean="0">
              <a:latin typeface="Trebuchet MS" pitchFamily="34" charset="0"/>
            </a:endParaRPr>
          </a:p>
          <a:p>
            <a:pPr algn="ctr"/>
            <a:r>
              <a:rPr lang="en-US" sz="2000" dirty="0" smtClean="0">
                <a:latin typeface="Trebuchet MS" pitchFamily="34" charset="0"/>
              </a:rPr>
              <a:t>(900 ac-ft)</a:t>
            </a:r>
          </a:p>
          <a:p>
            <a:pPr algn="ctr"/>
            <a:endParaRPr lang="en-US" sz="2000" dirty="0">
              <a:latin typeface="Trebuchet MS" pitchFamily="34" charset="0"/>
            </a:endParaRPr>
          </a:p>
        </p:txBody>
      </p:sp>
      <p:sp>
        <p:nvSpPr>
          <p:cNvPr id="21" name="Rectangle 20"/>
          <p:cNvSpPr/>
          <p:nvPr/>
        </p:nvSpPr>
        <p:spPr>
          <a:xfrm>
            <a:off x="5283200" y="5581226"/>
            <a:ext cx="1447800" cy="16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5 </a:t>
            </a:r>
            <a:r>
              <a:rPr lang="en-US" sz="2000" dirty="0" err="1" smtClean="0">
                <a:latin typeface="Trebuchet MS" pitchFamily="34" charset="0"/>
              </a:rPr>
              <a:t>cfs</a:t>
            </a:r>
            <a:endParaRPr lang="en-US" sz="2000" dirty="0">
              <a:latin typeface="Trebuchet MS" pitchFamily="34" charset="0"/>
            </a:endParaRPr>
          </a:p>
        </p:txBody>
      </p:sp>
      <p:sp>
        <p:nvSpPr>
          <p:cNvPr id="22" name="Rectangle 21"/>
          <p:cNvSpPr/>
          <p:nvPr/>
        </p:nvSpPr>
        <p:spPr>
          <a:xfrm>
            <a:off x="5283200" y="838200"/>
            <a:ext cx="1447800" cy="474302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Divert</a:t>
            </a:r>
          </a:p>
          <a:p>
            <a:pPr algn="ctr"/>
            <a:endParaRPr lang="en-US" sz="2000" dirty="0" smtClean="0">
              <a:latin typeface="Trebuchet MS" pitchFamily="34" charset="0"/>
            </a:endParaRPr>
          </a:p>
          <a:p>
            <a:pPr algn="ctr"/>
            <a:r>
              <a:rPr lang="en-US" sz="2000" dirty="0" smtClean="0">
                <a:latin typeface="Trebuchet MS" pitchFamily="34" charset="0"/>
              </a:rPr>
              <a:t>15 </a:t>
            </a:r>
            <a:r>
              <a:rPr lang="en-US" sz="2000" dirty="0" err="1" smtClean="0">
                <a:latin typeface="Trebuchet MS" pitchFamily="34" charset="0"/>
              </a:rPr>
              <a:t>cfs</a:t>
            </a:r>
            <a:endParaRPr lang="en-US" sz="2000" dirty="0">
              <a:latin typeface="Trebuchet MS"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975360" y="819574"/>
            <a:ext cx="9260840" cy="7158834"/>
            <a:chOff x="975360" y="819574"/>
            <a:chExt cx="9260840" cy="7158834"/>
          </a:xfrm>
        </p:grpSpPr>
        <p:sp>
          <p:nvSpPr>
            <p:cNvPr id="8" name="TextBox 7"/>
            <p:cNvSpPr txBox="1"/>
            <p:nvPr/>
          </p:nvSpPr>
          <p:spPr>
            <a:xfrm>
              <a:off x="5960533" y="7477760"/>
              <a:ext cx="3251200" cy="500648"/>
            </a:xfrm>
            <a:prstGeom prst="rect">
              <a:avLst/>
            </a:prstGeom>
            <a:noFill/>
          </p:spPr>
          <p:txBody>
            <a:bodyPr wrap="square" lIns="130046" tIns="65023" rIns="130046" bIns="65023" rtlCol="0">
              <a:spAutoFit/>
            </a:bodyPr>
            <a:lstStyle/>
            <a:p>
              <a:r>
                <a:rPr lang="en-US" sz="2400" b="1" dirty="0" smtClean="0">
                  <a:solidFill>
                    <a:schemeClr val="tx2">
                      <a:lumMod val="10000"/>
                    </a:schemeClr>
                  </a:solidFill>
                  <a:latin typeface="Trebuchet MS" pitchFamily="34" charset="0"/>
                </a:rPr>
                <a:t>Breakdown </a:t>
              </a:r>
              <a:endParaRPr lang="en-US" sz="2400" b="1" dirty="0">
                <a:solidFill>
                  <a:schemeClr val="tx2">
                    <a:lumMod val="10000"/>
                  </a:schemeClr>
                </a:solidFill>
                <a:latin typeface="Trebuchet MS" pitchFamily="34" charset="0"/>
              </a:endParaRPr>
            </a:p>
          </p:txBody>
        </p:sp>
        <p:grpSp>
          <p:nvGrpSpPr>
            <p:cNvPr id="27" name="Group 26"/>
            <p:cNvGrpSpPr/>
            <p:nvPr/>
          </p:nvGrpSpPr>
          <p:grpSpPr>
            <a:xfrm>
              <a:off x="975360" y="819574"/>
              <a:ext cx="9260840" cy="6441440"/>
              <a:chOff x="975360" y="819574"/>
              <a:chExt cx="9260840" cy="6441440"/>
            </a:xfrm>
          </p:grpSpPr>
          <p:cxnSp>
            <p:nvCxnSpPr>
              <p:cNvPr id="3" name="Straight Connector 2"/>
              <p:cNvCxnSpPr/>
              <p:nvPr/>
            </p:nvCxnSpPr>
            <p:spPr>
              <a:xfrm>
                <a:off x="2275840" y="1625600"/>
                <a:ext cx="0" cy="56354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2275842" y="7239000"/>
                <a:ext cx="7960358" cy="220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75360" y="4009813"/>
                <a:ext cx="975360" cy="500648"/>
              </a:xfrm>
              <a:prstGeom prst="rect">
                <a:avLst/>
              </a:prstGeom>
              <a:noFill/>
            </p:spPr>
            <p:txBody>
              <a:bodyPr wrap="square" lIns="130046" tIns="65023" rIns="130046" bIns="65023" rtlCol="0">
                <a:spAutoFit/>
              </a:bodyPr>
              <a:lstStyle/>
              <a:p>
                <a:r>
                  <a:rPr lang="en-US" sz="2400" b="1" dirty="0" err="1" smtClean="0">
                    <a:solidFill>
                      <a:schemeClr val="tx2">
                        <a:lumMod val="10000"/>
                      </a:schemeClr>
                    </a:solidFill>
                    <a:latin typeface="Trebuchet MS" pitchFamily="34" charset="0"/>
                  </a:rPr>
                  <a:t>cfs</a:t>
                </a:r>
                <a:endParaRPr lang="en-US" sz="2400" b="1" dirty="0">
                  <a:solidFill>
                    <a:schemeClr val="tx2">
                      <a:lumMod val="10000"/>
                    </a:schemeClr>
                  </a:solidFill>
                  <a:latin typeface="Trebuchet MS" pitchFamily="34" charset="0"/>
                </a:endParaRPr>
              </a:p>
            </p:txBody>
          </p:sp>
          <p:sp>
            <p:nvSpPr>
              <p:cNvPr id="13" name="Rectangle 12"/>
              <p:cNvSpPr/>
              <p:nvPr/>
            </p:nvSpPr>
            <p:spPr>
              <a:xfrm>
                <a:off x="7493000" y="5562600"/>
                <a:ext cx="1524000" cy="16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5 </a:t>
                </a:r>
                <a:r>
                  <a:rPr lang="en-US" sz="2000" dirty="0" err="1" smtClean="0">
                    <a:latin typeface="Trebuchet MS" pitchFamily="34" charset="0"/>
                  </a:rPr>
                  <a:t>cfs</a:t>
                </a:r>
                <a:endParaRPr lang="en-US" sz="2000" dirty="0">
                  <a:latin typeface="Trebuchet MS" pitchFamily="34" charset="0"/>
                </a:endParaRPr>
              </a:p>
            </p:txBody>
          </p:sp>
          <p:sp>
            <p:nvSpPr>
              <p:cNvPr id="14" name="Rectangle 13"/>
              <p:cNvSpPr/>
              <p:nvPr/>
            </p:nvSpPr>
            <p:spPr>
              <a:xfrm>
                <a:off x="7493000" y="3810000"/>
                <a:ext cx="1524000" cy="17339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err="1" smtClean="0">
                    <a:latin typeface="Trebuchet MS" pitchFamily="34" charset="0"/>
                  </a:rPr>
                  <a:t>Cons.Use</a:t>
                </a:r>
                <a:endParaRPr lang="en-US" sz="2000" dirty="0" smtClean="0">
                  <a:latin typeface="Trebuchet MS" pitchFamily="34" charset="0"/>
                </a:endParaRPr>
              </a:p>
              <a:p>
                <a:pPr algn="ctr"/>
                <a:r>
                  <a:rPr lang="en-US" sz="2000" dirty="0" smtClean="0">
                    <a:latin typeface="Trebuchet MS" pitchFamily="34" charset="0"/>
                  </a:rPr>
                  <a:t>6 </a:t>
                </a:r>
                <a:r>
                  <a:rPr lang="en-US" sz="2000" dirty="0" err="1" smtClean="0">
                    <a:latin typeface="Trebuchet MS" pitchFamily="34" charset="0"/>
                  </a:rPr>
                  <a:t>cfs</a:t>
                </a:r>
                <a:endParaRPr lang="en-US" sz="2000" dirty="0" smtClean="0">
                  <a:latin typeface="Trebuchet MS" pitchFamily="34" charset="0"/>
                </a:endParaRPr>
              </a:p>
              <a:p>
                <a:pPr algn="ctr"/>
                <a:r>
                  <a:rPr lang="en-US" sz="2000" dirty="0" smtClean="0">
                    <a:latin typeface="Trebuchet MS" pitchFamily="34" charset="0"/>
                  </a:rPr>
                  <a:t>(600 ac-ft)</a:t>
                </a:r>
                <a:endParaRPr lang="en-US" sz="2000" dirty="0">
                  <a:latin typeface="Trebuchet MS" pitchFamily="34" charset="0"/>
                </a:endParaRPr>
              </a:p>
            </p:txBody>
          </p:sp>
          <p:sp>
            <p:nvSpPr>
              <p:cNvPr id="15" name="Rectangle 14"/>
              <p:cNvSpPr/>
              <p:nvPr/>
            </p:nvSpPr>
            <p:spPr>
              <a:xfrm>
                <a:off x="7493000" y="819574"/>
                <a:ext cx="1524000" cy="299042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Ret. Flow</a:t>
                </a:r>
              </a:p>
              <a:p>
                <a:pPr algn="ctr"/>
                <a:r>
                  <a:rPr lang="en-US" sz="2000" dirty="0" smtClean="0">
                    <a:latin typeface="Trebuchet MS" pitchFamily="34" charset="0"/>
                  </a:rPr>
                  <a:t>9 </a:t>
                </a:r>
                <a:r>
                  <a:rPr lang="en-US" sz="2000" dirty="0" err="1" smtClean="0">
                    <a:latin typeface="Trebuchet MS" pitchFamily="34" charset="0"/>
                  </a:rPr>
                  <a:t>cfs</a:t>
                </a:r>
                <a:endParaRPr lang="en-US" sz="2000" dirty="0" smtClean="0">
                  <a:latin typeface="Trebuchet MS" pitchFamily="34" charset="0"/>
                </a:endParaRPr>
              </a:p>
              <a:p>
                <a:pPr algn="ctr"/>
                <a:r>
                  <a:rPr lang="en-US" sz="2000" dirty="0" smtClean="0">
                    <a:latin typeface="Trebuchet MS" pitchFamily="34" charset="0"/>
                  </a:rPr>
                  <a:t>(900 ac-ft)</a:t>
                </a:r>
              </a:p>
              <a:p>
                <a:pPr algn="ctr"/>
                <a:endParaRPr lang="en-US" sz="2000" dirty="0">
                  <a:latin typeface="Trebuchet MS" pitchFamily="34" charset="0"/>
                </a:endParaRPr>
              </a:p>
            </p:txBody>
          </p:sp>
          <p:sp>
            <p:nvSpPr>
              <p:cNvPr id="17" name="Rectangle 16"/>
              <p:cNvSpPr/>
              <p:nvPr/>
            </p:nvSpPr>
            <p:spPr>
              <a:xfrm>
                <a:off x="2926080" y="866987"/>
                <a:ext cx="1442720" cy="6394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20 </a:t>
                </a:r>
                <a:r>
                  <a:rPr lang="en-US" sz="2000" dirty="0" err="1" smtClean="0">
                    <a:latin typeface="Trebuchet MS" pitchFamily="34" charset="0"/>
                  </a:rPr>
                  <a:t>cfs</a:t>
                </a:r>
                <a:endParaRPr lang="en-US" sz="2000" dirty="0" smtClean="0">
                  <a:latin typeface="Trebuchet MS" pitchFamily="34" charset="0"/>
                </a:endParaRPr>
              </a:p>
            </p:txBody>
          </p:sp>
          <p:sp>
            <p:nvSpPr>
              <p:cNvPr id="18" name="Rectangle 17"/>
              <p:cNvSpPr/>
              <p:nvPr/>
            </p:nvSpPr>
            <p:spPr>
              <a:xfrm>
                <a:off x="5283200" y="5581226"/>
                <a:ext cx="1447800" cy="16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5 </a:t>
                </a:r>
                <a:r>
                  <a:rPr lang="en-US" sz="2000" dirty="0" err="1" smtClean="0">
                    <a:latin typeface="Trebuchet MS" pitchFamily="34" charset="0"/>
                  </a:rPr>
                  <a:t>cfs</a:t>
                </a:r>
                <a:endParaRPr lang="en-US" sz="2000" dirty="0">
                  <a:latin typeface="Trebuchet MS" pitchFamily="34" charset="0"/>
                </a:endParaRPr>
              </a:p>
            </p:txBody>
          </p:sp>
          <p:sp>
            <p:nvSpPr>
              <p:cNvPr id="19" name="Rectangle 18"/>
              <p:cNvSpPr/>
              <p:nvPr/>
            </p:nvSpPr>
            <p:spPr>
              <a:xfrm>
                <a:off x="5283200" y="838200"/>
                <a:ext cx="1447800" cy="474302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Divert</a:t>
                </a:r>
              </a:p>
              <a:p>
                <a:pPr algn="ctr"/>
                <a:endParaRPr lang="en-US" sz="2000" dirty="0" smtClean="0">
                  <a:latin typeface="Trebuchet MS" pitchFamily="34" charset="0"/>
                </a:endParaRPr>
              </a:p>
              <a:p>
                <a:pPr algn="ctr"/>
                <a:r>
                  <a:rPr lang="en-US" sz="2000" dirty="0" smtClean="0">
                    <a:latin typeface="Trebuchet MS" pitchFamily="34" charset="0"/>
                  </a:rPr>
                  <a:t>15 </a:t>
                </a:r>
                <a:r>
                  <a:rPr lang="en-US" sz="2000" dirty="0" err="1" smtClean="0">
                    <a:latin typeface="Trebuchet MS" pitchFamily="34" charset="0"/>
                  </a:rPr>
                  <a:t>cfs</a:t>
                </a:r>
                <a:endParaRPr lang="en-US" sz="2000" dirty="0">
                  <a:latin typeface="Trebuchet MS" pitchFamily="34" charset="0"/>
                </a:endParaRPr>
              </a:p>
            </p:txBody>
          </p:sp>
        </p:grpSp>
      </p:grpSp>
      <p:grpSp>
        <p:nvGrpSpPr>
          <p:cNvPr id="29" name="Group 28"/>
          <p:cNvGrpSpPr/>
          <p:nvPr/>
        </p:nvGrpSpPr>
        <p:grpSpPr>
          <a:xfrm>
            <a:off x="406400" y="6629400"/>
            <a:ext cx="3200400" cy="1981200"/>
            <a:chOff x="2275840" y="819574"/>
            <a:chExt cx="7960360" cy="6441440"/>
          </a:xfrm>
        </p:grpSpPr>
        <p:cxnSp>
          <p:nvCxnSpPr>
            <p:cNvPr id="30" name="Straight Connector 29"/>
            <p:cNvCxnSpPr/>
            <p:nvPr/>
          </p:nvCxnSpPr>
          <p:spPr>
            <a:xfrm>
              <a:off x="2275840" y="1625600"/>
              <a:ext cx="0" cy="56354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2275842" y="7239000"/>
              <a:ext cx="7960358" cy="220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926080" y="866987"/>
              <a:ext cx="1442720" cy="6394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smtClean="0">
                <a:latin typeface="Trebuchet MS" pitchFamily="34" charset="0"/>
              </a:endParaRPr>
            </a:p>
          </p:txBody>
        </p:sp>
        <p:sp>
          <p:nvSpPr>
            <p:cNvPr id="33" name="Rectangle 32"/>
            <p:cNvSpPr/>
            <p:nvPr/>
          </p:nvSpPr>
          <p:spPr>
            <a:xfrm>
              <a:off x="7493000" y="5562600"/>
              <a:ext cx="1524000" cy="16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34" name="Rectangle 33"/>
            <p:cNvSpPr/>
            <p:nvPr/>
          </p:nvSpPr>
          <p:spPr>
            <a:xfrm>
              <a:off x="7493000" y="3810000"/>
              <a:ext cx="1524000" cy="17339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35" name="Rectangle 34"/>
            <p:cNvSpPr/>
            <p:nvPr/>
          </p:nvSpPr>
          <p:spPr>
            <a:xfrm>
              <a:off x="7493000" y="819574"/>
              <a:ext cx="1524000" cy="299042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36" name="Rectangle 35"/>
            <p:cNvSpPr/>
            <p:nvPr/>
          </p:nvSpPr>
          <p:spPr>
            <a:xfrm>
              <a:off x="5283200" y="5581226"/>
              <a:ext cx="1447800" cy="16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37" name="Rectangle 36"/>
            <p:cNvSpPr/>
            <p:nvPr/>
          </p:nvSpPr>
          <p:spPr>
            <a:xfrm>
              <a:off x="5283200" y="838200"/>
              <a:ext cx="1447800" cy="474302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2" fill="hold" nodeType="clickEffect">
                                  <p:stCondLst>
                                    <p:cond delay="0"/>
                                  </p:stCondLst>
                                  <p:childTnLst>
                                    <p:anim calcmode="lin" valueType="num">
                                      <p:cBhvr additive="base">
                                        <p:cTn id="6" dur="2000"/>
                                        <p:tgtEl>
                                          <p:spTgt spid="28"/>
                                        </p:tgtEl>
                                        <p:attrNameLst>
                                          <p:attrName>ppt_x</p:attrName>
                                        </p:attrNameLst>
                                      </p:cBhvr>
                                      <p:tavLst>
                                        <p:tav tm="0">
                                          <p:val>
                                            <p:strVal val="ppt_x"/>
                                          </p:val>
                                        </p:tav>
                                        <p:tav tm="100000">
                                          <p:val>
                                            <p:strVal val="0-ppt_w/2"/>
                                          </p:val>
                                        </p:tav>
                                      </p:tavLst>
                                    </p:anim>
                                    <p:anim calcmode="lin" valueType="num">
                                      <p:cBhvr additive="base">
                                        <p:cTn id="7" dur="2000"/>
                                        <p:tgtEl>
                                          <p:spTgt spid="28"/>
                                        </p:tgtEl>
                                        <p:attrNameLst>
                                          <p:attrName>ppt_y</p:attrName>
                                        </p:attrNameLst>
                                      </p:cBhvr>
                                      <p:tavLst>
                                        <p:tav tm="0">
                                          <p:val>
                                            <p:strVal val="ppt_y"/>
                                          </p:val>
                                        </p:tav>
                                        <p:tav tm="100000">
                                          <p:val>
                                            <p:strVal val="1+ppt_h/2"/>
                                          </p:val>
                                        </p:tav>
                                      </p:tavLst>
                                    </p:anim>
                                    <p:set>
                                      <p:cBhvr>
                                        <p:cTn id="8" dur="1" fill="hold">
                                          <p:stCondLst>
                                            <p:cond delay="1999"/>
                                          </p:stCondLst>
                                        </p:cTn>
                                        <p:tgtEl>
                                          <p:spTgt spid="28"/>
                                        </p:tgtEl>
                                        <p:attrNameLst>
                                          <p:attrName>style.visibility</p:attrName>
                                        </p:attrNameLst>
                                      </p:cBhvr>
                                      <p:to>
                                        <p:strVal val="hidden"/>
                                      </p:to>
                                    </p:set>
                                  </p:childTnLst>
                                </p:cTn>
                              </p:par>
                              <p:par>
                                <p:cTn id="9" presetID="10"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406400" y="6629400"/>
            <a:ext cx="3200400" cy="1981200"/>
            <a:chOff x="2275840" y="819574"/>
            <a:chExt cx="7960360" cy="6441440"/>
          </a:xfrm>
        </p:grpSpPr>
        <p:cxnSp>
          <p:nvCxnSpPr>
            <p:cNvPr id="20" name="Straight Connector 19"/>
            <p:cNvCxnSpPr/>
            <p:nvPr/>
          </p:nvCxnSpPr>
          <p:spPr>
            <a:xfrm>
              <a:off x="2275840" y="1625600"/>
              <a:ext cx="0" cy="56354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2275842" y="7239000"/>
              <a:ext cx="7960358" cy="220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926080" y="866987"/>
              <a:ext cx="1442720" cy="6394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smtClean="0">
                <a:latin typeface="Trebuchet MS" pitchFamily="34" charset="0"/>
              </a:endParaRPr>
            </a:p>
          </p:txBody>
        </p:sp>
        <p:sp>
          <p:nvSpPr>
            <p:cNvPr id="27" name="Rectangle 26"/>
            <p:cNvSpPr/>
            <p:nvPr/>
          </p:nvSpPr>
          <p:spPr>
            <a:xfrm>
              <a:off x="7493000" y="5562600"/>
              <a:ext cx="1524000" cy="16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28" name="Rectangle 27"/>
            <p:cNvSpPr/>
            <p:nvPr/>
          </p:nvSpPr>
          <p:spPr>
            <a:xfrm>
              <a:off x="7493000" y="3810000"/>
              <a:ext cx="1524000" cy="17339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29" name="Rectangle 28"/>
            <p:cNvSpPr/>
            <p:nvPr/>
          </p:nvSpPr>
          <p:spPr>
            <a:xfrm>
              <a:off x="7493000" y="819574"/>
              <a:ext cx="1524000" cy="299042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30" name="Rectangle 29"/>
            <p:cNvSpPr/>
            <p:nvPr/>
          </p:nvSpPr>
          <p:spPr>
            <a:xfrm>
              <a:off x="5283200" y="5581226"/>
              <a:ext cx="1447800" cy="16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31" name="Rectangle 30"/>
            <p:cNvSpPr/>
            <p:nvPr/>
          </p:nvSpPr>
          <p:spPr>
            <a:xfrm>
              <a:off x="5283200" y="838200"/>
              <a:ext cx="1447800" cy="474302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grpSp>
      <p:sp>
        <p:nvSpPr>
          <p:cNvPr id="23" name="Title 3"/>
          <p:cNvSpPr txBox="1">
            <a:spLocks/>
          </p:cNvSpPr>
          <p:nvPr/>
        </p:nvSpPr>
        <p:spPr>
          <a:xfrm>
            <a:off x="433493" y="650240"/>
            <a:ext cx="12354560" cy="1625600"/>
          </a:xfrm>
          <a:prstGeom prst="rect">
            <a:avLst/>
          </a:prstGeom>
        </p:spPr>
        <p:txBody>
          <a:bodyPr lIns="130046" tIns="65023" rIns="130046" bIns="65023">
            <a:normAutofit/>
          </a:bodyPr>
          <a:lstStyle/>
          <a:p>
            <a:pPr algn="ctr">
              <a:spcBef>
                <a:spcPct val="0"/>
              </a:spcBef>
              <a:defRPr/>
            </a:pPr>
            <a:r>
              <a:rPr lang="en-US" sz="6300" dirty="0" smtClean="0">
                <a:solidFill>
                  <a:schemeClr val="bg2">
                    <a:lumMod val="50000"/>
                  </a:schemeClr>
                </a:solidFill>
                <a:latin typeface="Trebuchet MS" pitchFamily="34" charset="0"/>
                <a:ea typeface="+mj-ea"/>
                <a:cs typeface="Arial" pitchFamily="34" charset="0"/>
              </a:rPr>
              <a:t>Consumptive Use Portion</a:t>
            </a:r>
            <a:endParaRPr lang="en-US" sz="3400" dirty="0">
              <a:solidFill>
                <a:schemeClr val="tx1"/>
              </a:solidFill>
              <a:latin typeface="Arial" pitchFamily="34" charset="0"/>
              <a:ea typeface="+mj-ea"/>
              <a:cs typeface="Arial" pitchFamily="34" charset="0"/>
            </a:endParaRPr>
          </a:p>
        </p:txBody>
      </p:sp>
      <p:graphicFrame>
        <p:nvGraphicFramePr>
          <p:cNvPr id="21" name="Chart 20"/>
          <p:cNvGraphicFramePr/>
          <p:nvPr/>
        </p:nvGraphicFramePr>
        <p:xfrm>
          <a:off x="4368800" y="4191000"/>
          <a:ext cx="8153400" cy="5881687"/>
        </p:xfrm>
        <a:graphic>
          <a:graphicData uri="http://schemas.openxmlformats.org/drawingml/2006/chart">
            <c:chart xmlns:c="http://schemas.openxmlformats.org/drawingml/2006/chart" xmlns:r="http://schemas.openxmlformats.org/officeDocument/2006/relationships" r:id="rId2"/>
          </a:graphicData>
        </a:graphic>
      </p:graphicFrame>
      <p:cxnSp>
        <p:nvCxnSpPr>
          <p:cNvPr id="22" name="Straight Connector 21"/>
          <p:cNvCxnSpPr/>
          <p:nvPr/>
        </p:nvCxnSpPr>
        <p:spPr bwMode="auto">
          <a:xfrm flipV="1">
            <a:off x="3073400" y="6096000"/>
            <a:ext cx="2286000" cy="1447800"/>
          </a:xfrm>
          <a:prstGeom prst="line">
            <a:avLst/>
          </a:prstGeom>
          <a:solidFill>
            <a:srgbClr val="14943F"/>
          </a:solidFill>
          <a:ln w="12700" cap="flat" cmpd="sng" algn="ctr">
            <a:solidFill>
              <a:srgbClr val="000000"/>
            </a:solidFill>
            <a:prstDash val="solid"/>
            <a:miter lim="0"/>
            <a:headEnd type="none" w="med" len="med"/>
            <a:tailEnd type="none" w="med" len="med"/>
          </a:ln>
          <a:effectLst/>
        </p:spPr>
      </p:cxnSp>
      <p:cxnSp>
        <p:nvCxnSpPr>
          <p:cNvPr id="24" name="Straight Connector 23"/>
          <p:cNvCxnSpPr/>
          <p:nvPr/>
        </p:nvCxnSpPr>
        <p:spPr bwMode="auto">
          <a:xfrm>
            <a:off x="3073400" y="8077200"/>
            <a:ext cx="4114800" cy="381000"/>
          </a:xfrm>
          <a:prstGeom prst="line">
            <a:avLst/>
          </a:prstGeom>
          <a:solidFill>
            <a:srgbClr val="14943F"/>
          </a:solidFill>
          <a:ln w="12700" cap="flat" cmpd="sng" algn="ctr">
            <a:solidFill>
              <a:srgbClr val="000000"/>
            </a:solidFill>
            <a:prstDash val="solid"/>
            <a:miter lim="0"/>
            <a:headEnd type="none" w="med" len="med"/>
            <a:tailEnd type="none" w="med" len="med"/>
          </a:ln>
          <a:effectLst/>
        </p:spPr>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txBox="1">
            <a:spLocks/>
          </p:cNvSpPr>
          <p:nvPr/>
        </p:nvSpPr>
        <p:spPr>
          <a:xfrm>
            <a:off x="433493" y="650240"/>
            <a:ext cx="12354560" cy="1254760"/>
          </a:xfrm>
          <a:prstGeom prst="rect">
            <a:avLst/>
          </a:prstGeom>
        </p:spPr>
        <p:txBody>
          <a:bodyPr lIns="130046" tIns="65023" rIns="130046" bIns="65023">
            <a:normAutofit/>
          </a:bodyPr>
          <a:lstStyle/>
          <a:p>
            <a:pPr algn="ctr">
              <a:spcBef>
                <a:spcPct val="0"/>
              </a:spcBef>
              <a:defRPr/>
            </a:pPr>
            <a:r>
              <a:rPr lang="en-US" sz="6300" dirty="0" smtClean="0">
                <a:solidFill>
                  <a:schemeClr val="bg2">
                    <a:lumMod val="50000"/>
                  </a:schemeClr>
                </a:solidFill>
                <a:latin typeface="Trebuchet MS" pitchFamily="34" charset="0"/>
                <a:ea typeface="+mj-ea"/>
                <a:cs typeface="Arial" pitchFamily="34" charset="0"/>
              </a:rPr>
              <a:t>Return Flow Portion</a:t>
            </a:r>
          </a:p>
        </p:txBody>
      </p:sp>
      <p:cxnSp>
        <p:nvCxnSpPr>
          <p:cNvPr id="21" name="Straight Connector 20"/>
          <p:cNvCxnSpPr/>
          <p:nvPr/>
        </p:nvCxnSpPr>
        <p:spPr bwMode="auto">
          <a:xfrm flipV="1">
            <a:off x="3073400" y="4419600"/>
            <a:ext cx="1600200" cy="2209800"/>
          </a:xfrm>
          <a:prstGeom prst="line">
            <a:avLst/>
          </a:prstGeom>
          <a:solidFill>
            <a:srgbClr val="14943F"/>
          </a:solidFill>
          <a:ln w="12700" cap="flat" cmpd="sng" algn="ctr">
            <a:solidFill>
              <a:srgbClr val="000000"/>
            </a:solidFill>
            <a:prstDash val="solid"/>
            <a:miter lim="0"/>
            <a:headEnd type="none" w="med" len="med"/>
            <a:tailEnd type="none" w="med" len="med"/>
          </a:ln>
          <a:effectLst/>
        </p:spPr>
      </p:cxnSp>
      <p:cxnSp>
        <p:nvCxnSpPr>
          <p:cNvPr id="23" name="Straight Connector 22"/>
          <p:cNvCxnSpPr/>
          <p:nvPr/>
        </p:nvCxnSpPr>
        <p:spPr bwMode="auto">
          <a:xfrm flipV="1">
            <a:off x="3073400" y="6400800"/>
            <a:ext cx="4800600" cy="1143000"/>
          </a:xfrm>
          <a:prstGeom prst="line">
            <a:avLst/>
          </a:prstGeom>
          <a:solidFill>
            <a:srgbClr val="14943F"/>
          </a:solidFill>
          <a:ln w="12700" cap="flat" cmpd="sng" algn="ctr">
            <a:solidFill>
              <a:srgbClr val="000000"/>
            </a:solidFill>
            <a:prstDash val="solid"/>
            <a:miter lim="0"/>
            <a:headEnd type="none" w="med" len="med"/>
            <a:tailEnd type="none" w="med" len="med"/>
          </a:ln>
          <a:effectLst/>
        </p:spPr>
      </p:cxnSp>
      <p:graphicFrame>
        <p:nvGraphicFramePr>
          <p:cNvPr id="22" name="Chart 21"/>
          <p:cNvGraphicFramePr/>
          <p:nvPr/>
        </p:nvGraphicFramePr>
        <p:xfrm>
          <a:off x="4216400" y="1905000"/>
          <a:ext cx="8788400" cy="7086600"/>
        </p:xfrm>
        <a:graphic>
          <a:graphicData uri="http://schemas.openxmlformats.org/drawingml/2006/chart">
            <c:chart xmlns:c="http://schemas.openxmlformats.org/drawingml/2006/chart" xmlns:r="http://schemas.openxmlformats.org/officeDocument/2006/relationships" r:id="rId2"/>
          </a:graphicData>
        </a:graphic>
      </p:graphicFrame>
      <p:sp>
        <p:nvSpPr>
          <p:cNvPr id="24" name="TextBox 23"/>
          <p:cNvSpPr txBox="1"/>
          <p:nvPr/>
        </p:nvSpPr>
        <p:spPr>
          <a:xfrm>
            <a:off x="2616200" y="2209800"/>
            <a:ext cx="1524000" cy="461665"/>
          </a:xfrm>
          <a:prstGeom prst="rect">
            <a:avLst/>
          </a:prstGeom>
          <a:noFill/>
        </p:spPr>
        <p:txBody>
          <a:bodyPr wrap="square" rtlCol="0">
            <a:spAutoFit/>
          </a:bodyPr>
          <a:lstStyle/>
          <a:p>
            <a:r>
              <a:rPr lang="en-US" sz="2400" dirty="0" smtClean="0">
                <a:solidFill>
                  <a:schemeClr val="bg2">
                    <a:lumMod val="50000"/>
                  </a:schemeClr>
                </a:solidFill>
              </a:rPr>
              <a:t>Waste</a:t>
            </a:r>
            <a:endParaRPr lang="en-US" sz="2400" dirty="0">
              <a:solidFill>
                <a:schemeClr val="bg2">
                  <a:lumMod val="50000"/>
                </a:schemeClr>
              </a:solidFill>
            </a:endParaRPr>
          </a:p>
        </p:txBody>
      </p:sp>
      <p:cxnSp>
        <p:nvCxnSpPr>
          <p:cNvPr id="26" name="Straight Arrow Connector 25"/>
          <p:cNvCxnSpPr/>
          <p:nvPr/>
        </p:nvCxnSpPr>
        <p:spPr bwMode="auto">
          <a:xfrm>
            <a:off x="3225800" y="2743200"/>
            <a:ext cx="2133600" cy="2362200"/>
          </a:xfrm>
          <a:prstGeom prst="straightConnector1">
            <a:avLst/>
          </a:prstGeom>
          <a:solidFill>
            <a:srgbClr val="14943F"/>
          </a:solidFill>
          <a:ln w="25400" cap="flat" cmpd="sng" algn="ctr">
            <a:solidFill>
              <a:srgbClr val="000000"/>
            </a:solidFill>
            <a:prstDash val="solid"/>
            <a:miter lim="0"/>
            <a:headEnd type="none" w="med" len="med"/>
            <a:tailEnd type="stealth" w="lg" len="lg"/>
          </a:ln>
          <a:effectLst/>
        </p:spPr>
      </p:cxnSp>
      <p:cxnSp>
        <p:nvCxnSpPr>
          <p:cNvPr id="29" name="Straight Arrow Connector 28"/>
          <p:cNvCxnSpPr/>
          <p:nvPr/>
        </p:nvCxnSpPr>
        <p:spPr bwMode="auto">
          <a:xfrm>
            <a:off x="3225800" y="2743200"/>
            <a:ext cx="3429000" cy="2819400"/>
          </a:xfrm>
          <a:prstGeom prst="straightConnector1">
            <a:avLst/>
          </a:prstGeom>
          <a:solidFill>
            <a:srgbClr val="14943F"/>
          </a:solidFill>
          <a:ln w="25400" cap="flat" cmpd="sng" algn="ctr">
            <a:solidFill>
              <a:srgbClr val="000000"/>
            </a:solidFill>
            <a:prstDash val="solid"/>
            <a:miter lim="0"/>
            <a:headEnd type="none" w="med" len="med"/>
            <a:tailEnd type="stealth" w="lg" len="lg"/>
          </a:ln>
          <a:effectLst/>
        </p:spPr>
      </p:cxnSp>
      <p:cxnSp>
        <p:nvCxnSpPr>
          <p:cNvPr id="30" name="Straight Arrow Connector 29"/>
          <p:cNvCxnSpPr/>
          <p:nvPr/>
        </p:nvCxnSpPr>
        <p:spPr bwMode="auto">
          <a:xfrm>
            <a:off x="3225800" y="2743200"/>
            <a:ext cx="4419600" cy="2819400"/>
          </a:xfrm>
          <a:prstGeom prst="straightConnector1">
            <a:avLst/>
          </a:prstGeom>
          <a:solidFill>
            <a:srgbClr val="14943F"/>
          </a:solidFill>
          <a:ln w="25400" cap="flat" cmpd="sng" algn="ctr">
            <a:solidFill>
              <a:srgbClr val="000000"/>
            </a:solidFill>
            <a:prstDash val="solid"/>
            <a:miter lim="0"/>
            <a:headEnd type="none" w="med" len="med"/>
            <a:tailEnd type="stealth" w="lg" len="lg"/>
          </a:ln>
          <a:effectLst/>
        </p:spPr>
      </p:cxnSp>
      <p:cxnSp>
        <p:nvCxnSpPr>
          <p:cNvPr id="31" name="Straight Arrow Connector 30"/>
          <p:cNvCxnSpPr/>
          <p:nvPr/>
        </p:nvCxnSpPr>
        <p:spPr bwMode="auto">
          <a:xfrm>
            <a:off x="3225800" y="2743200"/>
            <a:ext cx="3429000" cy="1219200"/>
          </a:xfrm>
          <a:prstGeom prst="straightConnector1">
            <a:avLst/>
          </a:prstGeom>
          <a:solidFill>
            <a:srgbClr val="14943F"/>
          </a:solidFill>
          <a:ln w="25400" cap="flat" cmpd="sng" algn="ctr">
            <a:solidFill>
              <a:srgbClr val="000000"/>
            </a:solidFill>
            <a:prstDash val="solid"/>
            <a:miter lim="0"/>
            <a:headEnd type="none" w="med" len="med"/>
            <a:tailEnd type="stealth" w="lg" len="lg"/>
          </a:ln>
          <a:effectLst/>
        </p:spPr>
      </p:cxnSp>
      <p:grpSp>
        <p:nvGrpSpPr>
          <p:cNvPr id="20" name="Group 19"/>
          <p:cNvGrpSpPr/>
          <p:nvPr/>
        </p:nvGrpSpPr>
        <p:grpSpPr>
          <a:xfrm>
            <a:off x="406400" y="6629400"/>
            <a:ext cx="3200400" cy="1981200"/>
            <a:chOff x="2275840" y="819574"/>
            <a:chExt cx="7960360" cy="6441440"/>
          </a:xfrm>
        </p:grpSpPr>
        <p:cxnSp>
          <p:nvCxnSpPr>
            <p:cNvPr id="25" name="Straight Connector 24"/>
            <p:cNvCxnSpPr/>
            <p:nvPr/>
          </p:nvCxnSpPr>
          <p:spPr>
            <a:xfrm>
              <a:off x="2275840" y="1625600"/>
              <a:ext cx="0" cy="56354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2275842" y="7239000"/>
              <a:ext cx="7960358" cy="220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926080" y="866987"/>
              <a:ext cx="1442720" cy="6394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smtClean="0">
                <a:latin typeface="Trebuchet MS" pitchFamily="34" charset="0"/>
              </a:endParaRPr>
            </a:p>
          </p:txBody>
        </p:sp>
        <p:sp>
          <p:nvSpPr>
            <p:cNvPr id="32" name="Rectangle 31"/>
            <p:cNvSpPr/>
            <p:nvPr/>
          </p:nvSpPr>
          <p:spPr>
            <a:xfrm>
              <a:off x="7493000" y="5562600"/>
              <a:ext cx="1524000" cy="16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33" name="Rectangle 32"/>
            <p:cNvSpPr/>
            <p:nvPr/>
          </p:nvSpPr>
          <p:spPr>
            <a:xfrm>
              <a:off x="7493000" y="3810000"/>
              <a:ext cx="1524000" cy="17339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34" name="Rectangle 33"/>
            <p:cNvSpPr/>
            <p:nvPr/>
          </p:nvSpPr>
          <p:spPr>
            <a:xfrm>
              <a:off x="7493000" y="819574"/>
              <a:ext cx="1524000" cy="299042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35" name="Rectangle 34"/>
            <p:cNvSpPr/>
            <p:nvPr/>
          </p:nvSpPr>
          <p:spPr>
            <a:xfrm>
              <a:off x="5283200" y="5581226"/>
              <a:ext cx="1447800" cy="16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36" name="Rectangle 35"/>
            <p:cNvSpPr/>
            <p:nvPr/>
          </p:nvSpPr>
          <p:spPr>
            <a:xfrm>
              <a:off x="5283200" y="838200"/>
              <a:ext cx="1447800" cy="474302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2000"/>
                                        <p:tgtEl>
                                          <p:spTgt spid="24"/>
                                        </p:tgtEl>
                                      </p:cBhvr>
                                    </p:animEffect>
                                  </p:childTnLst>
                                </p:cTn>
                              </p:par>
                              <p:par>
                                <p:cTn id="8" presetID="10"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2000"/>
                                        <p:tgtEl>
                                          <p:spTgt spid="31"/>
                                        </p:tgtEl>
                                      </p:cBhvr>
                                    </p:animEffect>
                                  </p:childTnLst>
                                </p:cTn>
                              </p:par>
                              <p:par>
                                <p:cTn id="11" presetID="10"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2000"/>
                                        <p:tgtEl>
                                          <p:spTgt spid="30"/>
                                        </p:tgtEl>
                                      </p:cBhvr>
                                    </p:animEffect>
                                  </p:childTnLst>
                                </p:cTn>
                              </p:par>
                              <p:par>
                                <p:cTn id="14" presetID="10" presetClass="entr" presetSubtype="0" fill="hold"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2000"/>
                                        <p:tgtEl>
                                          <p:spTgt spid="29"/>
                                        </p:tgtEl>
                                      </p:cBhvr>
                                    </p:animEffect>
                                  </p:childTnLst>
                                </p:cTn>
                              </p:par>
                              <p:par>
                                <p:cTn id="17" presetID="10"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prstGeom prst="rect">
            <a:avLst/>
          </a:prstGeom>
          <a:noFill/>
        </p:spPr>
        <p:txBody>
          <a:bodyPr lIns="92070" tIns="46035" rIns="92070" bIns="46035" anchor="ctr">
            <a:normAutofit/>
          </a:bodyPr>
          <a:lstStyle/>
          <a:p>
            <a:pPr lvl="3" algn="ctr" rtl="0">
              <a:spcBef>
                <a:spcPct val="0"/>
              </a:spcBef>
            </a:pPr>
            <a:r>
              <a:rPr lang="en-US" sz="4800" i="0" dirty="0" smtClean="0">
                <a:solidFill>
                  <a:schemeClr val="tx2">
                    <a:lumMod val="10000"/>
                  </a:schemeClr>
                </a:solidFill>
                <a:latin typeface="Trebuchet MS" pitchFamily="34" charset="0"/>
              </a:rPr>
              <a:t>Areas of Concern</a:t>
            </a:r>
            <a:endParaRPr lang="en-US" sz="3100" i="0" u="sng" dirty="0" smtClean="0">
              <a:solidFill>
                <a:schemeClr val="tx2">
                  <a:lumMod val="10000"/>
                </a:schemeClr>
              </a:solidFill>
              <a:latin typeface="Trebuchet MS" pitchFamily="34" charset="0"/>
              <a:cs typeface="Arial" pitchFamily="34" charset="0"/>
            </a:endParaRPr>
          </a:p>
        </p:txBody>
      </p:sp>
      <p:sp>
        <p:nvSpPr>
          <p:cNvPr id="4" name="Rectangle 3"/>
          <p:cNvSpPr txBox="1">
            <a:spLocks noChangeArrowheads="1"/>
          </p:cNvSpPr>
          <p:nvPr/>
        </p:nvSpPr>
        <p:spPr>
          <a:xfrm>
            <a:off x="758613" y="1981200"/>
            <a:ext cx="11595947" cy="5930054"/>
          </a:xfrm>
          <a:prstGeom prst="rect">
            <a:avLst/>
          </a:prstGeom>
          <a:noFill/>
        </p:spPr>
        <p:txBody>
          <a:bodyPr vert="horz" lIns="92070" tIns="46035" rIns="92070" bIns="46035">
            <a:normAutofit/>
          </a:bodyPr>
          <a:lstStyle/>
          <a:p>
            <a:pPr marL="650230" lvl="3" indent="-650230">
              <a:lnSpc>
                <a:spcPct val="90000"/>
              </a:lnSpc>
              <a:spcAft>
                <a:spcPts val="284"/>
              </a:spcAft>
              <a:buSzPct val="75000"/>
              <a:buFont typeface="+mj-lt"/>
              <a:buAutoNum type="arabicPeriod" startAt="2"/>
            </a:pPr>
            <a:r>
              <a:rPr lang="en-US" sz="4000" dirty="0" smtClean="0">
                <a:solidFill>
                  <a:schemeClr val="tx2">
                    <a:lumMod val="10000"/>
                  </a:schemeClr>
                </a:solidFill>
                <a:latin typeface="Trebuchet MS" pitchFamily="34" charset="0"/>
              </a:rPr>
              <a:t>Administering an Absolute Water Right (Division of Water Resources)</a:t>
            </a:r>
          </a:p>
          <a:p>
            <a:pPr marL="910322" lvl="4" indent="-390138">
              <a:lnSpc>
                <a:spcPct val="90000"/>
              </a:lnSpc>
              <a:spcAft>
                <a:spcPts val="1707"/>
              </a:spcAft>
              <a:buSzPct val="75000"/>
              <a:buFont typeface="Arial" pitchFamily="34" charset="0"/>
              <a:buChar char="•"/>
            </a:pPr>
            <a:r>
              <a:rPr lang="en-US" sz="3400" b="1" dirty="0" smtClean="0">
                <a:solidFill>
                  <a:schemeClr val="tx2">
                    <a:lumMod val="10000"/>
                  </a:schemeClr>
                </a:solidFill>
                <a:latin typeface="Trebuchet MS" pitchFamily="34" charset="0"/>
              </a:rPr>
              <a:t>Potential to “lose it”: </a:t>
            </a:r>
            <a:r>
              <a:rPr lang="en-US" sz="3400" dirty="0" smtClean="0">
                <a:solidFill>
                  <a:schemeClr val="tx2">
                    <a:lumMod val="10000"/>
                  </a:schemeClr>
                </a:solidFill>
                <a:latin typeface="Trebuchet MS" pitchFamily="34" charset="0"/>
              </a:rPr>
              <a:t>generally none (always exceptions)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txBox="1">
            <a:spLocks/>
          </p:cNvSpPr>
          <p:nvPr/>
        </p:nvSpPr>
        <p:spPr>
          <a:xfrm>
            <a:off x="433493" y="650240"/>
            <a:ext cx="12354560" cy="1254760"/>
          </a:xfrm>
          <a:prstGeom prst="rect">
            <a:avLst/>
          </a:prstGeom>
        </p:spPr>
        <p:txBody>
          <a:bodyPr lIns="130046" tIns="65023" rIns="130046" bIns="65023">
            <a:normAutofit/>
          </a:bodyPr>
          <a:lstStyle/>
          <a:p>
            <a:pPr algn="ctr">
              <a:spcBef>
                <a:spcPct val="0"/>
              </a:spcBef>
              <a:defRPr/>
            </a:pPr>
            <a:r>
              <a:rPr lang="en-US" sz="6300" dirty="0" smtClean="0">
                <a:solidFill>
                  <a:schemeClr val="bg2">
                    <a:lumMod val="50000"/>
                  </a:schemeClr>
                </a:solidFill>
                <a:latin typeface="Trebuchet MS" pitchFamily="34" charset="0"/>
                <a:ea typeface="+mj-ea"/>
                <a:cs typeface="Arial" pitchFamily="34" charset="0"/>
              </a:rPr>
              <a:t>Return Flow Portion</a:t>
            </a:r>
          </a:p>
        </p:txBody>
      </p:sp>
      <p:graphicFrame>
        <p:nvGraphicFramePr>
          <p:cNvPr id="16" name="Chart 15"/>
          <p:cNvGraphicFramePr/>
          <p:nvPr/>
        </p:nvGraphicFramePr>
        <p:xfrm>
          <a:off x="4216400" y="1828800"/>
          <a:ext cx="8382000" cy="6781800"/>
        </p:xfrm>
        <a:graphic>
          <a:graphicData uri="http://schemas.openxmlformats.org/drawingml/2006/chart">
            <c:chart xmlns:c="http://schemas.openxmlformats.org/drawingml/2006/chart" xmlns:r="http://schemas.openxmlformats.org/officeDocument/2006/relationships" r:id="rId2"/>
          </a:graphicData>
        </a:graphic>
      </p:graphicFrame>
      <p:cxnSp>
        <p:nvCxnSpPr>
          <p:cNvPr id="21" name="Straight Connector 20"/>
          <p:cNvCxnSpPr/>
          <p:nvPr/>
        </p:nvCxnSpPr>
        <p:spPr bwMode="auto">
          <a:xfrm flipV="1">
            <a:off x="3073400" y="4419600"/>
            <a:ext cx="1828800" cy="2209800"/>
          </a:xfrm>
          <a:prstGeom prst="line">
            <a:avLst/>
          </a:prstGeom>
          <a:solidFill>
            <a:srgbClr val="14943F"/>
          </a:solidFill>
          <a:ln w="12700" cap="flat" cmpd="sng" algn="ctr">
            <a:solidFill>
              <a:srgbClr val="000000"/>
            </a:solidFill>
            <a:prstDash val="solid"/>
            <a:miter lim="0"/>
            <a:headEnd type="none" w="med" len="med"/>
            <a:tailEnd type="none" w="med" len="med"/>
          </a:ln>
          <a:effectLst/>
        </p:spPr>
      </p:cxnSp>
      <p:cxnSp>
        <p:nvCxnSpPr>
          <p:cNvPr id="24" name="Straight Connector 23"/>
          <p:cNvCxnSpPr/>
          <p:nvPr/>
        </p:nvCxnSpPr>
        <p:spPr bwMode="auto">
          <a:xfrm flipV="1">
            <a:off x="3073400" y="6324600"/>
            <a:ext cx="5105400" cy="1219200"/>
          </a:xfrm>
          <a:prstGeom prst="line">
            <a:avLst/>
          </a:prstGeom>
          <a:solidFill>
            <a:srgbClr val="14943F"/>
          </a:solidFill>
          <a:ln w="12700" cap="flat" cmpd="sng" algn="ctr">
            <a:solidFill>
              <a:srgbClr val="000000"/>
            </a:solidFill>
            <a:prstDash val="solid"/>
            <a:miter lim="0"/>
            <a:headEnd type="none" w="med" len="med"/>
            <a:tailEnd type="none" w="med" len="med"/>
          </a:ln>
          <a:effectLst/>
        </p:spPr>
      </p:cxnSp>
      <p:sp>
        <p:nvSpPr>
          <p:cNvPr id="22" name="Rounded Rectangle 21"/>
          <p:cNvSpPr/>
          <p:nvPr/>
        </p:nvSpPr>
        <p:spPr bwMode="auto">
          <a:xfrm>
            <a:off x="558800" y="1752600"/>
            <a:ext cx="3429000" cy="3505200"/>
          </a:xfrm>
          <a:prstGeom prst="roundRect">
            <a:avLst/>
          </a:prstGeom>
          <a:solidFill>
            <a:srgbClr val="FF0000">
              <a:alpha val="3000"/>
            </a:srgbClr>
          </a:solidFill>
          <a:ln w="12700" cap="flat" cmpd="sng" algn="ctr">
            <a:solidFill>
              <a:srgbClr val="000000"/>
            </a:solid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bodyPr>
          <a:lstStyle/>
          <a:p>
            <a:pPr marR="0" indent="0" algn="ctr" defTabSz="584200" rtl="0" eaLnBrk="1"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rebuchet MS" pitchFamily="-100" charset="0"/>
                <a:ea typeface="Trebuchet MS" pitchFamily="-100" charset="0"/>
                <a:cs typeface="Trebuchet MS" pitchFamily="-100" charset="0"/>
                <a:sym typeface="Trebuchet MS" pitchFamily="-100" charset="0"/>
              </a:rPr>
              <a:t>Excessive Waste, </a:t>
            </a:r>
          </a:p>
          <a:p>
            <a:pPr marR="0" indent="0" algn="ctr" defTabSz="584200" rtl="0" eaLnBrk="1"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bg2"/>
              </a:solidFill>
              <a:effectLst/>
              <a:latin typeface="Trebuchet MS" pitchFamily="-100" charset="0"/>
              <a:ea typeface="Trebuchet MS" pitchFamily="-100" charset="0"/>
              <a:cs typeface="Trebuchet MS" pitchFamily="-100" charset="0"/>
              <a:sym typeface="Trebuchet MS" pitchFamily="-100" charset="0"/>
            </a:endParaRPr>
          </a:p>
          <a:p>
            <a:pPr marR="0" indent="0" algn="ctr" defTabSz="584200" rtl="0" eaLnBrk="1"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rebuchet MS" pitchFamily="-100" charset="0"/>
                <a:ea typeface="Trebuchet MS" pitchFamily="-100" charset="0"/>
                <a:cs typeface="Trebuchet MS" pitchFamily="-100" charset="0"/>
                <a:sym typeface="Trebuchet MS" pitchFamily="-100" charset="0"/>
              </a:rPr>
              <a:t>This practice has unnecessarily taken water from the river.</a:t>
            </a:r>
          </a:p>
          <a:p>
            <a:pPr marR="0" indent="0" algn="ctr" defTabSz="584200" rtl="0" eaLnBrk="1"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bg2"/>
              </a:solidFill>
              <a:effectLst/>
              <a:latin typeface="Trebuchet MS" pitchFamily="-100" charset="0"/>
              <a:ea typeface="Trebuchet MS" pitchFamily="-100" charset="0"/>
              <a:cs typeface="Trebuchet MS" pitchFamily="-100" charset="0"/>
              <a:sym typeface="Trebuchet MS" pitchFamily="-100" charset="0"/>
            </a:endParaRPr>
          </a:p>
          <a:p>
            <a:pPr marL="182880" marR="0" indent="-182880" defTabSz="584200" rtl="0" eaLnBrk="1" fontAlgn="base" latinLnBrk="0" hangingPunct="0">
              <a:lnSpc>
                <a:spcPct val="100000"/>
              </a:lnSpc>
              <a:spcBef>
                <a:spcPct val="0"/>
              </a:spcBef>
              <a:spcAft>
                <a:spcPct val="0"/>
              </a:spcAft>
              <a:buClrTx/>
              <a:buSzTx/>
              <a:buFont typeface="Arial" pitchFamily="34" charset="0"/>
              <a:buChar char="•"/>
              <a:tabLst/>
            </a:pPr>
            <a:r>
              <a:rPr lang="en-US" sz="2400" dirty="0" smtClean="0">
                <a:solidFill>
                  <a:schemeClr val="bg2"/>
                </a:solidFill>
              </a:rPr>
              <a:t>Deprives other water rights</a:t>
            </a:r>
          </a:p>
          <a:p>
            <a:pPr marL="182880" marR="0" indent="-182880" defTabSz="584200" rtl="0" eaLnBrk="1"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bg2"/>
                </a:solidFill>
                <a:effectLst/>
                <a:latin typeface="Trebuchet MS" pitchFamily="-100" charset="0"/>
                <a:ea typeface="Trebuchet MS" pitchFamily="-100" charset="0"/>
                <a:cs typeface="Trebuchet MS" pitchFamily="-100" charset="0"/>
                <a:sym typeface="Trebuchet MS" pitchFamily="-100" charset="0"/>
              </a:rPr>
              <a:t>Impacts the river</a:t>
            </a:r>
            <a:endParaRPr kumimoji="0" lang="en-US" sz="2400" b="0" i="0" u="none" strike="noStrike" cap="none" normalizeH="0" baseline="0" dirty="0">
              <a:ln>
                <a:noFill/>
              </a:ln>
              <a:solidFill>
                <a:schemeClr val="bg2"/>
              </a:solidFill>
              <a:effectLst/>
              <a:latin typeface="Trebuchet MS" pitchFamily="-100" charset="0"/>
              <a:ea typeface="Trebuchet MS" pitchFamily="-100" charset="0"/>
              <a:cs typeface="Trebuchet MS" pitchFamily="-100" charset="0"/>
              <a:sym typeface="Trebuchet MS" pitchFamily="-100" charset="0"/>
            </a:endParaRPr>
          </a:p>
        </p:txBody>
      </p:sp>
      <p:grpSp>
        <p:nvGrpSpPr>
          <p:cNvPr id="20" name="Group 19"/>
          <p:cNvGrpSpPr/>
          <p:nvPr/>
        </p:nvGrpSpPr>
        <p:grpSpPr>
          <a:xfrm>
            <a:off x="406400" y="6629400"/>
            <a:ext cx="3200400" cy="1981200"/>
            <a:chOff x="2275840" y="819574"/>
            <a:chExt cx="7960360" cy="6441440"/>
          </a:xfrm>
        </p:grpSpPr>
        <p:cxnSp>
          <p:nvCxnSpPr>
            <p:cNvPr id="23" name="Straight Connector 22"/>
            <p:cNvCxnSpPr/>
            <p:nvPr/>
          </p:nvCxnSpPr>
          <p:spPr>
            <a:xfrm>
              <a:off x="2275840" y="1625600"/>
              <a:ext cx="0" cy="56354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2275842" y="7239000"/>
              <a:ext cx="7960358" cy="220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926080" y="866987"/>
              <a:ext cx="1442720" cy="6394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smtClean="0">
                <a:latin typeface="Trebuchet MS" pitchFamily="34" charset="0"/>
              </a:endParaRPr>
            </a:p>
          </p:txBody>
        </p:sp>
        <p:sp>
          <p:nvSpPr>
            <p:cNvPr id="27" name="Rectangle 26"/>
            <p:cNvSpPr/>
            <p:nvPr/>
          </p:nvSpPr>
          <p:spPr>
            <a:xfrm>
              <a:off x="7493000" y="5562600"/>
              <a:ext cx="1524000" cy="16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28" name="Rectangle 27"/>
            <p:cNvSpPr/>
            <p:nvPr/>
          </p:nvSpPr>
          <p:spPr>
            <a:xfrm>
              <a:off x="7493000" y="3810000"/>
              <a:ext cx="1524000" cy="17339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29" name="Rectangle 28"/>
            <p:cNvSpPr/>
            <p:nvPr/>
          </p:nvSpPr>
          <p:spPr>
            <a:xfrm>
              <a:off x="7493000" y="819574"/>
              <a:ext cx="1524000" cy="299042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30" name="Rectangle 29"/>
            <p:cNvSpPr/>
            <p:nvPr/>
          </p:nvSpPr>
          <p:spPr>
            <a:xfrm>
              <a:off x="5283200" y="5581226"/>
              <a:ext cx="1447800" cy="16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sp>
          <p:nvSpPr>
            <p:cNvPr id="31" name="Rectangle 30"/>
            <p:cNvSpPr/>
            <p:nvPr/>
          </p:nvSpPr>
          <p:spPr>
            <a:xfrm>
              <a:off x="5283200" y="838200"/>
              <a:ext cx="1447800" cy="474302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000" dirty="0">
                <a:latin typeface="Trebuchet MS"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9321800" y="3352800"/>
            <a:ext cx="1981200" cy="2709333"/>
          </a:xfrm>
          <a:prstGeom prst="roundRect">
            <a:avLst/>
          </a:prstGeom>
          <a:solidFill>
            <a:srgbClr val="0070C0">
              <a:alpha val="12000"/>
            </a:srgbClr>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a:p>
        </p:txBody>
      </p:sp>
      <p:sp>
        <p:nvSpPr>
          <p:cNvPr id="12" name="Rounded Rectangle 11"/>
          <p:cNvSpPr/>
          <p:nvPr/>
        </p:nvSpPr>
        <p:spPr>
          <a:xfrm>
            <a:off x="7340600" y="457200"/>
            <a:ext cx="1828800" cy="7044267"/>
          </a:xfrm>
          <a:prstGeom prst="roundRect">
            <a:avLst/>
          </a:prstGeom>
          <a:solidFill>
            <a:schemeClr val="accent6">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a:p>
        </p:txBody>
      </p:sp>
      <p:sp>
        <p:nvSpPr>
          <p:cNvPr id="23" name="Rounded Rectangle 22"/>
          <p:cNvSpPr/>
          <p:nvPr/>
        </p:nvSpPr>
        <p:spPr>
          <a:xfrm>
            <a:off x="9702800" y="304800"/>
            <a:ext cx="2760132" cy="2519680"/>
          </a:xfrm>
          <a:prstGeom prst="roundRect">
            <a:avLst/>
          </a:prstGeom>
          <a:solidFill>
            <a:schemeClr val="accent6">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800" dirty="0" smtClean="0">
                <a:solidFill>
                  <a:schemeClr val="bg2">
                    <a:lumMod val="50000"/>
                  </a:schemeClr>
                </a:solidFill>
                <a:latin typeface="Trebuchet MS" pitchFamily="34" charset="0"/>
              </a:rPr>
              <a:t>Cannot be transferred to a new use; and we have a greater obligation</a:t>
            </a:r>
            <a:endParaRPr lang="en-US" sz="2800" dirty="0">
              <a:solidFill>
                <a:schemeClr val="bg2">
                  <a:lumMod val="50000"/>
                </a:schemeClr>
              </a:solidFill>
              <a:latin typeface="Trebuchet MS" pitchFamily="34" charset="0"/>
            </a:endParaRPr>
          </a:p>
        </p:txBody>
      </p:sp>
      <p:cxnSp>
        <p:nvCxnSpPr>
          <p:cNvPr id="3" name="Straight Connector 2"/>
          <p:cNvCxnSpPr/>
          <p:nvPr/>
        </p:nvCxnSpPr>
        <p:spPr>
          <a:xfrm>
            <a:off x="2275840" y="1625600"/>
            <a:ext cx="0" cy="56354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2275842" y="7239000"/>
            <a:ext cx="7960358" cy="22013"/>
          </a:xfrm>
          <a:prstGeom prst="line">
            <a:avLst/>
          </a:prstGeom>
          <a:ln w="444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75360" y="4009813"/>
            <a:ext cx="975360" cy="500648"/>
          </a:xfrm>
          <a:prstGeom prst="rect">
            <a:avLst/>
          </a:prstGeom>
          <a:noFill/>
        </p:spPr>
        <p:txBody>
          <a:bodyPr wrap="square" lIns="130046" tIns="65023" rIns="130046" bIns="65023" rtlCol="0">
            <a:spAutoFit/>
          </a:bodyPr>
          <a:lstStyle/>
          <a:p>
            <a:r>
              <a:rPr lang="en-US" sz="2400" b="1" dirty="0" err="1" smtClean="0">
                <a:solidFill>
                  <a:schemeClr val="tx2">
                    <a:lumMod val="10000"/>
                  </a:schemeClr>
                </a:solidFill>
                <a:latin typeface="Trebuchet MS" pitchFamily="34" charset="0"/>
              </a:rPr>
              <a:t>cfs</a:t>
            </a:r>
            <a:endParaRPr lang="en-US" sz="2400" b="1" dirty="0">
              <a:solidFill>
                <a:schemeClr val="tx2">
                  <a:lumMod val="10000"/>
                </a:schemeClr>
              </a:solidFill>
              <a:latin typeface="Trebuchet MS" pitchFamily="34" charset="0"/>
            </a:endParaRPr>
          </a:p>
        </p:txBody>
      </p:sp>
      <p:sp>
        <p:nvSpPr>
          <p:cNvPr id="8" name="TextBox 7"/>
          <p:cNvSpPr txBox="1"/>
          <p:nvPr/>
        </p:nvSpPr>
        <p:spPr>
          <a:xfrm>
            <a:off x="5960533" y="7477760"/>
            <a:ext cx="3251200" cy="500648"/>
          </a:xfrm>
          <a:prstGeom prst="rect">
            <a:avLst/>
          </a:prstGeom>
          <a:noFill/>
        </p:spPr>
        <p:txBody>
          <a:bodyPr wrap="square" lIns="130046" tIns="65023" rIns="130046" bIns="65023" rtlCol="0">
            <a:spAutoFit/>
          </a:bodyPr>
          <a:lstStyle/>
          <a:p>
            <a:r>
              <a:rPr lang="en-US" sz="2400" b="1" dirty="0" smtClean="0">
                <a:solidFill>
                  <a:schemeClr val="tx2">
                    <a:lumMod val="10000"/>
                  </a:schemeClr>
                </a:solidFill>
                <a:latin typeface="Trebuchet MS" pitchFamily="34" charset="0"/>
              </a:rPr>
              <a:t>Breakdown </a:t>
            </a:r>
            <a:endParaRPr lang="en-US" sz="2400" b="1" dirty="0">
              <a:solidFill>
                <a:schemeClr val="tx2">
                  <a:lumMod val="10000"/>
                </a:schemeClr>
              </a:solidFill>
              <a:latin typeface="Trebuchet MS" pitchFamily="34" charset="0"/>
            </a:endParaRPr>
          </a:p>
        </p:txBody>
      </p:sp>
      <p:sp>
        <p:nvSpPr>
          <p:cNvPr id="13" name="Rectangle 12"/>
          <p:cNvSpPr/>
          <p:nvPr/>
        </p:nvSpPr>
        <p:spPr>
          <a:xfrm>
            <a:off x="7493000" y="5562600"/>
            <a:ext cx="1524000" cy="16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5 </a:t>
            </a:r>
            <a:r>
              <a:rPr lang="en-US" sz="2000" dirty="0" err="1" smtClean="0">
                <a:latin typeface="Trebuchet MS" pitchFamily="34" charset="0"/>
              </a:rPr>
              <a:t>cfs</a:t>
            </a:r>
            <a:endParaRPr lang="en-US" sz="2000" dirty="0">
              <a:latin typeface="Trebuchet MS" pitchFamily="34" charset="0"/>
            </a:endParaRPr>
          </a:p>
        </p:txBody>
      </p:sp>
      <p:sp>
        <p:nvSpPr>
          <p:cNvPr id="14" name="Rectangle 13"/>
          <p:cNvSpPr/>
          <p:nvPr/>
        </p:nvSpPr>
        <p:spPr>
          <a:xfrm>
            <a:off x="9550400" y="3810000"/>
            <a:ext cx="1524000" cy="17339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err="1" smtClean="0">
                <a:latin typeface="Trebuchet MS" pitchFamily="34" charset="0"/>
              </a:rPr>
              <a:t>Cons.Use</a:t>
            </a:r>
            <a:endParaRPr lang="en-US" sz="2000" dirty="0" smtClean="0">
              <a:latin typeface="Trebuchet MS" pitchFamily="34" charset="0"/>
            </a:endParaRPr>
          </a:p>
          <a:p>
            <a:pPr algn="ctr"/>
            <a:r>
              <a:rPr lang="en-US" sz="2000" dirty="0" smtClean="0">
                <a:latin typeface="Trebuchet MS" pitchFamily="34" charset="0"/>
              </a:rPr>
              <a:t>6 </a:t>
            </a:r>
            <a:r>
              <a:rPr lang="en-US" sz="2000" dirty="0" err="1" smtClean="0">
                <a:latin typeface="Trebuchet MS" pitchFamily="34" charset="0"/>
              </a:rPr>
              <a:t>cfs</a:t>
            </a:r>
            <a:endParaRPr lang="en-US" sz="2000" dirty="0" smtClean="0">
              <a:latin typeface="Trebuchet MS" pitchFamily="34" charset="0"/>
            </a:endParaRPr>
          </a:p>
          <a:p>
            <a:pPr algn="ctr"/>
            <a:r>
              <a:rPr lang="en-US" sz="2000" dirty="0" smtClean="0">
                <a:latin typeface="Trebuchet MS" pitchFamily="34" charset="0"/>
              </a:rPr>
              <a:t>(600 ac-ft)</a:t>
            </a:r>
            <a:endParaRPr lang="en-US" sz="2000" dirty="0">
              <a:latin typeface="Trebuchet MS" pitchFamily="34" charset="0"/>
            </a:endParaRPr>
          </a:p>
        </p:txBody>
      </p:sp>
      <p:sp>
        <p:nvSpPr>
          <p:cNvPr id="15" name="Rectangle 14"/>
          <p:cNvSpPr/>
          <p:nvPr/>
        </p:nvSpPr>
        <p:spPr>
          <a:xfrm>
            <a:off x="7493000" y="819574"/>
            <a:ext cx="1524000" cy="299042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Ret. Flow</a:t>
            </a:r>
          </a:p>
          <a:p>
            <a:pPr algn="ctr"/>
            <a:r>
              <a:rPr lang="en-US" sz="2000" dirty="0" smtClean="0">
                <a:latin typeface="Trebuchet MS" pitchFamily="34" charset="0"/>
              </a:rPr>
              <a:t>9 </a:t>
            </a:r>
            <a:r>
              <a:rPr lang="en-US" sz="2000" dirty="0" err="1" smtClean="0">
                <a:latin typeface="Trebuchet MS" pitchFamily="34" charset="0"/>
              </a:rPr>
              <a:t>cfs</a:t>
            </a:r>
            <a:endParaRPr lang="en-US" sz="2000" dirty="0" smtClean="0">
              <a:latin typeface="Trebuchet MS" pitchFamily="34" charset="0"/>
            </a:endParaRPr>
          </a:p>
          <a:p>
            <a:pPr algn="ctr"/>
            <a:r>
              <a:rPr lang="en-US" sz="2000" dirty="0" smtClean="0">
                <a:latin typeface="Trebuchet MS" pitchFamily="34" charset="0"/>
              </a:rPr>
              <a:t>(900 ac-ft)</a:t>
            </a:r>
          </a:p>
          <a:p>
            <a:pPr algn="ctr"/>
            <a:endParaRPr lang="en-US" sz="2000" dirty="0">
              <a:latin typeface="Trebuchet MS" pitchFamily="34" charset="0"/>
            </a:endParaRPr>
          </a:p>
        </p:txBody>
      </p:sp>
      <p:sp>
        <p:nvSpPr>
          <p:cNvPr id="17" name="Rectangle 16"/>
          <p:cNvSpPr/>
          <p:nvPr/>
        </p:nvSpPr>
        <p:spPr>
          <a:xfrm>
            <a:off x="2926080" y="866987"/>
            <a:ext cx="1442720" cy="6394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20 </a:t>
            </a:r>
            <a:r>
              <a:rPr lang="en-US" sz="2000" dirty="0" err="1" smtClean="0">
                <a:latin typeface="Trebuchet MS" pitchFamily="34" charset="0"/>
              </a:rPr>
              <a:t>cfs</a:t>
            </a:r>
            <a:endParaRPr lang="en-US" sz="2000" dirty="0" smtClean="0">
              <a:latin typeface="Trebuchet MS" pitchFamily="34" charset="0"/>
            </a:endParaRPr>
          </a:p>
        </p:txBody>
      </p:sp>
      <p:sp>
        <p:nvSpPr>
          <p:cNvPr id="18" name="Rectangle 17"/>
          <p:cNvSpPr/>
          <p:nvPr/>
        </p:nvSpPr>
        <p:spPr>
          <a:xfrm>
            <a:off x="5283200" y="5581226"/>
            <a:ext cx="1447800" cy="16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River Flow</a:t>
            </a:r>
          </a:p>
          <a:p>
            <a:pPr algn="ctr"/>
            <a:endParaRPr lang="en-US" sz="2000" dirty="0" smtClean="0">
              <a:latin typeface="Trebuchet MS" pitchFamily="34" charset="0"/>
            </a:endParaRPr>
          </a:p>
          <a:p>
            <a:pPr algn="ctr"/>
            <a:r>
              <a:rPr lang="en-US" sz="2000" dirty="0" smtClean="0">
                <a:latin typeface="Trebuchet MS" pitchFamily="34" charset="0"/>
              </a:rPr>
              <a:t>5 </a:t>
            </a:r>
            <a:r>
              <a:rPr lang="en-US" sz="2000" dirty="0" err="1" smtClean="0">
                <a:latin typeface="Trebuchet MS" pitchFamily="34" charset="0"/>
              </a:rPr>
              <a:t>cfs</a:t>
            </a:r>
            <a:endParaRPr lang="en-US" sz="2000" dirty="0">
              <a:latin typeface="Trebuchet MS" pitchFamily="34" charset="0"/>
            </a:endParaRPr>
          </a:p>
        </p:txBody>
      </p:sp>
      <p:sp>
        <p:nvSpPr>
          <p:cNvPr id="19" name="Rectangle 18"/>
          <p:cNvSpPr/>
          <p:nvPr/>
        </p:nvSpPr>
        <p:spPr>
          <a:xfrm>
            <a:off x="5283200" y="838200"/>
            <a:ext cx="1447800" cy="474302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000" dirty="0" smtClean="0">
                <a:latin typeface="Trebuchet MS" pitchFamily="34" charset="0"/>
              </a:rPr>
              <a:t>Divert</a:t>
            </a:r>
          </a:p>
          <a:p>
            <a:pPr algn="ctr"/>
            <a:endParaRPr lang="en-US" sz="2000" dirty="0" smtClean="0">
              <a:latin typeface="Trebuchet MS" pitchFamily="34" charset="0"/>
            </a:endParaRPr>
          </a:p>
          <a:p>
            <a:pPr algn="ctr"/>
            <a:r>
              <a:rPr lang="en-US" sz="2000" dirty="0" smtClean="0">
                <a:latin typeface="Trebuchet MS" pitchFamily="34" charset="0"/>
              </a:rPr>
              <a:t>15 </a:t>
            </a:r>
            <a:r>
              <a:rPr lang="en-US" sz="2000" dirty="0" err="1" smtClean="0">
                <a:latin typeface="Trebuchet MS" pitchFamily="34" charset="0"/>
              </a:rPr>
              <a:t>cfs</a:t>
            </a:r>
            <a:endParaRPr lang="en-US" sz="2000" dirty="0">
              <a:latin typeface="Trebuchet MS" pitchFamily="34" charset="0"/>
            </a:endParaRPr>
          </a:p>
        </p:txBody>
      </p:sp>
      <p:sp>
        <p:nvSpPr>
          <p:cNvPr id="20" name="Rounded Rectangle 19"/>
          <p:cNvSpPr/>
          <p:nvPr/>
        </p:nvSpPr>
        <p:spPr>
          <a:xfrm>
            <a:off x="9702800" y="325120"/>
            <a:ext cx="2760132" cy="1300480"/>
          </a:xfrm>
          <a:prstGeom prst="roundRect">
            <a:avLst/>
          </a:prstGeom>
          <a:solidFill>
            <a:schemeClr val="accent6">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800" dirty="0" smtClean="0">
                <a:solidFill>
                  <a:schemeClr val="bg2">
                    <a:lumMod val="50000"/>
                  </a:schemeClr>
                </a:solidFill>
                <a:latin typeface="Trebuchet MS" pitchFamily="34" charset="0"/>
              </a:rPr>
              <a:t>Cannot be transferred to a new use</a:t>
            </a:r>
            <a:endParaRPr lang="en-US" sz="2800" dirty="0">
              <a:solidFill>
                <a:schemeClr val="bg2">
                  <a:lumMod val="50000"/>
                </a:schemeClr>
              </a:solidFill>
              <a:latin typeface="Trebuchet MS" pitchFamily="34" charset="0"/>
            </a:endParaRPr>
          </a:p>
        </p:txBody>
      </p:sp>
      <p:sp>
        <p:nvSpPr>
          <p:cNvPr id="21" name="Freeform 20"/>
          <p:cNvSpPr/>
          <p:nvPr/>
        </p:nvSpPr>
        <p:spPr>
          <a:xfrm>
            <a:off x="9169400" y="762000"/>
            <a:ext cx="520322" cy="990600"/>
          </a:xfrm>
          <a:custGeom>
            <a:avLst/>
            <a:gdLst>
              <a:gd name="connsiteX0" fmla="*/ 633046 w 633046"/>
              <a:gd name="connsiteY0" fmla="*/ 0 h 618979"/>
              <a:gd name="connsiteX1" fmla="*/ 323556 w 633046"/>
              <a:gd name="connsiteY1" fmla="*/ 168813 h 618979"/>
              <a:gd name="connsiteX2" fmla="*/ 492369 w 633046"/>
              <a:gd name="connsiteY2" fmla="*/ 239151 h 618979"/>
              <a:gd name="connsiteX3" fmla="*/ 0 w 633046"/>
              <a:gd name="connsiteY3" fmla="*/ 618979 h 618979"/>
              <a:gd name="connsiteX4" fmla="*/ 0 w 633046"/>
              <a:gd name="connsiteY4" fmla="*/ 618979 h 618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046" h="618979">
                <a:moveTo>
                  <a:pt x="633046" y="0"/>
                </a:moveTo>
                <a:cubicBezTo>
                  <a:pt x="490024" y="64477"/>
                  <a:pt x="347002" y="128955"/>
                  <a:pt x="323556" y="168813"/>
                </a:cubicBezTo>
                <a:cubicBezTo>
                  <a:pt x="300110" y="208671"/>
                  <a:pt x="546295" y="164123"/>
                  <a:pt x="492369" y="239151"/>
                </a:cubicBezTo>
                <a:cubicBezTo>
                  <a:pt x="438443" y="314179"/>
                  <a:pt x="0" y="618979"/>
                  <a:pt x="0" y="618979"/>
                </a:cubicBezTo>
                <a:lnTo>
                  <a:pt x="0" y="618979"/>
                </a:lnTo>
              </a:path>
            </a:pathLst>
          </a:custGeom>
          <a:ln w="25400">
            <a:solidFill>
              <a:schemeClr val="bg2">
                <a:lumMod val="50000"/>
              </a:schemeClr>
            </a:solidFill>
            <a:tailEnd type="stealth" w="lg" len="lg"/>
          </a:ln>
        </p:spPr>
        <p:style>
          <a:lnRef idx="1">
            <a:schemeClr val="accent1"/>
          </a:lnRef>
          <a:fillRef idx="0">
            <a:schemeClr val="accent1"/>
          </a:fillRef>
          <a:effectRef idx="0">
            <a:schemeClr val="accent1"/>
          </a:effectRef>
          <a:fontRef idx="minor">
            <a:schemeClr val="tx1"/>
          </a:fontRef>
        </p:style>
        <p:txBody>
          <a:bodyPr lIns="130046" tIns="65023" rIns="130046" bIns="65023" rtlCol="0" anchor="ctr"/>
          <a:lstStyle/>
          <a:p>
            <a:pPr algn="ctr"/>
            <a:endParaRPr lang="en-US"/>
          </a:p>
        </p:txBody>
      </p:sp>
      <p:sp>
        <p:nvSpPr>
          <p:cNvPr id="24" name="Freeform 23"/>
          <p:cNvSpPr/>
          <p:nvPr/>
        </p:nvSpPr>
        <p:spPr>
          <a:xfrm rot="5556778">
            <a:off x="11461223" y="5675692"/>
            <a:ext cx="740655" cy="1176959"/>
          </a:xfrm>
          <a:custGeom>
            <a:avLst/>
            <a:gdLst>
              <a:gd name="connsiteX0" fmla="*/ 633046 w 633046"/>
              <a:gd name="connsiteY0" fmla="*/ 0 h 618979"/>
              <a:gd name="connsiteX1" fmla="*/ 323556 w 633046"/>
              <a:gd name="connsiteY1" fmla="*/ 168813 h 618979"/>
              <a:gd name="connsiteX2" fmla="*/ 492369 w 633046"/>
              <a:gd name="connsiteY2" fmla="*/ 239151 h 618979"/>
              <a:gd name="connsiteX3" fmla="*/ 0 w 633046"/>
              <a:gd name="connsiteY3" fmla="*/ 618979 h 618979"/>
              <a:gd name="connsiteX4" fmla="*/ 0 w 633046"/>
              <a:gd name="connsiteY4" fmla="*/ 618979 h 618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046" h="618979">
                <a:moveTo>
                  <a:pt x="633046" y="0"/>
                </a:moveTo>
                <a:cubicBezTo>
                  <a:pt x="490024" y="64477"/>
                  <a:pt x="347002" y="128955"/>
                  <a:pt x="323556" y="168813"/>
                </a:cubicBezTo>
                <a:cubicBezTo>
                  <a:pt x="300110" y="208671"/>
                  <a:pt x="546295" y="164123"/>
                  <a:pt x="492369" y="239151"/>
                </a:cubicBezTo>
                <a:cubicBezTo>
                  <a:pt x="438443" y="314179"/>
                  <a:pt x="0" y="618979"/>
                  <a:pt x="0" y="618979"/>
                </a:cubicBezTo>
                <a:lnTo>
                  <a:pt x="0" y="618979"/>
                </a:lnTo>
              </a:path>
            </a:pathLst>
          </a:custGeom>
          <a:ln w="25400">
            <a:solidFill>
              <a:schemeClr val="bg2">
                <a:lumMod val="50000"/>
              </a:schemeClr>
            </a:solidFill>
            <a:tailEnd type="stealth" w="lg" len="lg"/>
          </a:ln>
        </p:spPr>
        <p:style>
          <a:lnRef idx="1">
            <a:schemeClr val="accent1"/>
          </a:lnRef>
          <a:fillRef idx="0">
            <a:schemeClr val="accent1"/>
          </a:fillRef>
          <a:effectRef idx="0">
            <a:schemeClr val="accent1"/>
          </a:effectRef>
          <a:fontRef idx="minor">
            <a:schemeClr val="tx1"/>
          </a:fontRef>
        </p:style>
        <p:txBody>
          <a:bodyPr lIns="130046" tIns="65023" rIns="130046" bIns="65023" rtlCol="0" anchor="ctr"/>
          <a:lstStyle/>
          <a:p>
            <a:pPr algn="ctr"/>
            <a:endParaRPr lang="en-US"/>
          </a:p>
        </p:txBody>
      </p:sp>
      <p:sp>
        <p:nvSpPr>
          <p:cNvPr id="22" name="Rounded Rectangle 21"/>
          <p:cNvSpPr/>
          <p:nvPr/>
        </p:nvSpPr>
        <p:spPr>
          <a:xfrm>
            <a:off x="10312400" y="6705600"/>
            <a:ext cx="2510952" cy="1434537"/>
          </a:xfrm>
          <a:prstGeom prst="roundRect">
            <a:avLst/>
          </a:prstGeom>
          <a:solidFill>
            <a:srgbClr val="0070C0">
              <a:alpha val="12000"/>
            </a:srgbClr>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r>
              <a:rPr lang="en-US" sz="2800" dirty="0" smtClean="0">
                <a:solidFill>
                  <a:schemeClr val="bg2">
                    <a:lumMod val="50000"/>
                  </a:schemeClr>
                </a:solidFill>
                <a:latin typeface="Trebuchet MS" pitchFamily="34" charset="0"/>
              </a:rPr>
              <a:t>Can be transferred to a new use</a:t>
            </a:r>
            <a:endParaRPr lang="en-US" sz="2800" dirty="0">
              <a:solidFill>
                <a:schemeClr val="bg2">
                  <a:lumMod val="50000"/>
                </a:schemeClr>
              </a:solidFill>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2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2000"/>
                                        <p:tgtEl>
                                          <p:spTgt spid="2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20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2000"/>
                                        <p:tgtEl>
                                          <p:spTgt spid="23"/>
                                        </p:tgtEl>
                                      </p:cBhvr>
                                    </p:animEffect>
                                  </p:childTnLst>
                                </p:cTn>
                              </p:par>
                              <p:par>
                                <p:cTn id="24" presetID="10" presetClass="exit" presetSubtype="0" fill="hold" grpId="1" nodeType="withEffect">
                                  <p:stCondLst>
                                    <p:cond delay="0"/>
                                  </p:stCondLst>
                                  <p:childTnLst>
                                    <p:animEffect transition="out" filter="fade">
                                      <p:cBhvr>
                                        <p:cTn id="25" dur="2000"/>
                                        <p:tgtEl>
                                          <p:spTgt spid="20"/>
                                        </p:tgtEl>
                                      </p:cBhvr>
                                    </p:animEffect>
                                    <p:set>
                                      <p:cBhvr>
                                        <p:cTn id="26" dur="1" fill="hold">
                                          <p:stCondLst>
                                            <p:cond delay="19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0" grpId="0" animBg="1"/>
      <p:bldP spid="20" grpId="1" animBg="1"/>
      <p:bldP spid="21" grpId="0" animBg="1"/>
      <p:bldP spid="24" grpId="0" animBg="1"/>
      <p:bldP spid="2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8"/>
          <p:cNvGrpSpPr/>
          <p:nvPr/>
        </p:nvGrpSpPr>
        <p:grpSpPr>
          <a:xfrm>
            <a:off x="779668" y="3292551"/>
            <a:ext cx="10816279" cy="4618704"/>
            <a:chOff x="548204" y="2315074"/>
            <a:chExt cx="7605196" cy="3247526"/>
          </a:xfrm>
        </p:grpSpPr>
        <p:sp>
          <p:nvSpPr>
            <p:cNvPr id="4" name="TextBox 3"/>
            <p:cNvSpPr txBox="1"/>
            <p:nvPr/>
          </p:nvSpPr>
          <p:spPr>
            <a:xfrm rot="447405">
              <a:off x="548204" y="2315074"/>
              <a:ext cx="749579" cy="313788"/>
            </a:xfrm>
            <a:prstGeom prst="rect">
              <a:avLst/>
            </a:prstGeom>
            <a:noFill/>
          </p:spPr>
          <p:txBody>
            <a:bodyPr wrap="square" rtlCol="0">
              <a:spAutoFit/>
            </a:bodyPr>
            <a:lstStyle/>
            <a:p>
              <a:r>
                <a:rPr lang="en-US" sz="2300" b="1" dirty="0" smtClean="0">
                  <a:solidFill>
                    <a:srgbClr val="0070C0"/>
                  </a:solidFill>
                </a:rPr>
                <a:t>River</a:t>
              </a:r>
              <a:endParaRPr lang="en-US" sz="2300" b="1" dirty="0">
                <a:solidFill>
                  <a:srgbClr val="0070C0"/>
                </a:solidFill>
              </a:endParaRPr>
            </a:p>
          </p:txBody>
        </p:sp>
        <p:cxnSp>
          <p:nvCxnSpPr>
            <p:cNvPr id="5" name="Curved Connector 4"/>
            <p:cNvCxnSpPr/>
            <p:nvPr/>
          </p:nvCxnSpPr>
          <p:spPr>
            <a:xfrm>
              <a:off x="609600" y="2590800"/>
              <a:ext cx="7543800" cy="2971800"/>
            </a:xfrm>
            <a:prstGeom prst="curvedConnector3">
              <a:avLst>
                <a:gd name="adj1" fmla="val 25349"/>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6" name="Right Arrow 5"/>
          <p:cNvSpPr/>
          <p:nvPr/>
        </p:nvSpPr>
        <p:spPr>
          <a:xfrm rot="20720080">
            <a:off x="2756609" y="3143847"/>
            <a:ext cx="10295467" cy="108373"/>
          </a:xfrm>
          <a:prstGeom prst="rightArrow">
            <a:avLst/>
          </a:prstGeom>
          <a:solidFill>
            <a:srgbClr val="0070C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sz="2300" dirty="0"/>
          </a:p>
        </p:txBody>
      </p:sp>
      <p:sp>
        <p:nvSpPr>
          <p:cNvPr id="7" name="TextBox 6"/>
          <p:cNvSpPr txBox="1"/>
          <p:nvPr/>
        </p:nvSpPr>
        <p:spPr>
          <a:xfrm>
            <a:off x="3467954" y="3412211"/>
            <a:ext cx="1625600" cy="481499"/>
          </a:xfrm>
          <a:prstGeom prst="rect">
            <a:avLst/>
          </a:prstGeom>
          <a:noFill/>
        </p:spPr>
        <p:txBody>
          <a:bodyPr wrap="square" lIns="130046" tIns="65023" rIns="130046" bIns="65023" rtlCol="0">
            <a:spAutoFit/>
          </a:bodyPr>
          <a:lstStyle/>
          <a:p>
            <a:r>
              <a:rPr lang="en-US" sz="2300" b="1" dirty="0" smtClean="0">
                <a:solidFill>
                  <a:srgbClr val="0070C0"/>
                </a:solidFill>
              </a:rPr>
              <a:t>Canal</a:t>
            </a:r>
            <a:endParaRPr lang="en-US" sz="2300" b="1" dirty="0">
              <a:solidFill>
                <a:srgbClr val="0070C0"/>
              </a:solidFill>
            </a:endParaRPr>
          </a:p>
        </p:txBody>
      </p:sp>
      <p:sp>
        <p:nvSpPr>
          <p:cNvPr id="8" name="TextBox 7"/>
          <p:cNvSpPr txBox="1"/>
          <p:nvPr/>
        </p:nvSpPr>
        <p:spPr>
          <a:xfrm>
            <a:off x="6502400" y="3467947"/>
            <a:ext cx="4037948" cy="746869"/>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6</a:t>
            </a:r>
            <a:r>
              <a:rPr lang="en-US" sz="2000" dirty="0" smtClean="0">
                <a:solidFill>
                  <a:schemeClr val="tx2">
                    <a:lumMod val="10000"/>
                  </a:schemeClr>
                </a:solidFill>
              </a:rPr>
              <a:t> </a:t>
            </a:r>
            <a:r>
              <a:rPr lang="en-US" sz="2000" dirty="0" err="1" smtClean="0">
                <a:solidFill>
                  <a:schemeClr val="tx2">
                    <a:lumMod val="10000"/>
                  </a:schemeClr>
                </a:solidFill>
              </a:rPr>
              <a:t>cfs</a:t>
            </a:r>
            <a:r>
              <a:rPr lang="en-US" sz="2000" dirty="0" smtClean="0">
                <a:solidFill>
                  <a:schemeClr val="tx2">
                    <a:lumMod val="10000"/>
                  </a:schemeClr>
                </a:solidFill>
              </a:rPr>
              <a:t> goes to the</a:t>
            </a:r>
          </a:p>
          <a:p>
            <a:pPr algn="ctr"/>
            <a:r>
              <a:rPr lang="en-US" sz="2000" dirty="0" smtClean="0">
                <a:solidFill>
                  <a:schemeClr val="tx2">
                    <a:lumMod val="10000"/>
                  </a:schemeClr>
                </a:solidFill>
              </a:rPr>
              <a:t>factory</a:t>
            </a:r>
            <a:endParaRPr lang="en-US" sz="2000" dirty="0">
              <a:solidFill>
                <a:schemeClr val="tx2">
                  <a:lumMod val="10000"/>
                </a:schemeClr>
              </a:solidFill>
            </a:endParaRPr>
          </a:p>
        </p:txBody>
      </p:sp>
      <p:grpSp>
        <p:nvGrpSpPr>
          <p:cNvPr id="9" name="Group 51"/>
          <p:cNvGrpSpPr/>
          <p:nvPr/>
        </p:nvGrpSpPr>
        <p:grpSpPr>
          <a:xfrm>
            <a:off x="4539841" y="4119681"/>
            <a:ext cx="3363729" cy="2611974"/>
            <a:chOff x="3269852" y="2912735"/>
            <a:chExt cx="1376445" cy="1804427"/>
          </a:xfrm>
        </p:grpSpPr>
        <p:sp>
          <p:nvSpPr>
            <p:cNvPr id="10" name="Right Arrow 9"/>
            <p:cNvSpPr/>
            <p:nvPr/>
          </p:nvSpPr>
          <p:spPr>
            <a:xfrm rot="5144788" flipV="1">
              <a:off x="2416829" y="3765758"/>
              <a:ext cx="1804427" cy="98382"/>
            </a:xfrm>
            <a:prstGeom prst="rightArrow">
              <a:avLst/>
            </a:prstGeom>
            <a:solidFill>
              <a:srgbClr val="0070C0"/>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00" dirty="0"/>
            </a:p>
          </p:txBody>
        </p:sp>
        <p:sp>
          <p:nvSpPr>
            <p:cNvPr id="11" name="TextBox 10"/>
            <p:cNvSpPr txBox="1"/>
            <p:nvPr/>
          </p:nvSpPr>
          <p:spPr>
            <a:xfrm>
              <a:off x="3274696" y="4109581"/>
              <a:ext cx="1371601" cy="276408"/>
            </a:xfrm>
            <a:prstGeom prst="rect">
              <a:avLst/>
            </a:prstGeom>
            <a:noFill/>
          </p:spPr>
          <p:txBody>
            <a:bodyPr wrap="square" rtlCol="0">
              <a:spAutoFit/>
            </a:bodyPr>
            <a:lstStyle/>
            <a:p>
              <a:pPr algn="ctr"/>
              <a:r>
                <a:rPr lang="en-US" sz="2000" b="1" u="sng" dirty="0" smtClean="0">
                  <a:solidFill>
                    <a:schemeClr val="tx2">
                      <a:lumMod val="10000"/>
                    </a:schemeClr>
                  </a:solidFill>
                </a:rPr>
                <a:t>9</a:t>
              </a:r>
              <a:r>
                <a:rPr lang="en-US" sz="2000" dirty="0" smtClean="0">
                  <a:solidFill>
                    <a:schemeClr val="tx2">
                      <a:lumMod val="10000"/>
                    </a:schemeClr>
                  </a:solidFill>
                </a:rPr>
                <a:t> </a:t>
              </a:r>
              <a:r>
                <a:rPr lang="en-US" sz="2000" dirty="0" err="1" smtClean="0">
                  <a:solidFill>
                    <a:schemeClr val="tx2">
                      <a:lumMod val="10000"/>
                    </a:schemeClr>
                  </a:solidFill>
                </a:rPr>
                <a:t>cfs</a:t>
              </a:r>
              <a:r>
                <a:rPr lang="en-US" sz="2000" dirty="0" smtClean="0">
                  <a:solidFill>
                    <a:schemeClr val="tx2">
                      <a:lumMod val="10000"/>
                    </a:schemeClr>
                  </a:solidFill>
                </a:rPr>
                <a:t> returns to the river</a:t>
              </a:r>
              <a:endParaRPr lang="en-US" sz="2000" dirty="0">
                <a:solidFill>
                  <a:schemeClr val="tx2">
                    <a:lumMod val="10000"/>
                  </a:schemeClr>
                </a:solidFill>
              </a:endParaRPr>
            </a:p>
          </p:txBody>
        </p:sp>
      </p:grpSp>
      <p:sp>
        <p:nvSpPr>
          <p:cNvPr id="12" name="TextBox 11"/>
          <p:cNvSpPr txBox="1"/>
          <p:nvPr/>
        </p:nvSpPr>
        <p:spPr>
          <a:xfrm>
            <a:off x="7694507" y="7911253"/>
            <a:ext cx="2600960" cy="439093"/>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14</a:t>
            </a:r>
            <a:r>
              <a:rPr lang="en-US" sz="2000" dirty="0" smtClean="0">
                <a:solidFill>
                  <a:schemeClr val="tx2">
                    <a:lumMod val="10000"/>
                  </a:schemeClr>
                </a:solidFill>
              </a:rPr>
              <a:t> </a:t>
            </a:r>
            <a:r>
              <a:rPr lang="en-US" sz="2000" dirty="0" err="1" smtClean="0">
                <a:solidFill>
                  <a:schemeClr val="tx2">
                    <a:lumMod val="10000"/>
                  </a:schemeClr>
                </a:solidFill>
              </a:rPr>
              <a:t>cfs</a:t>
            </a:r>
            <a:endParaRPr lang="en-US" sz="2000" dirty="0">
              <a:solidFill>
                <a:schemeClr val="tx2">
                  <a:lumMod val="10000"/>
                </a:schemeClr>
              </a:solidFill>
            </a:endParaRPr>
          </a:p>
        </p:txBody>
      </p:sp>
      <p:pic>
        <p:nvPicPr>
          <p:cNvPr id="13" name="Picture 4" descr="C:\Users\Flex\AppData\Local\Microsoft\Windows\Temporary Internet Files\Content.IE5\THIJVKFY\MC900297985[1].wmf"/>
          <p:cNvPicPr>
            <a:picLocks noChangeAspect="1" noChangeArrowheads="1"/>
          </p:cNvPicPr>
          <p:nvPr/>
        </p:nvPicPr>
        <p:blipFill>
          <a:blip r:embed="rId2" cstate="print"/>
          <a:srcRect/>
          <a:stretch>
            <a:fillRect/>
          </a:stretch>
        </p:blipFill>
        <p:spPr bwMode="auto">
          <a:xfrm>
            <a:off x="8778240" y="1192107"/>
            <a:ext cx="2374676" cy="2128886"/>
          </a:xfrm>
          <a:prstGeom prst="rect">
            <a:avLst/>
          </a:prstGeom>
          <a:noFill/>
        </p:spPr>
      </p:pic>
      <p:sp>
        <p:nvSpPr>
          <p:cNvPr id="14" name="Parallelogram 13"/>
          <p:cNvSpPr/>
          <p:nvPr/>
        </p:nvSpPr>
        <p:spPr>
          <a:xfrm>
            <a:off x="5093547" y="4551680"/>
            <a:ext cx="2709333" cy="1083733"/>
          </a:xfrm>
          <a:prstGeom prst="parallelogram">
            <a:avLst>
              <a:gd name="adj" fmla="val 149554"/>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en-US"/>
          </a:p>
        </p:txBody>
      </p:sp>
      <p:sp>
        <p:nvSpPr>
          <p:cNvPr id="15" name="TextBox 14"/>
          <p:cNvSpPr txBox="1"/>
          <p:nvPr/>
        </p:nvSpPr>
        <p:spPr>
          <a:xfrm>
            <a:off x="-142433" y="3740429"/>
            <a:ext cx="2600960" cy="439093"/>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20</a:t>
            </a:r>
            <a:r>
              <a:rPr lang="en-US" sz="2000" dirty="0" smtClean="0">
                <a:solidFill>
                  <a:schemeClr val="tx2">
                    <a:lumMod val="10000"/>
                  </a:schemeClr>
                </a:solidFill>
              </a:rPr>
              <a:t> </a:t>
            </a:r>
            <a:r>
              <a:rPr lang="en-US" sz="2000" dirty="0" err="1" smtClean="0">
                <a:solidFill>
                  <a:schemeClr val="tx2">
                    <a:lumMod val="10000"/>
                  </a:schemeClr>
                </a:solidFill>
              </a:rPr>
              <a:t>cfs</a:t>
            </a:r>
            <a:endParaRPr lang="en-US" sz="2000" dirty="0">
              <a:solidFill>
                <a:schemeClr val="tx2">
                  <a:lumMod val="10000"/>
                </a:schemeClr>
              </a:solidFill>
            </a:endParaRPr>
          </a:p>
        </p:txBody>
      </p:sp>
      <p:sp>
        <p:nvSpPr>
          <p:cNvPr id="16" name="TextBox 15"/>
          <p:cNvSpPr txBox="1"/>
          <p:nvPr/>
        </p:nvSpPr>
        <p:spPr>
          <a:xfrm>
            <a:off x="1625600" y="5201920"/>
            <a:ext cx="2600960" cy="439093"/>
          </a:xfrm>
          <a:prstGeom prst="rect">
            <a:avLst/>
          </a:prstGeom>
          <a:noFill/>
        </p:spPr>
        <p:txBody>
          <a:bodyPr wrap="square" lIns="130046" tIns="65023" rIns="130046" bIns="65023" rtlCol="0">
            <a:spAutoFit/>
          </a:bodyPr>
          <a:lstStyle/>
          <a:p>
            <a:pPr algn="ctr"/>
            <a:r>
              <a:rPr lang="en-US" sz="2000" b="1" u="sng" dirty="0" smtClean="0">
                <a:solidFill>
                  <a:schemeClr val="tx2">
                    <a:lumMod val="10000"/>
                  </a:schemeClr>
                </a:solidFill>
              </a:rPr>
              <a:t>5</a:t>
            </a:r>
            <a:r>
              <a:rPr lang="en-US" sz="2000" dirty="0" smtClean="0">
                <a:solidFill>
                  <a:schemeClr val="tx2">
                    <a:lumMod val="10000"/>
                  </a:schemeClr>
                </a:solidFill>
              </a:rPr>
              <a:t> </a:t>
            </a:r>
            <a:r>
              <a:rPr lang="en-US" sz="2000" dirty="0" err="1" smtClean="0">
                <a:solidFill>
                  <a:schemeClr val="tx2">
                    <a:lumMod val="10000"/>
                  </a:schemeClr>
                </a:solidFill>
              </a:rPr>
              <a:t>cfs</a:t>
            </a:r>
            <a:endParaRPr lang="en-US" sz="2000" dirty="0">
              <a:solidFill>
                <a:schemeClr val="tx2">
                  <a:lumMod val="10000"/>
                </a:schemeClr>
              </a:solidFill>
            </a:endParaRPr>
          </a:p>
        </p:txBody>
      </p:sp>
      <p:sp>
        <p:nvSpPr>
          <p:cNvPr id="2" name="Title 3"/>
          <p:cNvSpPr txBox="1">
            <a:spLocks/>
          </p:cNvSpPr>
          <p:nvPr/>
        </p:nvSpPr>
        <p:spPr>
          <a:xfrm>
            <a:off x="433493" y="650240"/>
            <a:ext cx="12354560" cy="1625600"/>
          </a:xfrm>
          <a:prstGeom prst="rect">
            <a:avLst/>
          </a:prstGeom>
        </p:spPr>
        <p:txBody>
          <a:bodyPr lIns="130046" tIns="65023" rIns="130046" bIns="65023">
            <a:normAutofit/>
          </a:bodyPr>
          <a:lstStyle/>
          <a:p>
            <a:pPr algn="ctr" defTabSz="1300460" fontAlgn="auto" hangingPunct="1">
              <a:spcAft>
                <a:spcPts val="0"/>
              </a:spcAft>
              <a:defRPr/>
            </a:pPr>
            <a:r>
              <a:rPr lang="en-US" sz="6300" dirty="0" smtClean="0">
                <a:solidFill>
                  <a:schemeClr val="bg2">
                    <a:lumMod val="50000"/>
                  </a:schemeClr>
                </a:solidFill>
                <a:latin typeface="Arial" pitchFamily="34" charset="0"/>
                <a:ea typeface="+mj-ea"/>
                <a:cs typeface="Arial" pitchFamily="34" charset="0"/>
              </a:rPr>
              <a:t>Change of Use Example B</a:t>
            </a:r>
            <a:br>
              <a:rPr lang="en-US" sz="6300" dirty="0" smtClean="0">
                <a:solidFill>
                  <a:schemeClr val="bg2">
                    <a:lumMod val="50000"/>
                  </a:schemeClr>
                </a:solidFill>
                <a:latin typeface="Arial" pitchFamily="34" charset="0"/>
                <a:ea typeface="+mj-ea"/>
                <a:cs typeface="Arial" pitchFamily="34" charset="0"/>
              </a:rPr>
            </a:br>
            <a:r>
              <a:rPr lang="en-US" sz="3400" dirty="0" smtClean="0">
                <a:solidFill>
                  <a:schemeClr val="bg2">
                    <a:lumMod val="50000"/>
                  </a:schemeClr>
                </a:solidFill>
                <a:latin typeface="Arial" pitchFamily="34" charset="0"/>
                <a:ea typeface="+mj-ea"/>
                <a:cs typeface="Arial" pitchFamily="34" charset="0"/>
              </a:rPr>
              <a:t>                 </a:t>
            </a:r>
            <a:r>
              <a:rPr lang="en-US" sz="3400" u="sng" dirty="0" smtClean="0">
                <a:solidFill>
                  <a:schemeClr val="bg2">
                    <a:lumMod val="50000"/>
                  </a:schemeClr>
                </a:solidFill>
                <a:latin typeface="Arial" pitchFamily="34" charset="0"/>
                <a:ea typeface="+mj-ea"/>
                <a:cs typeface="Arial" pitchFamily="34" charset="0"/>
              </a:rPr>
              <a:t>After change</a:t>
            </a:r>
            <a:endParaRPr lang="en-US" sz="3400" u="sng" dirty="0">
              <a:solidFill>
                <a:schemeClr val="bg2">
                  <a:lumMod val="50000"/>
                </a:schemeClr>
              </a:solidFill>
              <a:latin typeface="Arial" pitchFamily="34" charset="0"/>
              <a:ea typeface="+mj-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33493" y="650240"/>
            <a:ext cx="12354560" cy="1625600"/>
          </a:xfrm>
          <a:prstGeom prst="rect">
            <a:avLst/>
          </a:prstGeom>
        </p:spPr>
        <p:txBody>
          <a:bodyPr lIns="130046" tIns="65023" rIns="130046" bIns="65023">
            <a:normAutofit/>
          </a:bodyPr>
          <a:lstStyle/>
          <a:p>
            <a:pPr algn="ctr" defTabSz="1300460" fontAlgn="auto" hangingPunct="1">
              <a:spcAft>
                <a:spcPts val="0"/>
              </a:spcAft>
              <a:defRPr/>
            </a:pPr>
            <a:r>
              <a:rPr lang="en-US" sz="6300" dirty="0" smtClean="0">
                <a:solidFill>
                  <a:schemeClr val="bg2">
                    <a:lumMod val="50000"/>
                  </a:schemeClr>
                </a:solidFill>
                <a:latin typeface="Trebuchet MS" pitchFamily="34" charset="0"/>
                <a:ea typeface="+mj-ea"/>
                <a:cs typeface="Arial" pitchFamily="34" charset="0"/>
              </a:rPr>
              <a:t>Change of Use Example B</a:t>
            </a:r>
            <a:br>
              <a:rPr lang="en-US" sz="6300" dirty="0" smtClean="0">
                <a:solidFill>
                  <a:schemeClr val="bg2">
                    <a:lumMod val="50000"/>
                  </a:schemeClr>
                </a:solidFill>
                <a:latin typeface="Trebuchet MS" pitchFamily="34" charset="0"/>
                <a:ea typeface="+mj-ea"/>
                <a:cs typeface="Arial" pitchFamily="34" charset="0"/>
              </a:rPr>
            </a:br>
            <a:endParaRPr lang="en-US" sz="3400" dirty="0">
              <a:solidFill>
                <a:schemeClr val="bg2">
                  <a:lumMod val="50000"/>
                </a:schemeClr>
              </a:solidFill>
              <a:latin typeface="Trebuchet MS" pitchFamily="34" charset="0"/>
              <a:ea typeface="+mj-ea"/>
              <a:cs typeface="Arial" pitchFamily="34" charset="0"/>
            </a:endParaRPr>
          </a:p>
        </p:txBody>
      </p:sp>
      <p:sp>
        <p:nvSpPr>
          <p:cNvPr id="3" name="Content Placeholder 1"/>
          <p:cNvSpPr txBox="1">
            <a:spLocks/>
          </p:cNvSpPr>
          <p:nvPr/>
        </p:nvSpPr>
        <p:spPr>
          <a:xfrm>
            <a:off x="0" y="2210365"/>
            <a:ext cx="13004800" cy="6436925"/>
          </a:xfrm>
          <a:prstGeom prst="rect">
            <a:avLst/>
          </a:prstGeom>
        </p:spPr>
        <p:txBody>
          <a:bodyPr lIns="130046" tIns="65023" rIns="130046" bIns="65023">
            <a:normAutofit fontScale="92500"/>
          </a:bodyPr>
          <a:lstStyle/>
          <a:p>
            <a:pPr marL="487672" indent="-487672" defTabSz="1300460" fontAlgn="auto" hangingPunct="1">
              <a:spcBef>
                <a:spcPct val="20000"/>
              </a:spcBef>
              <a:spcAft>
                <a:spcPts val="0"/>
              </a:spcAft>
              <a:buFont typeface="Arial" pitchFamily="34" charset="0"/>
              <a:buChar char="•"/>
              <a:defRPr/>
            </a:pPr>
            <a:r>
              <a:rPr lang="en-US" sz="4000" dirty="0" smtClean="0">
                <a:solidFill>
                  <a:schemeClr val="bg2">
                    <a:lumMod val="50000"/>
                  </a:schemeClr>
                </a:solidFill>
                <a:latin typeface="Trebuchet MS" pitchFamily="34" charset="0"/>
                <a:cs typeface="Arial" pitchFamily="34" charset="0"/>
              </a:rPr>
              <a:t>The measure of a water right is </a:t>
            </a:r>
            <a:r>
              <a:rPr lang="en-US" sz="4000" u="sng" dirty="0" smtClean="0">
                <a:solidFill>
                  <a:schemeClr val="bg2">
                    <a:lumMod val="50000"/>
                  </a:schemeClr>
                </a:solidFill>
                <a:latin typeface="Trebuchet MS" pitchFamily="34" charset="0"/>
                <a:cs typeface="Arial" pitchFamily="34" charset="0"/>
              </a:rPr>
              <a:t>still</a:t>
            </a:r>
            <a:r>
              <a:rPr lang="en-US" sz="4000" dirty="0" smtClean="0">
                <a:solidFill>
                  <a:schemeClr val="bg2">
                    <a:lumMod val="50000"/>
                  </a:schemeClr>
                </a:solidFill>
                <a:latin typeface="Trebuchet MS" pitchFamily="34" charset="0"/>
                <a:cs typeface="Arial" pitchFamily="34" charset="0"/>
              </a:rPr>
              <a:t> its historical </a:t>
            </a:r>
            <a:r>
              <a:rPr lang="en-US" sz="4000" u="sng" dirty="0" smtClean="0">
                <a:solidFill>
                  <a:schemeClr val="bg2">
                    <a:lumMod val="50000"/>
                  </a:schemeClr>
                </a:solidFill>
                <a:latin typeface="Trebuchet MS" pitchFamily="34" charset="0"/>
                <a:cs typeface="Arial" pitchFamily="34" charset="0"/>
              </a:rPr>
              <a:t>consumptive</a:t>
            </a:r>
            <a:r>
              <a:rPr lang="en-US" sz="4000" dirty="0" smtClean="0">
                <a:solidFill>
                  <a:schemeClr val="bg2">
                    <a:lumMod val="50000"/>
                  </a:schemeClr>
                </a:solidFill>
                <a:latin typeface="Trebuchet MS" pitchFamily="34" charset="0"/>
                <a:cs typeface="Arial" pitchFamily="34" charset="0"/>
              </a:rPr>
              <a:t> use.  That is limited by what the crop can consume.</a:t>
            </a:r>
          </a:p>
          <a:p>
            <a:pPr marL="487672" indent="-487672" defTabSz="1300460" fontAlgn="auto" hangingPunct="1">
              <a:spcBef>
                <a:spcPct val="20000"/>
              </a:spcBef>
              <a:spcAft>
                <a:spcPts val="0"/>
              </a:spcAft>
              <a:buFont typeface="Arial" pitchFamily="34" charset="0"/>
              <a:buChar char="•"/>
              <a:defRPr/>
            </a:pPr>
            <a:r>
              <a:rPr lang="en-US" sz="4000" dirty="0" smtClean="0">
                <a:solidFill>
                  <a:schemeClr val="bg2">
                    <a:lumMod val="50000"/>
                  </a:schemeClr>
                </a:solidFill>
                <a:latin typeface="Trebuchet MS" pitchFamily="34" charset="0"/>
                <a:cs typeface="Arial" pitchFamily="34" charset="0"/>
              </a:rPr>
              <a:t>We can transfer only the same </a:t>
            </a:r>
            <a:r>
              <a:rPr lang="en-US" sz="4000" b="1" u="sng" dirty="0" smtClean="0">
                <a:solidFill>
                  <a:schemeClr val="bg2">
                    <a:lumMod val="50000"/>
                  </a:schemeClr>
                </a:solidFill>
                <a:latin typeface="Trebuchet MS" pitchFamily="34" charset="0"/>
                <a:cs typeface="Arial" pitchFamily="34" charset="0"/>
              </a:rPr>
              <a:t>6</a:t>
            </a:r>
            <a:r>
              <a:rPr lang="en-US" sz="4000" dirty="0" smtClean="0">
                <a:solidFill>
                  <a:schemeClr val="bg2">
                    <a:lumMod val="50000"/>
                  </a:schemeClr>
                </a:solidFill>
                <a:latin typeface="Trebuchet MS" pitchFamily="34" charset="0"/>
                <a:cs typeface="Arial" pitchFamily="34" charset="0"/>
              </a:rPr>
              <a:t> </a:t>
            </a:r>
            <a:r>
              <a:rPr lang="en-US" sz="4000" dirty="0" err="1" smtClean="0">
                <a:solidFill>
                  <a:schemeClr val="bg2">
                    <a:lumMod val="50000"/>
                  </a:schemeClr>
                </a:solidFill>
                <a:latin typeface="Trebuchet MS" pitchFamily="34" charset="0"/>
                <a:cs typeface="Arial" pitchFamily="34" charset="0"/>
              </a:rPr>
              <a:t>cfs</a:t>
            </a:r>
            <a:r>
              <a:rPr lang="en-US" sz="4000" dirty="0" smtClean="0">
                <a:solidFill>
                  <a:schemeClr val="bg2">
                    <a:lumMod val="50000"/>
                  </a:schemeClr>
                </a:solidFill>
                <a:latin typeface="Trebuchet MS" pitchFamily="34" charset="0"/>
                <a:cs typeface="Arial" pitchFamily="34" charset="0"/>
              </a:rPr>
              <a:t> (600 ac-ft/yr)</a:t>
            </a:r>
          </a:p>
          <a:p>
            <a:pPr marL="487672" indent="-487672" defTabSz="1300460" fontAlgn="auto" hangingPunct="1">
              <a:spcBef>
                <a:spcPct val="20000"/>
              </a:spcBef>
              <a:spcAft>
                <a:spcPts val="0"/>
              </a:spcAft>
              <a:buFont typeface="Arial" pitchFamily="34" charset="0"/>
              <a:buChar char="•"/>
              <a:defRPr/>
            </a:pPr>
            <a:r>
              <a:rPr lang="en-US" sz="4000" dirty="0" smtClean="0">
                <a:solidFill>
                  <a:schemeClr val="bg2">
                    <a:lumMod val="50000"/>
                  </a:schemeClr>
                </a:solidFill>
                <a:latin typeface="Trebuchet MS" pitchFamily="34" charset="0"/>
                <a:cs typeface="Arial" pitchFamily="34" charset="0"/>
              </a:rPr>
              <a:t>But now we need to leave behind the </a:t>
            </a:r>
            <a:r>
              <a:rPr lang="en-US" sz="4000" b="1" u="sng" dirty="0" smtClean="0">
                <a:solidFill>
                  <a:schemeClr val="bg2">
                    <a:lumMod val="50000"/>
                  </a:schemeClr>
                </a:solidFill>
                <a:latin typeface="Trebuchet MS" pitchFamily="34" charset="0"/>
                <a:cs typeface="Arial" pitchFamily="34" charset="0"/>
              </a:rPr>
              <a:t>9</a:t>
            </a:r>
            <a:r>
              <a:rPr lang="en-US" sz="4000" dirty="0" smtClean="0">
                <a:solidFill>
                  <a:schemeClr val="bg2">
                    <a:lumMod val="50000"/>
                  </a:schemeClr>
                </a:solidFill>
                <a:latin typeface="Trebuchet MS" pitchFamily="34" charset="0"/>
                <a:cs typeface="Arial" pitchFamily="34" charset="0"/>
              </a:rPr>
              <a:t> </a:t>
            </a:r>
            <a:r>
              <a:rPr lang="en-US" sz="4000" dirty="0" err="1" smtClean="0">
                <a:solidFill>
                  <a:schemeClr val="bg2">
                    <a:lumMod val="50000"/>
                  </a:schemeClr>
                </a:solidFill>
                <a:latin typeface="Trebuchet MS" pitchFamily="34" charset="0"/>
                <a:cs typeface="Arial" pitchFamily="34" charset="0"/>
              </a:rPr>
              <a:t>cfs</a:t>
            </a:r>
            <a:r>
              <a:rPr lang="en-US" sz="4000" dirty="0" smtClean="0">
                <a:solidFill>
                  <a:schemeClr val="bg2">
                    <a:lumMod val="50000"/>
                  </a:schemeClr>
                </a:solidFill>
                <a:latin typeface="Trebuchet MS" pitchFamily="34" charset="0"/>
                <a:cs typeface="Arial" pitchFamily="34" charset="0"/>
              </a:rPr>
              <a:t> (900 ac-ft/yr) that was always diverted and has always returned </a:t>
            </a:r>
          </a:p>
          <a:p>
            <a:pPr marL="487672" indent="-487672" defTabSz="1300460" fontAlgn="auto" hangingPunct="1">
              <a:spcBef>
                <a:spcPct val="20000"/>
              </a:spcBef>
              <a:spcAft>
                <a:spcPts val="0"/>
              </a:spcAft>
              <a:defRPr/>
            </a:pPr>
            <a:r>
              <a:rPr lang="en-US" sz="4000" u="sng" dirty="0" smtClean="0">
                <a:solidFill>
                  <a:schemeClr val="bg2">
                    <a:lumMod val="50000"/>
                  </a:schemeClr>
                </a:solidFill>
                <a:latin typeface="Trebuchet MS" pitchFamily="34" charset="0"/>
                <a:cs typeface="Arial" pitchFamily="34" charset="0"/>
              </a:rPr>
              <a:t>Waste</a:t>
            </a:r>
          </a:p>
          <a:p>
            <a:pPr marL="487672" indent="-487672" defTabSz="1300460" fontAlgn="auto" hangingPunct="1">
              <a:spcBef>
                <a:spcPct val="20000"/>
              </a:spcBef>
              <a:spcAft>
                <a:spcPts val="0"/>
              </a:spcAft>
              <a:buFont typeface="Arial" pitchFamily="34" charset="0"/>
              <a:buChar char="•"/>
              <a:defRPr/>
            </a:pPr>
            <a:r>
              <a:rPr lang="en-US" sz="4000" dirty="0" smtClean="0">
                <a:solidFill>
                  <a:schemeClr val="bg2">
                    <a:lumMod val="50000"/>
                  </a:schemeClr>
                </a:solidFill>
                <a:latin typeface="Trebuchet MS" pitchFamily="34" charset="0"/>
                <a:cs typeface="Arial" pitchFamily="34" charset="0"/>
              </a:rPr>
              <a:t>In addition, we have diverted water unnecessarily from the river.  Statutory conflict and impacts to the river.</a:t>
            </a:r>
          </a:p>
          <a:p>
            <a:pPr marL="487672" indent="-487672" defTabSz="1300460" fontAlgn="auto" hangingPunct="1">
              <a:spcBef>
                <a:spcPct val="20000"/>
              </a:spcBef>
              <a:spcAft>
                <a:spcPts val="0"/>
              </a:spcAft>
              <a:buFont typeface="Arial" pitchFamily="34" charset="0"/>
              <a:buChar char="•"/>
              <a:defRPr/>
            </a:pPr>
            <a:r>
              <a:rPr lang="en-US" sz="4000" dirty="0" smtClean="0">
                <a:solidFill>
                  <a:schemeClr val="tx1"/>
                </a:solidFill>
                <a:latin typeface="Trebuchet MS" pitchFamily="34" charset="0"/>
                <a:cs typeface="Arial" pitchFamily="34" charset="0"/>
              </a:rPr>
              <a:t>to the river.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prstGeom prst="rect">
            <a:avLst/>
          </a:prstGeom>
          <a:noFill/>
        </p:spPr>
        <p:txBody>
          <a:bodyPr lIns="92070" tIns="46035" rIns="92070" bIns="46035" anchor="ctr">
            <a:normAutofit fontScale="90000"/>
          </a:bodyPr>
          <a:lstStyle/>
          <a:p>
            <a:pPr lvl="3" algn="ctr" rtl="0">
              <a:spcBef>
                <a:spcPct val="0"/>
              </a:spcBef>
            </a:pPr>
            <a:r>
              <a:rPr lang="en-US" sz="4800" i="0" dirty="0" smtClean="0">
                <a:solidFill>
                  <a:schemeClr val="tx2">
                    <a:lumMod val="10000"/>
                  </a:schemeClr>
                </a:solidFill>
                <a:latin typeface="Trebuchet MS" pitchFamily="34" charset="0"/>
              </a:rPr>
              <a:t>Synopsis from the Regulatory Perspective</a:t>
            </a:r>
            <a:br>
              <a:rPr lang="en-US" sz="4800" i="0" dirty="0" smtClean="0">
                <a:solidFill>
                  <a:schemeClr val="tx2">
                    <a:lumMod val="10000"/>
                  </a:schemeClr>
                </a:solidFill>
                <a:latin typeface="Trebuchet MS" pitchFamily="34" charset="0"/>
              </a:rPr>
            </a:br>
            <a:r>
              <a:rPr lang="en-US" sz="4800" i="0" dirty="0" smtClean="0">
                <a:solidFill>
                  <a:schemeClr val="tx2">
                    <a:lumMod val="10000"/>
                  </a:schemeClr>
                </a:solidFill>
                <a:latin typeface="Trebuchet MS" pitchFamily="34" charset="0"/>
              </a:rPr>
              <a:t>Historical Consumptive Use</a:t>
            </a:r>
            <a:endParaRPr lang="en-US" sz="7300" i="0" u="sng" dirty="0" smtClean="0">
              <a:solidFill>
                <a:schemeClr val="tx2">
                  <a:lumMod val="10000"/>
                </a:schemeClr>
              </a:solidFill>
              <a:latin typeface="Trebuchet MS" pitchFamily="34" charset="0"/>
              <a:cs typeface="Arial" pitchFamily="34" charset="0"/>
            </a:endParaRPr>
          </a:p>
        </p:txBody>
      </p:sp>
      <p:sp>
        <p:nvSpPr>
          <p:cNvPr id="4" name="Rectangle 3"/>
          <p:cNvSpPr txBox="1">
            <a:spLocks noChangeArrowheads="1"/>
          </p:cNvSpPr>
          <p:nvPr/>
        </p:nvSpPr>
        <p:spPr>
          <a:xfrm>
            <a:off x="758613" y="1981200"/>
            <a:ext cx="11595947" cy="5713307"/>
          </a:xfrm>
          <a:prstGeom prst="rect">
            <a:avLst/>
          </a:prstGeom>
          <a:noFill/>
        </p:spPr>
        <p:txBody>
          <a:bodyPr vert="horz" lIns="92070" tIns="46035" rIns="92070" bIns="46035">
            <a:normAutofit/>
          </a:bodyPr>
          <a:lstStyle/>
          <a:p>
            <a:pPr marL="457176" lvl="3" indent="-457176">
              <a:lnSpc>
                <a:spcPct val="90000"/>
              </a:lnSpc>
              <a:buSzPct val="75000"/>
              <a:buFont typeface="Arial" pitchFamily="34" charset="0"/>
              <a:buChar char="•"/>
            </a:pPr>
            <a:r>
              <a:rPr lang="en-US" sz="3400" dirty="0" smtClean="0">
                <a:solidFill>
                  <a:schemeClr val="bg1">
                    <a:lumMod val="65000"/>
                  </a:schemeClr>
                </a:solidFill>
                <a:latin typeface="Trebuchet MS" pitchFamily="34" charset="0"/>
              </a:rPr>
              <a:t>Colorado water law is complicated and easily misunderstood </a:t>
            </a:r>
          </a:p>
          <a:p>
            <a:pPr marL="457176" lvl="3" indent="-457176">
              <a:lnSpc>
                <a:spcPct val="90000"/>
              </a:lnSpc>
              <a:buSzPct val="75000"/>
              <a:buFont typeface="Arial" pitchFamily="34" charset="0"/>
              <a:buChar char="•"/>
            </a:pPr>
            <a:r>
              <a:rPr lang="en-US" sz="3400" dirty="0" smtClean="0">
                <a:solidFill>
                  <a:schemeClr val="bg1">
                    <a:lumMod val="65000"/>
                  </a:schemeClr>
                </a:solidFill>
                <a:latin typeface="Trebuchet MS" pitchFamily="34" charset="0"/>
              </a:rPr>
              <a:t>Essence of a water right is its </a:t>
            </a:r>
            <a:r>
              <a:rPr lang="en-US" sz="3400" i="1" u="sng" dirty="0" smtClean="0">
                <a:solidFill>
                  <a:schemeClr val="bg1">
                    <a:lumMod val="65000"/>
                  </a:schemeClr>
                </a:solidFill>
                <a:latin typeface="Trebuchet MS" pitchFamily="34" charset="0"/>
              </a:rPr>
              <a:t>application to a beneficial use</a:t>
            </a:r>
            <a:r>
              <a:rPr lang="en-US" sz="3400" i="1" dirty="0" smtClean="0">
                <a:solidFill>
                  <a:schemeClr val="bg1">
                    <a:lumMod val="65000"/>
                  </a:schemeClr>
                </a:solidFill>
                <a:latin typeface="Trebuchet MS" pitchFamily="34" charset="0"/>
              </a:rPr>
              <a:t> </a:t>
            </a:r>
            <a:r>
              <a:rPr lang="en-US" sz="3400" dirty="0" smtClean="0">
                <a:solidFill>
                  <a:schemeClr val="bg1">
                    <a:lumMod val="65000"/>
                  </a:schemeClr>
                </a:solidFill>
                <a:latin typeface="Trebuchet MS" pitchFamily="34" charset="0"/>
              </a:rPr>
              <a:t>without waste</a:t>
            </a:r>
          </a:p>
          <a:p>
            <a:pPr marL="457176" lvl="3" indent="-457176">
              <a:lnSpc>
                <a:spcPct val="90000"/>
              </a:lnSpc>
              <a:buSzPct val="75000"/>
              <a:buFont typeface="Arial" pitchFamily="34" charset="0"/>
              <a:buChar char="•"/>
            </a:pPr>
            <a:r>
              <a:rPr lang="en-US" sz="3400" dirty="0" smtClean="0">
                <a:solidFill>
                  <a:schemeClr val="bg1">
                    <a:lumMod val="65000"/>
                  </a:schemeClr>
                </a:solidFill>
                <a:latin typeface="Trebuchet MS" pitchFamily="34" charset="0"/>
              </a:rPr>
              <a:t>Misleading adage “Use It or Lose It.”  </a:t>
            </a:r>
          </a:p>
          <a:p>
            <a:pPr marL="457176" lvl="3" indent="-457176">
              <a:lnSpc>
                <a:spcPct val="90000"/>
              </a:lnSpc>
              <a:buSzPct val="75000"/>
              <a:buFont typeface="Arial" pitchFamily="34" charset="0"/>
              <a:buChar char="•"/>
            </a:pPr>
            <a:r>
              <a:rPr lang="en-US" sz="3400" b="1" dirty="0" smtClean="0">
                <a:solidFill>
                  <a:schemeClr val="tx2">
                    <a:lumMod val="10000"/>
                  </a:schemeClr>
                </a:solidFill>
                <a:latin typeface="Trebuchet MS" pitchFamily="34" charset="0"/>
              </a:rPr>
              <a:t>Can lead to a practice of diverting as much as possible, whether it’s needed or not</a:t>
            </a:r>
          </a:p>
          <a:p>
            <a:pPr marL="457176" lvl="3" indent="-457176">
              <a:lnSpc>
                <a:spcPct val="90000"/>
              </a:lnSpc>
              <a:buSzPct val="75000"/>
              <a:buFont typeface="Arial" pitchFamily="34" charset="0"/>
              <a:buChar char="•"/>
            </a:pPr>
            <a:r>
              <a:rPr lang="en-US" sz="3400" b="1" dirty="0" smtClean="0">
                <a:solidFill>
                  <a:schemeClr val="tx2">
                    <a:lumMod val="10000"/>
                  </a:schemeClr>
                </a:solidFill>
                <a:latin typeface="Trebuchet MS" pitchFamily="34" charset="0"/>
              </a:rPr>
              <a:t>Need to balance two concepts: </a:t>
            </a:r>
            <a:r>
              <a:rPr lang="en-US" sz="3400" b="1" i="1" dirty="0" smtClean="0">
                <a:solidFill>
                  <a:schemeClr val="tx2">
                    <a:lumMod val="10000"/>
                  </a:schemeClr>
                </a:solidFill>
                <a:latin typeface="Trebuchet MS" pitchFamily="34" charset="0"/>
              </a:rPr>
              <a:t>duty of water </a:t>
            </a:r>
            <a:r>
              <a:rPr lang="en-US" sz="3400" b="1" dirty="0" smtClean="0">
                <a:solidFill>
                  <a:schemeClr val="tx2">
                    <a:lumMod val="10000"/>
                  </a:schemeClr>
                </a:solidFill>
                <a:latin typeface="Trebuchet MS" pitchFamily="34" charset="0"/>
              </a:rPr>
              <a:t>and </a:t>
            </a:r>
            <a:r>
              <a:rPr lang="en-US" sz="3400" b="1" i="1" dirty="0" smtClean="0">
                <a:solidFill>
                  <a:schemeClr val="tx2">
                    <a:lumMod val="10000"/>
                  </a:schemeClr>
                </a:solidFill>
                <a:latin typeface="Trebuchet MS" pitchFamily="34" charset="0"/>
              </a:rPr>
              <a:t>no waste</a:t>
            </a:r>
          </a:p>
          <a:p>
            <a:pPr marL="457176" lvl="3" indent="-457176">
              <a:lnSpc>
                <a:spcPct val="90000"/>
              </a:lnSpc>
              <a:buSzPct val="75000"/>
              <a:buFont typeface="Arial" pitchFamily="34" charset="0"/>
              <a:buChar char="•"/>
            </a:pPr>
            <a:r>
              <a:rPr lang="en-US" sz="3400" dirty="0" smtClean="0">
                <a:solidFill>
                  <a:schemeClr val="bg1">
                    <a:lumMod val="65000"/>
                  </a:schemeClr>
                </a:solidFill>
                <a:latin typeface="Trebuchet MS" pitchFamily="34" charset="0"/>
              </a:rPr>
              <a:t>Special Report No. 25 clarifies how the use or nonuse of a water right affects its value</a:t>
            </a:r>
          </a:p>
          <a:p>
            <a:pPr marL="457176" lvl="3" indent="-457176">
              <a:lnSpc>
                <a:spcPct val="90000"/>
              </a:lnSpc>
              <a:buSzPct val="75000"/>
              <a:buFont typeface="Arial" pitchFamily="34" charset="0"/>
              <a:buChar char="•"/>
            </a:pPr>
            <a:r>
              <a:rPr lang="en-US" sz="3400" dirty="0" smtClean="0">
                <a:solidFill>
                  <a:schemeClr val="bg1">
                    <a:lumMod val="65000"/>
                  </a:schemeClr>
                </a:solidFill>
                <a:latin typeface="Trebuchet MS" pitchFamily="34" charset="0"/>
                <a:cs typeface="Arial" pitchFamily="34" charset="0"/>
              </a:rPr>
              <a:t>This is valuable in administration efforts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prstGeom prst="rect">
            <a:avLst/>
          </a:prstGeom>
          <a:noFill/>
        </p:spPr>
        <p:txBody>
          <a:bodyPr lIns="92070" tIns="46035" rIns="92070" bIns="46035" anchor="ctr">
            <a:normAutofit/>
          </a:bodyPr>
          <a:lstStyle/>
          <a:p>
            <a:pPr lvl="3" algn="ctr" rtl="0">
              <a:spcBef>
                <a:spcPct val="0"/>
              </a:spcBef>
            </a:pPr>
            <a:r>
              <a:rPr lang="en-US" sz="4800" i="0" dirty="0" smtClean="0">
                <a:solidFill>
                  <a:schemeClr val="tx2">
                    <a:lumMod val="10000"/>
                  </a:schemeClr>
                </a:solidFill>
                <a:latin typeface="Trebuchet MS" pitchFamily="34" charset="0"/>
              </a:rPr>
              <a:t>Areas of Concern</a:t>
            </a:r>
            <a:endParaRPr lang="en-US" sz="3100" i="0" u="sng" dirty="0" smtClean="0">
              <a:solidFill>
                <a:schemeClr val="tx2">
                  <a:lumMod val="10000"/>
                </a:schemeClr>
              </a:solidFill>
              <a:latin typeface="Trebuchet MS" pitchFamily="34" charset="0"/>
              <a:cs typeface="Arial" pitchFamily="34" charset="0"/>
            </a:endParaRPr>
          </a:p>
        </p:txBody>
      </p:sp>
      <p:sp>
        <p:nvSpPr>
          <p:cNvPr id="4" name="Rectangle 3"/>
          <p:cNvSpPr txBox="1">
            <a:spLocks noChangeArrowheads="1"/>
          </p:cNvSpPr>
          <p:nvPr/>
        </p:nvSpPr>
        <p:spPr>
          <a:xfrm>
            <a:off x="758613" y="1981200"/>
            <a:ext cx="11595947" cy="5930054"/>
          </a:xfrm>
          <a:prstGeom prst="rect">
            <a:avLst/>
          </a:prstGeom>
          <a:noFill/>
        </p:spPr>
        <p:txBody>
          <a:bodyPr vert="horz" lIns="92070" tIns="46035" rIns="92070" bIns="46035">
            <a:normAutofit/>
          </a:bodyPr>
          <a:lstStyle/>
          <a:p>
            <a:pPr marL="650230" lvl="3" indent="-650230">
              <a:lnSpc>
                <a:spcPct val="90000"/>
              </a:lnSpc>
              <a:spcAft>
                <a:spcPts val="284"/>
              </a:spcAft>
              <a:buSzPct val="75000"/>
              <a:buFont typeface="+mj-lt"/>
              <a:buAutoNum type="arabicPeriod" startAt="3"/>
            </a:pPr>
            <a:r>
              <a:rPr lang="en-US" sz="4000" dirty="0" smtClean="0">
                <a:solidFill>
                  <a:schemeClr val="tx2">
                    <a:lumMod val="10000"/>
                  </a:schemeClr>
                </a:solidFill>
                <a:latin typeface="Trebuchet MS" pitchFamily="34" charset="0"/>
              </a:rPr>
              <a:t>Abandoning a Water Right (Division of Water Resources, Water Court)</a:t>
            </a:r>
          </a:p>
          <a:p>
            <a:pPr marL="910322" lvl="4" indent="-390138">
              <a:lnSpc>
                <a:spcPct val="90000"/>
              </a:lnSpc>
              <a:spcAft>
                <a:spcPts val="1707"/>
              </a:spcAft>
              <a:buSzPct val="75000"/>
              <a:buFont typeface="Arial" pitchFamily="34" charset="0"/>
              <a:buChar char="•"/>
            </a:pPr>
            <a:r>
              <a:rPr lang="en-US" sz="3400" b="1" dirty="0" smtClean="0">
                <a:solidFill>
                  <a:schemeClr val="tx2">
                    <a:lumMod val="10000"/>
                  </a:schemeClr>
                </a:solidFill>
                <a:latin typeface="Trebuchet MS" pitchFamily="34" charset="0"/>
              </a:rPr>
              <a:t>Potential to “lose it”: </a:t>
            </a:r>
            <a:r>
              <a:rPr lang="en-US" sz="3400" dirty="0" smtClean="0">
                <a:solidFill>
                  <a:schemeClr val="tx2">
                    <a:lumMod val="10000"/>
                  </a:schemeClr>
                </a:solidFill>
                <a:latin typeface="Trebuchet MS" pitchFamily="34" charset="0"/>
              </a:rPr>
              <a:t>nonuse (partial or full), intent to abandon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prstGeom prst="rect">
            <a:avLst/>
          </a:prstGeom>
          <a:noFill/>
        </p:spPr>
        <p:txBody>
          <a:bodyPr lIns="92070" tIns="46035" rIns="92070" bIns="46035" anchor="ctr">
            <a:normAutofit/>
          </a:bodyPr>
          <a:lstStyle/>
          <a:p>
            <a:pPr lvl="3" algn="ctr" rtl="0">
              <a:spcBef>
                <a:spcPct val="0"/>
              </a:spcBef>
            </a:pPr>
            <a:r>
              <a:rPr lang="en-US" sz="4800" i="0" dirty="0" smtClean="0">
                <a:solidFill>
                  <a:schemeClr val="tx2">
                    <a:lumMod val="10000"/>
                  </a:schemeClr>
                </a:solidFill>
                <a:latin typeface="Trebuchet MS" pitchFamily="34" charset="0"/>
              </a:rPr>
              <a:t>Areas of Concern</a:t>
            </a:r>
            <a:endParaRPr lang="en-US" sz="3100" i="0" u="sng" dirty="0" smtClean="0">
              <a:solidFill>
                <a:schemeClr val="tx2">
                  <a:lumMod val="10000"/>
                </a:schemeClr>
              </a:solidFill>
              <a:latin typeface="Trebuchet MS" pitchFamily="34" charset="0"/>
              <a:cs typeface="Arial" pitchFamily="34" charset="0"/>
            </a:endParaRPr>
          </a:p>
        </p:txBody>
      </p:sp>
      <p:sp>
        <p:nvSpPr>
          <p:cNvPr id="4" name="Rectangle 3"/>
          <p:cNvSpPr txBox="1">
            <a:spLocks noChangeArrowheads="1"/>
          </p:cNvSpPr>
          <p:nvPr/>
        </p:nvSpPr>
        <p:spPr>
          <a:xfrm>
            <a:off x="758613" y="1981200"/>
            <a:ext cx="11595947" cy="5930054"/>
          </a:xfrm>
          <a:prstGeom prst="rect">
            <a:avLst/>
          </a:prstGeom>
          <a:noFill/>
        </p:spPr>
        <p:txBody>
          <a:bodyPr vert="horz" lIns="92070" tIns="46035" rIns="92070" bIns="46035">
            <a:normAutofit/>
          </a:bodyPr>
          <a:lstStyle/>
          <a:p>
            <a:pPr marL="650230" lvl="3" indent="-650230">
              <a:lnSpc>
                <a:spcPct val="90000"/>
              </a:lnSpc>
              <a:spcAft>
                <a:spcPts val="284"/>
              </a:spcAft>
              <a:buSzPct val="75000"/>
              <a:buFont typeface="+mj-lt"/>
              <a:buAutoNum type="arabicPeriod" startAt="4"/>
            </a:pPr>
            <a:r>
              <a:rPr lang="en-US" sz="4000" dirty="0" smtClean="0">
                <a:solidFill>
                  <a:schemeClr val="tx2">
                    <a:lumMod val="10000"/>
                  </a:schemeClr>
                </a:solidFill>
                <a:latin typeface="Trebuchet MS" pitchFamily="34" charset="0"/>
              </a:rPr>
              <a:t>Changing the Use of a Water Right (Water Court)</a:t>
            </a:r>
          </a:p>
          <a:p>
            <a:pPr marL="910322" lvl="4" indent="-390138">
              <a:lnSpc>
                <a:spcPct val="90000"/>
              </a:lnSpc>
              <a:spcAft>
                <a:spcPts val="1707"/>
              </a:spcAft>
              <a:buSzPct val="75000"/>
              <a:buFont typeface="Arial" pitchFamily="34" charset="0"/>
              <a:buChar char="•"/>
            </a:pPr>
            <a:r>
              <a:rPr lang="en-US" sz="3400" b="1" dirty="0" smtClean="0">
                <a:solidFill>
                  <a:schemeClr val="tx2">
                    <a:lumMod val="10000"/>
                  </a:schemeClr>
                </a:solidFill>
                <a:latin typeface="Trebuchet MS" pitchFamily="34" charset="0"/>
              </a:rPr>
              <a:t>Potential to “lose it”: </a:t>
            </a:r>
            <a:r>
              <a:rPr lang="en-US" sz="3400" dirty="0" smtClean="0">
                <a:solidFill>
                  <a:schemeClr val="tx2">
                    <a:lumMod val="10000"/>
                  </a:schemeClr>
                </a:solidFill>
                <a:latin typeface="Trebuchet MS" pitchFamily="34" charset="0"/>
              </a:rPr>
              <a:t>“loss” due to quantification based on use during </a:t>
            </a:r>
            <a:r>
              <a:rPr lang="en-US" sz="3400" i="1" dirty="0" smtClean="0">
                <a:solidFill>
                  <a:schemeClr val="tx2">
                    <a:lumMod val="10000"/>
                  </a:schemeClr>
                </a:solidFill>
                <a:latin typeface="Trebuchet MS" pitchFamily="34" charset="0"/>
              </a:rPr>
              <a:t>representative study period</a:t>
            </a:r>
            <a:r>
              <a:rPr lang="en-US" sz="3400" dirty="0" smtClean="0">
                <a:solidFill>
                  <a:schemeClr val="tx2">
                    <a:lumMod val="10000"/>
                  </a:schemeClr>
                </a:solidFill>
                <a:latin typeface="Trebuchet MS" pitchFamily="34" charset="0"/>
              </a:rPr>
              <a:t>; nearly always less than what could have happened within the decree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prstGeom prst="rect">
            <a:avLst/>
          </a:prstGeom>
          <a:noFill/>
        </p:spPr>
        <p:txBody>
          <a:bodyPr lIns="92070" tIns="46035" rIns="92070" bIns="46035" anchor="ctr">
            <a:normAutofit/>
          </a:bodyPr>
          <a:lstStyle/>
          <a:p>
            <a:pPr lvl="3" algn="ctr" rtl="0">
              <a:spcBef>
                <a:spcPct val="0"/>
              </a:spcBef>
            </a:pPr>
            <a:r>
              <a:rPr lang="en-US" sz="4800" i="0" dirty="0" smtClean="0">
                <a:solidFill>
                  <a:schemeClr val="tx2">
                    <a:lumMod val="10000"/>
                  </a:schemeClr>
                </a:solidFill>
                <a:latin typeface="Trebuchet MS" pitchFamily="34" charset="0"/>
              </a:rPr>
              <a:t>Areas of Concern</a:t>
            </a:r>
            <a:endParaRPr lang="en-US" sz="3100" i="0" u="sng" dirty="0" smtClean="0">
              <a:solidFill>
                <a:schemeClr val="tx2">
                  <a:lumMod val="10000"/>
                </a:schemeClr>
              </a:solidFill>
              <a:latin typeface="Trebuchet MS" pitchFamily="34" charset="0"/>
              <a:cs typeface="Arial" pitchFamily="34" charset="0"/>
            </a:endParaRPr>
          </a:p>
        </p:txBody>
      </p:sp>
      <p:sp>
        <p:nvSpPr>
          <p:cNvPr id="4" name="Rectangle 3"/>
          <p:cNvSpPr txBox="1">
            <a:spLocks noChangeArrowheads="1"/>
          </p:cNvSpPr>
          <p:nvPr/>
        </p:nvSpPr>
        <p:spPr>
          <a:xfrm>
            <a:off x="758613" y="1981200"/>
            <a:ext cx="11595947" cy="5930054"/>
          </a:xfrm>
          <a:prstGeom prst="rect">
            <a:avLst/>
          </a:prstGeom>
          <a:noFill/>
        </p:spPr>
        <p:txBody>
          <a:bodyPr vert="horz" lIns="92070" tIns="46035" rIns="92070" bIns="46035">
            <a:normAutofit/>
          </a:bodyPr>
          <a:lstStyle/>
          <a:p>
            <a:pPr marL="650230" lvl="3" indent="-650230">
              <a:lnSpc>
                <a:spcPct val="90000"/>
              </a:lnSpc>
              <a:spcAft>
                <a:spcPts val="284"/>
              </a:spcAft>
              <a:buSzPct val="75000"/>
              <a:buFont typeface="+mj-lt"/>
              <a:buAutoNum type="arabicPeriod" startAt="5"/>
            </a:pPr>
            <a:r>
              <a:rPr lang="en-US" sz="4000" dirty="0" smtClean="0">
                <a:solidFill>
                  <a:schemeClr val="tx2">
                    <a:lumMod val="10000"/>
                  </a:schemeClr>
                </a:solidFill>
                <a:latin typeface="Trebuchet MS" pitchFamily="34" charset="0"/>
              </a:rPr>
              <a:t>Applying Intentional Conservation to a Water Right or Applying Water to an Undecreed Use (Division of Water Resources, Water Court)</a:t>
            </a:r>
          </a:p>
          <a:p>
            <a:pPr marL="910322" lvl="4" indent="-390138">
              <a:lnSpc>
                <a:spcPct val="90000"/>
              </a:lnSpc>
              <a:spcAft>
                <a:spcPts val="1707"/>
              </a:spcAft>
              <a:buSzPct val="75000"/>
              <a:buFont typeface="Arial" pitchFamily="34" charset="0"/>
              <a:buChar char="•"/>
            </a:pPr>
            <a:r>
              <a:rPr lang="en-US" sz="3400" b="1" dirty="0" smtClean="0">
                <a:solidFill>
                  <a:schemeClr val="tx2">
                    <a:lumMod val="10000"/>
                  </a:schemeClr>
                </a:solidFill>
                <a:latin typeface="Trebuchet MS" pitchFamily="34" charset="0"/>
              </a:rPr>
              <a:t>Potential to “lose it”: </a:t>
            </a:r>
            <a:r>
              <a:rPr lang="en-US" sz="3400" dirty="0" smtClean="0">
                <a:solidFill>
                  <a:schemeClr val="tx2">
                    <a:lumMod val="10000"/>
                  </a:schemeClr>
                </a:solidFill>
                <a:latin typeface="Trebuchet MS" pitchFamily="34" charset="0"/>
              </a:rPr>
              <a:t>none, if done with validation of effort (time is still a factor)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635000" y="3581400"/>
            <a:ext cx="10972800" cy="1249680"/>
          </a:xfrm>
          <a:prstGeom prst="rect">
            <a:avLst/>
          </a:prstGeom>
          <a:noFill/>
        </p:spPr>
        <p:txBody>
          <a:bodyPr lIns="92070" tIns="46035" rIns="92070" bIns="46035" anchor="ctr">
            <a:normAutofit fontScale="90000"/>
          </a:bodyPr>
          <a:lstStyle/>
          <a:p>
            <a:pPr lvl="3" algn="ctr" rtl="0">
              <a:spcBef>
                <a:spcPct val="0"/>
              </a:spcBef>
            </a:pPr>
            <a:r>
              <a:rPr lang="en-US" sz="8500" i="0" dirty="0" smtClean="0">
                <a:solidFill>
                  <a:schemeClr val="tx2">
                    <a:lumMod val="10000"/>
                  </a:schemeClr>
                </a:solidFill>
                <a:latin typeface="Trebuchet MS" pitchFamily="34" charset="0"/>
              </a:rPr>
              <a:t>For example…</a:t>
            </a:r>
            <a:endParaRPr lang="en-US" sz="8500" i="0" u="sng" dirty="0" smtClean="0">
              <a:solidFill>
                <a:schemeClr val="tx2">
                  <a:lumMod val="10000"/>
                </a:schemeClr>
              </a:solidFill>
              <a:latin typeface="Trebuchet MS"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prstGeom prst="rect">
            <a:avLst/>
          </a:prstGeom>
          <a:noFill/>
        </p:spPr>
        <p:txBody>
          <a:bodyPr lIns="92070" tIns="46035" rIns="92070" bIns="46035" anchor="ctr">
            <a:normAutofit/>
          </a:bodyPr>
          <a:lstStyle/>
          <a:p>
            <a:pPr lvl="3" algn="ctr" rtl="0">
              <a:spcBef>
                <a:spcPct val="0"/>
              </a:spcBef>
            </a:pPr>
            <a:r>
              <a:rPr lang="en-US" sz="4800" i="0" dirty="0" smtClean="0">
                <a:solidFill>
                  <a:schemeClr val="tx2">
                    <a:lumMod val="10000"/>
                  </a:schemeClr>
                </a:solidFill>
                <a:latin typeface="Trebuchet MS" pitchFamily="34" charset="0"/>
              </a:rPr>
              <a:t>Areas of Concern</a:t>
            </a:r>
            <a:endParaRPr lang="en-US" sz="7300" i="0" u="sng" dirty="0" smtClean="0">
              <a:solidFill>
                <a:schemeClr val="tx2">
                  <a:lumMod val="10000"/>
                </a:schemeClr>
              </a:solidFill>
              <a:latin typeface="Trebuchet MS" pitchFamily="34" charset="0"/>
              <a:cs typeface="Arial" pitchFamily="34" charset="0"/>
            </a:endParaRPr>
          </a:p>
        </p:txBody>
      </p:sp>
      <p:sp>
        <p:nvSpPr>
          <p:cNvPr id="4" name="Rectangle 3"/>
          <p:cNvSpPr txBox="1">
            <a:spLocks noChangeArrowheads="1"/>
          </p:cNvSpPr>
          <p:nvPr/>
        </p:nvSpPr>
        <p:spPr>
          <a:xfrm>
            <a:off x="758613" y="1981200"/>
            <a:ext cx="11595947" cy="5713307"/>
          </a:xfrm>
          <a:prstGeom prst="rect">
            <a:avLst/>
          </a:prstGeom>
          <a:noFill/>
        </p:spPr>
        <p:txBody>
          <a:bodyPr vert="horz" lIns="92070" tIns="46035" rIns="92070" bIns="46035">
            <a:normAutofit/>
          </a:bodyPr>
          <a:lstStyle/>
          <a:p>
            <a:pPr marL="650230" lvl="3" indent="-650230">
              <a:lnSpc>
                <a:spcPct val="90000"/>
              </a:lnSpc>
              <a:spcAft>
                <a:spcPts val="1707"/>
              </a:spcAft>
              <a:buSzPct val="75000"/>
              <a:buFont typeface="+mj-lt"/>
              <a:buAutoNum type="arabicPeriod"/>
            </a:pPr>
            <a:r>
              <a:rPr lang="en-US" sz="3400" dirty="0" smtClean="0">
                <a:solidFill>
                  <a:schemeClr val="bg1">
                    <a:lumMod val="65000"/>
                  </a:schemeClr>
                </a:solidFill>
                <a:latin typeface="Trebuchet MS" pitchFamily="34" charset="0"/>
              </a:rPr>
              <a:t>Maintaining a Conditional Water Right (Water Court)</a:t>
            </a:r>
          </a:p>
          <a:p>
            <a:pPr marL="650230" lvl="3" indent="-650230">
              <a:lnSpc>
                <a:spcPct val="90000"/>
              </a:lnSpc>
              <a:spcAft>
                <a:spcPts val="1707"/>
              </a:spcAft>
              <a:buSzPct val="75000"/>
              <a:buFont typeface="+mj-lt"/>
              <a:buAutoNum type="arabicPeriod"/>
            </a:pPr>
            <a:r>
              <a:rPr lang="en-US" sz="3400" dirty="0" smtClean="0">
                <a:solidFill>
                  <a:schemeClr val="bg1">
                    <a:lumMod val="65000"/>
                  </a:schemeClr>
                </a:solidFill>
                <a:latin typeface="Trebuchet MS" pitchFamily="34" charset="0"/>
              </a:rPr>
              <a:t>Administering an Absolute Water Right (Division of Water Resources)</a:t>
            </a:r>
          </a:p>
          <a:p>
            <a:pPr marL="650230" lvl="3" indent="-650230">
              <a:lnSpc>
                <a:spcPct val="90000"/>
              </a:lnSpc>
              <a:spcAft>
                <a:spcPts val="1707"/>
              </a:spcAft>
              <a:buSzPct val="75000"/>
              <a:buFont typeface="+mj-lt"/>
              <a:buAutoNum type="arabicPeriod"/>
            </a:pPr>
            <a:r>
              <a:rPr lang="en-US" sz="3400" dirty="0" smtClean="0">
                <a:solidFill>
                  <a:schemeClr val="bg1">
                    <a:lumMod val="65000"/>
                  </a:schemeClr>
                </a:solidFill>
                <a:latin typeface="Trebuchet MS" pitchFamily="34" charset="0"/>
              </a:rPr>
              <a:t>Abandoning a Water Right (Division of Water Resources, Water Court)</a:t>
            </a:r>
          </a:p>
          <a:p>
            <a:pPr marL="650230" lvl="3" indent="-650230">
              <a:lnSpc>
                <a:spcPct val="90000"/>
              </a:lnSpc>
              <a:spcAft>
                <a:spcPts val="1707"/>
              </a:spcAft>
              <a:buSzPct val="75000"/>
              <a:buFont typeface="+mj-lt"/>
              <a:buAutoNum type="arabicPeriod"/>
            </a:pPr>
            <a:r>
              <a:rPr lang="en-US" sz="3400" dirty="0" smtClean="0">
                <a:solidFill>
                  <a:schemeClr val="tx2">
                    <a:lumMod val="10000"/>
                  </a:schemeClr>
                </a:solidFill>
                <a:latin typeface="Trebuchet MS" pitchFamily="34" charset="0"/>
              </a:rPr>
              <a:t>Changing the Use of a Water Right (Water Court)</a:t>
            </a:r>
          </a:p>
          <a:p>
            <a:pPr marL="650230" lvl="3" indent="-650230">
              <a:lnSpc>
                <a:spcPct val="90000"/>
              </a:lnSpc>
              <a:spcAft>
                <a:spcPts val="1707"/>
              </a:spcAft>
              <a:buSzPct val="75000"/>
              <a:buFont typeface="+mj-lt"/>
              <a:buAutoNum type="arabicPeriod"/>
            </a:pPr>
            <a:r>
              <a:rPr lang="en-US" sz="3400" dirty="0" smtClean="0">
                <a:solidFill>
                  <a:schemeClr val="bg1">
                    <a:lumMod val="65000"/>
                  </a:schemeClr>
                </a:solidFill>
                <a:latin typeface="Trebuchet MS" pitchFamily="34" charset="0"/>
              </a:rPr>
              <a:t>Applying Intentional Conservation to a Water Right or Applying Water to an Undecreed Use (Division of Water Resources, Water Court)</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txBox="1">
            <a:spLocks/>
          </p:cNvSpPr>
          <p:nvPr/>
        </p:nvSpPr>
        <p:spPr>
          <a:xfrm>
            <a:off x="650240" y="1733974"/>
            <a:ext cx="11704320" cy="6436925"/>
          </a:xfrm>
          <a:prstGeom prst="rect">
            <a:avLst/>
          </a:prstGeom>
        </p:spPr>
        <p:txBody>
          <a:bodyPr lIns="130046" tIns="65023" rIns="130046" bIns="65023">
            <a:normAutofit/>
          </a:bodyPr>
          <a:lstStyle/>
          <a:p>
            <a:pPr marL="487672" indent="-487672" defTabSz="1300460" fontAlgn="auto" hangingPunct="1">
              <a:spcBef>
                <a:spcPct val="20000"/>
              </a:spcBef>
              <a:spcAft>
                <a:spcPts val="0"/>
              </a:spcAft>
              <a:buFont typeface="Arial" pitchFamily="34" charset="0"/>
              <a:buChar char="•"/>
              <a:defRPr/>
            </a:pPr>
            <a:r>
              <a:rPr lang="en-US" sz="4000" dirty="0" smtClean="0">
                <a:solidFill>
                  <a:schemeClr val="tx2">
                    <a:lumMod val="10000"/>
                  </a:schemeClr>
                </a:solidFill>
                <a:latin typeface="Arial" pitchFamily="34" charset="0"/>
                <a:ea typeface="+mn-ea"/>
                <a:cs typeface="Arial" pitchFamily="34" charset="0"/>
              </a:rPr>
              <a:t>A water right can be transferred to another use</a:t>
            </a:r>
          </a:p>
          <a:p>
            <a:pPr marL="487672" indent="-487672" defTabSz="1300460" fontAlgn="auto" hangingPunct="1">
              <a:spcBef>
                <a:spcPct val="20000"/>
              </a:spcBef>
              <a:spcAft>
                <a:spcPts val="0"/>
              </a:spcAft>
              <a:buFont typeface="Arial" pitchFamily="34" charset="0"/>
              <a:buChar char="•"/>
              <a:defRPr/>
            </a:pPr>
            <a:endParaRPr lang="en-US" sz="4000" dirty="0" smtClean="0">
              <a:solidFill>
                <a:schemeClr val="tx2">
                  <a:lumMod val="10000"/>
                </a:schemeClr>
              </a:solidFill>
              <a:latin typeface="Arial" pitchFamily="34" charset="0"/>
              <a:ea typeface="+mn-ea"/>
              <a:cs typeface="Arial" pitchFamily="34" charset="0"/>
            </a:endParaRPr>
          </a:p>
          <a:p>
            <a:pPr marL="487672" indent="-487672" defTabSz="1300460" fontAlgn="auto" hangingPunct="1">
              <a:spcBef>
                <a:spcPct val="20000"/>
              </a:spcBef>
              <a:spcAft>
                <a:spcPts val="0"/>
              </a:spcAft>
              <a:buFont typeface="Arial" pitchFamily="34" charset="0"/>
              <a:buChar char="•"/>
              <a:defRPr/>
            </a:pPr>
            <a:r>
              <a:rPr lang="en-US" sz="4000" dirty="0" smtClean="0">
                <a:solidFill>
                  <a:schemeClr val="tx2">
                    <a:lumMod val="10000"/>
                  </a:schemeClr>
                </a:solidFill>
                <a:latin typeface="Arial" pitchFamily="34" charset="0"/>
                <a:ea typeface="+mn-ea"/>
                <a:cs typeface="Arial" pitchFamily="34" charset="0"/>
              </a:rPr>
              <a:t>Requires a legal/engineering process: “Change of Water Right</a:t>
            </a:r>
            <a:r>
              <a:rPr lang="en-US" sz="4000" dirty="0" smtClean="0">
                <a:solidFill>
                  <a:schemeClr val="tx2">
                    <a:lumMod val="10000"/>
                  </a:schemeClr>
                </a:solidFill>
                <a:latin typeface="Arial" pitchFamily="34" charset="0"/>
                <a:ea typeface="+mn-ea"/>
                <a:cs typeface="Arial" pitchFamily="34" charset="0"/>
              </a:rPr>
              <a:t>”</a:t>
            </a:r>
          </a:p>
          <a:p>
            <a:pPr marL="944872" lvl="2" indent="-487672" defTabSz="1300460" fontAlgn="auto" hangingPunct="1">
              <a:spcBef>
                <a:spcPct val="20000"/>
              </a:spcBef>
              <a:spcAft>
                <a:spcPts val="0"/>
              </a:spcAft>
              <a:buFont typeface="Arial" pitchFamily="34" charset="0"/>
              <a:buChar char="•"/>
              <a:defRPr/>
            </a:pPr>
            <a:r>
              <a:rPr lang="en-US" sz="4000" dirty="0" smtClean="0">
                <a:solidFill>
                  <a:schemeClr val="tx2">
                    <a:lumMod val="10000"/>
                  </a:schemeClr>
                </a:solidFill>
                <a:latin typeface="Arial" pitchFamily="34" charset="0"/>
                <a:ea typeface="+mn-ea"/>
                <a:cs typeface="Arial" pitchFamily="34" charset="0"/>
              </a:rPr>
              <a:t>Ensure no injury to other water rights, </a:t>
            </a:r>
          </a:p>
          <a:p>
            <a:pPr marL="944872" lvl="2" indent="-487672" defTabSz="1300460" fontAlgn="auto" hangingPunct="1">
              <a:spcBef>
                <a:spcPct val="20000"/>
              </a:spcBef>
              <a:spcAft>
                <a:spcPts val="0"/>
              </a:spcAft>
              <a:buFont typeface="Arial" pitchFamily="34" charset="0"/>
              <a:buChar char="•"/>
              <a:defRPr/>
            </a:pPr>
            <a:r>
              <a:rPr lang="en-US" sz="4000" dirty="0" smtClean="0">
                <a:solidFill>
                  <a:schemeClr val="tx2">
                    <a:lumMod val="10000"/>
                  </a:schemeClr>
                </a:solidFill>
                <a:latin typeface="Arial" pitchFamily="34" charset="0"/>
                <a:ea typeface="+mn-ea"/>
                <a:cs typeface="Arial" pitchFamily="34" charset="0"/>
              </a:rPr>
              <a:t>No expansion of use.</a:t>
            </a:r>
            <a:endParaRPr lang="en-US" sz="4000" dirty="0" smtClean="0">
              <a:solidFill>
                <a:schemeClr val="tx2">
                  <a:lumMod val="10000"/>
                </a:schemeClr>
              </a:solidFill>
              <a:latin typeface="Arial" pitchFamily="34" charset="0"/>
              <a:ea typeface="+mn-ea"/>
              <a:cs typeface="Arial" pitchFamily="34" charset="0"/>
            </a:endParaRPr>
          </a:p>
        </p:txBody>
      </p:sp>
      <p:sp>
        <p:nvSpPr>
          <p:cNvPr id="3" name="Title 3"/>
          <p:cNvSpPr txBox="1">
            <a:spLocks/>
          </p:cNvSpPr>
          <p:nvPr/>
        </p:nvSpPr>
        <p:spPr>
          <a:xfrm>
            <a:off x="650240" y="390596"/>
            <a:ext cx="11704320" cy="1625600"/>
          </a:xfrm>
          <a:prstGeom prst="rect">
            <a:avLst/>
          </a:prstGeom>
        </p:spPr>
        <p:txBody>
          <a:bodyPr lIns="130046" tIns="65023" rIns="130046" bIns="65023"/>
          <a:lstStyle/>
          <a:p>
            <a:pPr algn="ctr" defTabSz="1300460" fontAlgn="auto" hangingPunct="1">
              <a:spcAft>
                <a:spcPts val="0"/>
              </a:spcAft>
              <a:defRPr/>
            </a:pPr>
            <a:r>
              <a:rPr lang="en-US" sz="6300" dirty="0" smtClean="0">
                <a:solidFill>
                  <a:schemeClr val="bg2">
                    <a:lumMod val="50000"/>
                  </a:schemeClr>
                </a:solidFill>
                <a:latin typeface="Arial" pitchFamily="34" charset="0"/>
                <a:ea typeface="+mj-ea"/>
                <a:cs typeface="Arial" pitchFamily="34" charset="0"/>
              </a:rPr>
              <a:t>Change of Water Right</a:t>
            </a:r>
            <a:endParaRPr lang="en-US" sz="6300" dirty="0">
              <a:solidFill>
                <a:schemeClr val="bg2">
                  <a:lumMod val="50000"/>
                </a:schemeClr>
              </a:solidFill>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_Office Theme">
  <a:themeElements>
    <a:clrScheme name="">
      <a:dk1>
        <a:srgbClr val="FFFFFF"/>
      </a:dk1>
      <a:lt1>
        <a:srgbClr val="FFFFFF"/>
      </a:lt1>
      <a:dk2>
        <a:srgbClr val="DCDEE0"/>
      </a:dk2>
      <a:lt2>
        <a:srgbClr val="53585F"/>
      </a:lt2>
      <a:accent1>
        <a:srgbClr val="0365C0"/>
      </a:accent1>
      <a:accent2>
        <a:srgbClr val="00882B"/>
      </a:accent2>
      <a:accent3>
        <a:srgbClr val="FFFFFF"/>
      </a:accent3>
      <a:accent4>
        <a:srgbClr val="DADADA"/>
      </a:accent4>
      <a:accent5>
        <a:srgbClr val="AAB8DC"/>
      </a:accent5>
      <a:accent6>
        <a:srgbClr val="007B26"/>
      </a:accent6>
      <a:hlink>
        <a:srgbClr val="0000FF"/>
      </a:hlink>
      <a:folHlink>
        <a:srgbClr val="FF00FF"/>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theme>
</file>

<file path=ppt/theme/theme2.xml><?xml version="1.0" encoding="utf-8"?>
<a:theme xmlns:a="http://schemas.openxmlformats.org/drawingml/2006/main" name="7_Office Theme">
  <a:themeElements>
    <a:clrScheme name="">
      <a:dk1>
        <a:srgbClr val="FFFFFF"/>
      </a:dk1>
      <a:lt1>
        <a:srgbClr val="FFFFFF"/>
      </a:lt1>
      <a:dk2>
        <a:srgbClr val="DCDEE0"/>
      </a:dk2>
      <a:lt2>
        <a:srgbClr val="53585F"/>
      </a:lt2>
      <a:accent1>
        <a:srgbClr val="0365C0"/>
      </a:accent1>
      <a:accent2>
        <a:srgbClr val="00882B"/>
      </a:accent2>
      <a:accent3>
        <a:srgbClr val="FFFFFF"/>
      </a:accent3>
      <a:accent4>
        <a:srgbClr val="DADADA"/>
      </a:accent4>
      <a:accent5>
        <a:srgbClr val="AAB8DC"/>
      </a:accent5>
      <a:accent6>
        <a:srgbClr val="007B26"/>
      </a:accent6>
      <a:hlink>
        <a:srgbClr val="0000FF"/>
      </a:hlink>
      <a:folHlink>
        <a:srgbClr val="FF00FF"/>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theme>
</file>

<file path=ppt/theme/theme3.xml><?xml version="1.0" encoding="utf-8"?>
<a:theme xmlns:a="http://schemas.openxmlformats.org/drawingml/2006/main" name="3_Office Theme">
  <a:themeElements>
    <a:clrScheme name="">
      <a:dk1>
        <a:srgbClr val="FFFFFF"/>
      </a:dk1>
      <a:lt1>
        <a:srgbClr val="FFFFFF"/>
      </a:lt1>
      <a:dk2>
        <a:srgbClr val="DCDEE0"/>
      </a:dk2>
      <a:lt2>
        <a:srgbClr val="53585F"/>
      </a:lt2>
      <a:accent1>
        <a:srgbClr val="0365C0"/>
      </a:accent1>
      <a:accent2>
        <a:srgbClr val="00882B"/>
      </a:accent2>
      <a:accent3>
        <a:srgbClr val="FFFFFF"/>
      </a:accent3>
      <a:accent4>
        <a:srgbClr val="DADADA"/>
      </a:accent4>
      <a:accent5>
        <a:srgbClr val="AAB8DC"/>
      </a:accent5>
      <a:accent6>
        <a:srgbClr val="007B26"/>
      </a:accent6>
      <a:hlink>
        <a:srgbClr val="0000FF"/>
      </a:hlink>
      <a:folHlink>
        <a:srgbClr val="FF00FF"/>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6257</TotalTime>
  <Words>1059</Words>
  <Application>Microsoft Office PowerPoint</Application>
  <PresentationFormat>Custom</PresentationFormat>
  <Paragraphs>259</Paragraphs>
  <Slides>34</Slides>
  <Notes>0</Notes>
  <HiddenSlides>0</HiddenSlides>
  <MMClips>0</MMClips>
  <ScaleCrop>false</ScaleCrop>
  <HeadingPairs>
    <vt:vector size="4" baseType="variant">
      <vt:variant>
        <vt:lpstr>Theme</vt:lpstr>
      </vt:variant>
      <vt:variant>
        <vt:i4>3</vt:i4>
      </vt:variant>
      <vt:variant>
        <vt:lpstr>Slide Titles</vt:lpstr>
      </vt:variant>
      <vt:variant>
        <vt:i4>34</vt:i4>
      </vt:variant>
    </vt:vector>
  </HeadingPairs>
  <TitlesOfParts>
    <vt:vector size="37" baseType="lpstr">
      <vt:lpstr>8_Office Theme</vt:lpstr>
      <vt:lpstr>7_Office Theme</vt:lpstr>
      <vt:lpstr>3_Office Theme</vt:lpstr>
      <vt:lpstr>Slide 1</vt:lpstr>
      <vt:lpstr>Areas of Concern</vt:lpstr>
      <vt:lpstr>Areas of Concern</vt:lpstr>
      <vt:lpstr>Areas of Concern</vt:lpstr>
      <vt:lpstr>Areas of Concern</vt:lpstr>
      <vt:lpstr>Areas of Concern</vt:lpstr>
      <vt:lpstr>For example…</vt:lpstr>
      <vt:lpstr>Areas of Concern</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For example… Let’s tweak the example  Divert an additional amount  to “protect” our full decreed  water right  </vt:lpstr>
      <vt:lpstr>Slide 25</vt:lpstr>
      <vt:lpstr>Slide 26</vt:lpstr>
      <vt:lpstr>Slide 27</vt:lpstr>
      <vt:lpstr>Slide 28</vt:lpstr>
      <vt:lpstr>Slide 29</vt:lpstr>
      <vt:lpstr>Slide 30</vt:lpstr>
      <vt:lpstr>Slide 31</vt:lpstr>
      <vt:lpstr>Slide 32</vt:lpstr>
      <vt:lpstr>Slide 33</vt:lpstr>
      <vt:lpstr>Synopsis from the Regulatory Perspective Historical Consumptive Use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Sed Euismod Risus Scelerisque Aliquet</dc:title>
  <dc:creator>Rein, Kevin</dc:creator>
  <cp:lastModifiedBy>Rein</cp:lastModifiedBy>
  <cp:revision>384</cp:revision>
  <dcterms:created xsi:type="dcterms:W3CDTF">2014-01-16T23:28:42Z</dcterms:created>
  <dcterms:modified xsi:type="dcterms:W3CDTF">2017-03-21T13:43:53Z</dcterms:modified>
</cp:coreProperties>
</file>