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58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157" y="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87D239-A39B-45E6-AA24-FF9DCB48CF44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784347-7008-414D-8288-852BE36F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.state.co.us/Home/Pages/default.asp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543800" cy="3124200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 right valuation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Farm Credit View)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Jerry Lebsack </a:t>
            </a:r>
            <a:r>
              <a:rPr lang="en-US" smtClean="0"/>
              <a:t>ARA VP-Appraisal</a:t>
            </a:r>
            <a:endParaRPr lang="en-US" dirty="0"/>
          </a:p>
        </p:txBody>
      </p:sp>
      <p:pic>
        <p:nvPicPr>
          <p:cNvPr id="7" name="Picture 6" descr="Whit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96000"/>
            <a:ext cx="1933575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82000" cy="3352800"/>
          </a:xfrm>
        </p:spPr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rgbClr val="FF0000"/>
                </a:solidFill>
              </a:rPr>
              <a:t/>
            </a:r>
            <a:br>
              <a:rPr lang="en-US" sz="4000" cap="none" dirty="0" smtClean="0">
                <a:solidFill>
                  <a:srgbClr val="FF0000"/>
                </a:solidFill>
              </a:rPr>
            </a:br>
            <a:endParaRPr lang="en-US" sz="4000" cap="non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77" y="228600"/>
            <a:ext cx="8497746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42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85" y="1981200"/>
            <a:ext cx="89916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Questions??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0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66800" y="2819401"/>
            <a:ext cx="7086599" cy="3581399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 rights have an effect on area land values, sometimes in excess of $</a:t>
            </a:r>
            <a:r>
              <a:rPr lang="en-US" sz="4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1,000/ac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important to know what you are getting when purchasing irrigated property</a:t>
            </a:r>
            <a:b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Water Right Valuation</a:t>
            </a:r>
            <a:endParaRPr lang="en-US" sz="3600" dirty="0"/>
          </a:p>
        </p:txBody>
      </p:sp>
      <p:pic>
        <p:nvPicPr>
          <p:cNvPr id="7" name="Picture 6" descr="Whit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96000"/>
            <a:ext cx="1933575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086599" cy="35813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 for accurate information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Well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Permit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Appropriation, Acres, Output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Well Tests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Current Static Water Level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Current Drawdown or Pumping Level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Estimate the </a:t>
            </a:r>
            <a:r>
              <a:rPr lang="en-US" sz="240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remaining </a:t>
            </a:r>
            <a:r>
              <a:rPr lang="en-US" sz="240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well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Water Right Valuation</a:t>
            </a:r>
            <a:endParaRPr lang="en-US" sz="3600" dirty="0"/>
          </a:p>
        </p:txBody>
      </p:sp>
      <p:pic>
        <p:nvPicPr>
          <p:cNvPr id="7" name="Picture 6" descr="Whit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96000"/>
            <a:ext cx="19335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086599" cy="35813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meter tests can give a quick snapshot of well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</a:p>
          <a:p>
            <a:pPr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 is that tests are only 15 minutes long.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Water Right Valuation</a:t>
            </a:r>
            <a:endParaRPr lang="en-US" sz="3600" dirty="0"/>
          </a:p>
        </p:txBody>
      </p:sp>
      <p:pic>
        <p:nvPicPr>
          <p:cNvPr id="7" name="Picture 6" descr="Whit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96000"/>
            <a:ext cx="19335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086599" cy="3581399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Farm Credit Water Classifications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u="sng" dirty="0" smtClean="0">
                <a:solidFill>
                  <a:schemeClr val="tx1"/>
                </a:solidFill>
              </a:rPr>
              <a:t>Class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u="sng" dirty="0" smtClean="0">
                <a:solidFill>
                  <a:schemeClr val="tx1"/>
                </a:solidFill>
              </a:rPr>
              <a:t>Appropriation</a:t>
            </a:r>
            <a:r>
              <a:rPr lang="en-US" dirty="0" smtClean="0">
                <a:solidFill>
                  <a:schemeClr val="tx1"/>
                </a:solidFill>
              </a:rPr>
              <a:t>	      </a:t>
            </a:r>
            <a:r>
              <a:rPr lang="en-US" u="sng" dirty="0" smtClean="0">
                <a:solidFill>
                  <a:schemeClr val="tx1"/>
                </a:solidFill>
              </a:rPr>
              <a:t>Output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Class </a:t>
            </a:r>
            <a:r>
              <a:rPr lang="en-US" dirty="0">
                <a:solidFill>
                  <a:schemeClr val="tx1"/>
                </a:solidFill>
              </a:rPr>
              <a:t>I		 </a:t>
            </a:r>
            <a:r>
              <a:rPr lang="en-US" dirty="0" smtClean="0">
                <a:solidFill>
                  <a:schemeClr val="tx1"/>
                </a:solidFill>
              </a:rPr>
              <a:t>     2.5AF/ac</a:t>
            </a:r>
            <a:r>
              <a:rPr lang="en-US" dirty="0">
                <a:solidFill>
                  <a:schemeClr val="tx1"/>
                </a:solidFill>
              </a:rPr>
              <a:t>	 </a:t>
            </a:r>
            <a:r>
              <a:rPr lang="en-US" dirty="0" smtClean="0">
                <a:solidFill>
                  <a:schemeClr val="tx1"/>
                </a:solidFill>
              </a:rPr>
              <a:t>   	  6 </a:t>
            </a:r>
            <a:r>
              <a:rPr lang="en-US" dirty="0">
                <a:solidFill>
                  <a:schemeClr val="tx1"/>
                </a:solidFill>
              </a:rPr>
              <a:t>GPM/ac +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Class </a:t>
            </a:r>
            <a:r>
              <a:rPr lang="en-US" dirty="0">
                <a:solidFill>
                  <a:schemeClr val="tx1"/>
                </a:solidFill>
              </a:rPr>
              <a:t>II		   1.7-2.5AF/ac	</a:t>
            </a:r>
            <a:r>
              <a:rPr lang="en-US" dirty="0" smtClean="0">
                <a:solidFill>
                  <a:schemeClr val="tx1"/>
                </a:solidFill>
              </a:rPr>
              <a:t>  4-6 </a:t>
            </a:r>
            <a:r>
              <a:rPr lang="en-US" dirty="0">
                <a:solidFill>
                  <a:schemeClr val="tx1"/>
                </a:solidFill>
              </a:rPr>
              <a:t>GPM/ac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Class </a:t>
            </a:r>
            <a:r>
              <a:rPr lang="en-US" dirty="0">
                <a:solidFill>
                  <a:schemeClr val="tx1"/>
                </a:solidFill>
              </a:rPr>
              <a:t>III	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.625-1.7AF/ac	</a:t>
            </a:r>
            <a:r>
              <a:rPr lang="en-US" dirty="0" smtClean="0">
                <a:solidFill>
                  <a:schemeClr val="tx1"/>
                </a:solidFill>
              </a:rPr>
              <a:t>  2-4 </a:t>
            </a:r>
            <a:r>
              <a:rPr lang="en-US" dirty="0">
                <a:solidFill>
                  <a:schemeClr val="tx1"/>
                </a:solidFill>
              </a:rPr>
              <a:t>GPM/ac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Class </a:t>
            </a:r>
            <a:r>
              <a:rPr lang="en-US" dirty="0">
                <a:solidFill>
                  <a:schemeClr val="tx1"/>
                </a:solidFill>
              </a:rPr>
              <a:t>IV	 </a:t>
            </a:r>
            <a:r>
              <a:rPr lang="en-US" dirty="0" smtClean="0">
                <a:solidFill>
                  <a:schemeClr val="tx1"/>
                </a:solidFill>
              </a:rPr>
              <a:t>&lt;.</a:t>
            </a:r>
            <a:r>
              <a:rPr lang="en-US" dirty="0">
                <a:solidFill>
                  <a:schemeClr val="tx1"/>
                </a:solidFill>
              </a:rPr>
              <a:t>625AF/ac		</a:t>
            </a:r>
            <a:r>
              <a:rPr lang="en-US" dirty="0" smtClean="0">
                <a:solidFill>
                  <a:schemeClr val="tx1"/>
                </a:solidFill>
              </a:rPr>
              <a:t>  &lt;</a:t>
            </a:r>
            <a:r>
              <a:rPr lang="en-US" dirty="0">
                <a:solidFill>
                  <a:schemeClr val="tx1"/>
                </a:solidFill>
              </a:rPr>
              <a:t>2 GPM/ac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Water Right Valuation</a:t>
            </a:r>
            <a:endParaRPr lang="en-US" sz="3600" dirty="0"/>
          </a:p>
        </p:txBody>
      </p:sp>
      <p:pic>
        <p:nvPicPr>
          <p:cNvPr id="7" name="Picture 6" descr="Whit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96000"/>
            <a:ext cx="19335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086599" cy="39624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Where to find this </a:t>
            </a:r>
            <a:r>
              <a:rPr lang="en-US" dirty="0" smtClean="0">
                <a:solidFill>
                  <a:schemeClr val="tx1"/>
                </a:solidFill>
              </a:rPr>
              <a:t>information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Department of Water Resources Website </a:t>
            </a:r>
          </a:p>
          <a:p>
            <a:r>
              <a:rPr lang="en-US" u="sng" dirty="0">
                <a:solidFill>
                  <a:srgbClr val="00B0F0"/>
                </a:solidFill>
                <a:hlinkClick r:id="rId3"/>
              </a:rPr>
              <a:t>http://water.state.co.us/Home/Pages/default.aspx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Several </a:t>
            </a:r>
            <a:r>
              <a:rPr lang="en-US" dirty="0">
                <a:solidFill>
                  <a:schemeClr val="tx1"/>
                </a:solidFill>
              </a:rPr>
              <a:t>search parameters available</a:t>
            </a:r>
          </a:p>
          <a:p>
            <a:r>
              <a:rPr lang="en-US" dirty="0">
                <a:solidFill>
                  <a:schemeClr val="tx1"/>
                </a:solidFill>
              </a:rPr>
              <a:t>	Imaged documents</a:t>
            </a:r>
          </a:p>
          <a:p>
            <a:r>
              <a:rPr lang="en-US" dirty="0">
                <a:solidFill>
                  <a:schemeClr val="tx1"/>
                </a:solidFill>
              </a:rPr>
              <a:t>	Well permit list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	District filings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	Examples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Water Right Valuation</a:t>
            </a:r>
            <a:endParaRPr lang="en-US" sz="3600" dirty="0"/>
          </a:p>
        </p:txBody>
      </p:sp>
      <p:pic>
        <p:nvPicPr>
          <p:cNvPr id="7" name="Picture 6" descr="White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096000"/>
            <a:ext cx="19335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8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82000" cy="3352800"/>
          </a:xfrm>
        </p:spPr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rgbClr val="FF0000"/>
                </a:solidFill>
              </a:rPr>
              <a:t/>
            </a:r>
            <a:br>
              <a:rPr lang="en-US" sz="4000" cap="none" dirty="0" smtClean="0">
                <a:solidFill>
                  <a:srgbClr val="FF0000"/>
                </a:solidFill>
              </a:rPr>
            </a:br>
            <a:endParaRPr lang="en-US" sz="4000" cap="non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2400"/>
            <a:ext cx="5869102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82000" cy="3352800"/>
          </a:xfrm>
        </p:spPr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rgbClr val="FF0000"/>
                </a:solidFill>
              </a:rPr>
              <a:t/>
            </a:r>
            <a:br>
              <a:rPr lang="en-US" sz="4000" cap="none" dirty="0" smtClean="0">
                <a:solidFill>
                  <a:srgbClr val="FF0000"/>
                </a:solidFill>
              </a:rPr>
            </a:br>
            <a:endParaRPr lang="en-US" sz="4000" cap="non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1"/>
            <a:ext cx="708660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6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82000" cy="3352800"/>
          </a:xfrm>
        </p:spPr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rgbClr val="FF0000"/>
                </a:solidFill>
              </a:rPr>
              <a:t/>
            </a:r>
            <a:br>
              <a:rPr lang="en-US" sz="4000" cap="none" dirty="0" smtClean="0">
                <a:solidFill>
                  <a:srgbClr val="FF0000"/>
                </a:solidFill>
              </a:rPr>
            </a:br>
            <a:endParaRPr lang="en-US" sz="4000" cap="non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15" y="304800"/>
            <a:ext cx="8077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988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09470"/>
      </a:accent1>
      <a:accent2>
        <a:srgbClr val="D09B2C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84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Water right valuation (the Farm Credit View)  </vt:lpstr>
      <vt:lpstr>Water Right Valuation</vt:lpstr>
      <vt:lpstr>Water Right Valuation</vt:lpstr>
      <vt:lpstr>Water Right Valuation</vt:lpstr>
      <vt:lpstr>Water Right Valuation</vt:lpstr>
      <vt:lpstr>Water Right Valuation</vt:lpstr>
      <vt:lpstr> </vt:lpstr>
      <vt:lpstr> </vt:lpstr>
      <vt:lpstr> </vt:lpstr>
      <vt:lpstr> </vt:lpstr>
      <vt:lpstr> Questions??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Mulberry Design</dc:creator>
  <cp:lastModifiedBy>Lebsack, Jerry</cp:lastModifiedBy>
  <cp:revision>21</cp:revision>
  <dcterms:created xsi:type="dcterms:W3CDTF">2013-10-10T20:16:15Z</dcterms:created>
  <dcterms:modified xsi:type="dcterms:W3CDTF">2018-12-05T15:19:04Z</dcterms:modified>
</cp:coreProperties>
</file>