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40" r:id="rId2"/>
  </p:sldMasterIdLst>
  <p:notesMasterIdLst>
    <p:notesMasterId r:id="rId16"/>
  </p:notesMasterIdLst>
  <p:handoutMasterIdLst>
    <p:handoutMasterId r:id="rId17"/>
  </p:handoutMasterIdLst>
  <p:sldIdLst>
    <p:sldId id="269" r:id="rId3"/>
    <p:sldId id="331" r:id="rId4"/>
    <p:sldId id="333" r:id="rId5"/>
    <p:sldId id="305" r:id="rId6"/>
    <p:sldId id="286" r:id="rId7"/>
    <p:sldId id="307" r:id="rId8"/>
    <p:sldId id="328" r:id="rId9"/>
    <p:sldId id="308" r:id="rId10"/>
    <p:sldId id="339" r:id="rId11"/>
    <p:sldId id="329" r:id="rId12"/>
    <p:sldId id="338" r:id="rId13"/>
    <p:sldId id="340" r:id="rId14"/>
    <p:sldId id="330" r:id="rId15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 autoAdjust="0"/>
    <p:restoredTop sz="88257" autoAdjust="0"/>
  </p:normalViewPr>
  <p:slideViewPr>
    <p:cSldViewPr snapToGrid="0">
      <p:cViewPr>
        <p:scale>
          <a:sx n="45" d="100"/>
          <a:sy n="45" d="100"/>
        </p:scale>
        <p:origin x="-10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0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4" cy="469779"/>
          </a:xfrm>
          <a:prstGeom prst="rect">
            <a:avLst/>
          </a:prstGeom>
        </p:spPr>
        <p:txBody>
          <a:bodyPr vert="horz" lIns="93919" tIns="46959" rIns="93919" bIns="4695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1"/>
            <a:ext cx="3066734" cy="469779"/>
          </a:xfrm>
          <a:prstGeom prst="rect">
            <a:avLst/>
          </a:prstGeom>
        </p:spPr>
        <p:txBody>
          <a:bodyPr vert="horz" lIns="93919" tIns="46959" rIns="93919" bIns="46959" rtlCol="0"/>
          <a:lstStyle>
            <a:lvl1pPr algn="r">
              <a:defRPr sz="1200"/>
            </a:lvl1pPr>
          </a:lstStyle>
          <a:p>
            <a:fld id="{AC09CCE2-A01C-44B5-AA37-6070FD4EF256}" type="datetimeFigureOut">
              <a:rPr lang="en-US"/>
              <a:pPr/>
              <a:t>2/14/2017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8"/>
            <a:ext cx="3066734" cy="469778"/>
          </a:xfrm>
          <a:prstGeom prst="rect">
            <a:avLst/>
          </a:prstGeom>
        </p:spPr>
        <p:txBody>
          <a:bodyPr vert="horz" lIns="93919" tIns="46959" rIns="93919" bIns="4695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8"/>
            <a:ext cx="3066734" cy="469778"/>
          </a:xfrm>
          <a:prstGeom prst="rect">
            <a:avLst/>
          </a:prstGeom>
        </p:spPr>
        <p:txBody>
          <a:bodyPr vert="horz" lIns="93919" tIns="46959" rIns="93919" bIns="46959" rtlCol="0" anchor="b"/>
          <a:lstStyle>
            <a:lvl1pPr algn="r">
              <a:defRPr sz="1200"/>
            </a:lvl1pPr>
          </a:lstStyle>
          <a:p>
            <a:fld id="{E9DBA566-AA56-4649-9A2B-8E474DB0626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1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4" cy="469779"/>
          </a:xfrm>
          <a:prstGeom prst="rect">
            <a:avLst/>
          </a:prstGeom>
        </p:spPr>
        <p:txBody>
          <a:bodyPr vert="horz" lIns="93919" tIns="46959" rIns="93919" bIns="4695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1"/>
            <a:ext cx="3066734" cy="469779"/>
          </a:xfrm>
          <a:prstGeom prst="rect">
            <a:avLst/>
          </a:prstGeom>
        </p:spPr>
        <p:txBody>
          <a:bodyPr vert="horz" lIns="93919" tIns="46959" rIns="93919" bIns="46959" rtlCol="0"/>
          <a:lstStyle>
            <a:lvl1pPr algn="r">
              <a:defRPr sz="1200"/>
            </a:lvl1pPr>
          </a:lstStyle>
          <a:p>
            <a:fld id="{0A3B5695-E7AA-4CAE-8AD7-3A6F88BDB600}" type="datetimeFigureOut">
              <a:rPr lang="en-US"/>
              <a:pPr/>
              <a:t>2/14/2017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19" tIns="46959" rIns="93919" bIns="4695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2"/>
            <a:ext cx="5661660" cy="3160038"/>
          </a:xfrm>
          <a:prstGeom prst="rect">
            <a:avLst/>
          </a:prstGeom>
        </p:spPr>
        <p:txBody>
          <a:bodyPr vert="horz" lIns="93919" tIns="46959" rIns="93919" bIns="46959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8"/>
            <a:ext cx="3066734" cy="469778"/>
          </a:xfrm>
          <a:prstGeom prst="rect">
            <a:avLst/>
          </a:prstGeom>
        </p:spPr>
        <p:txBody>
          <a:bodyPr vert="horz" lIns="93919" tIns="46959" rIns="93919" bIns="4695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8"/>
            <a:ext cx="3066734" cy="469778"/>
          </a:xfrm>
          <a:prstGeom prst="rect">
            <a:avLst/>
          </a:prstGeom>
        </p:spPr>
        <p:txBody>
          <a:bodyPr vert="horz" lIns="93919" tIns="46959" rIns="93919" bIns="46959" rtlCol="0" anchor="b"/>
          <a:lstStyle>
            <a:lvl1pPr algn="r">
              <a:defRPr sz="1200"/>
            </a:lvl1pPr>
          </a:lstStyle>
          <a:p>
            <a:fld id="{94236E24-4973-4BA9-AE48-A477B9EDA60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08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7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27FF76D-CC2C-404C-8BDD-9EA3B4AAE491}" type="datetime1">
              <a:rPr lang="en-US" smtClean="0"/>
              <a:t>2/14/2017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98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76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2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45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6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9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23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9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6"/>
              </a:spcAft>
            </a:pPr>
            <a:r>
              <a:rPr lang="en-US" sz="3200" u="sng" dirty="0">
                <a:latin typeface="Calibri" panose="020F0502020204030204" pitchFamily="34" charset="0"/>
              </a:rPr>
              <a:t>Utilized the Pay-As-You-Go Method:</a:t>
            </a:r>
            <a:r>
              <a:rPr lang="en-US" sz="3200" dirty="0">
                <a:latin typeface="Calibri" panose="020F0502020204030204" pitchFamily="34" charset="0"/>
              </a:rPr>
              <a:t>  Allows us to m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eet future return flow obligations by placing adequate water in recharge now</a:t>
            </a:r>
            <a:endParaRPr lang="en-US" sz="3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4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6E24-4973-4BA9-AE48-A477B9EDA6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99742-3D13-4E7E-85E5-2E3613EB49CD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FCFD-8C92-4157-8325-4D3C4E3BFE00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4904-B029-4195-9EA8-A161126C11AB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E300F-CF65-4F2A-980C-3A70F3AE5AFA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140E-D022-4417-8A4E-153FDDD16A31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0C9E-0813-4ECE-BA87-F4DF9FF6B5B2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1681851"/>
            <a:ext cx="5156200" cy="731520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248" y="2507550"/>
            <a:ext cx="5156200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5064" y="1681851"/>
            <a:ext cx="5157787" cy="7315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5064" y="2507550"/>
            <a:ext cx="5157787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6C7B-C8CF-42D7-B7C0-6A5B5EAA03CF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563E-D836-46E1-8429-A993F8677866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24B7-C45C-4AE4-8751-1F051DAC689D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039484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6F89-DA97-48C3-A4FE-23E65E7508C0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041136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7DD54-E70F-4EF4-9397-04F3AD850F61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CCA04A-5CCF-4B51-A8F5-E37B735539E0}" type="datetime1">
              <a:rPr lang="en-US" smtClean="0"/>
              <a:pPr/>
              <a:t>2/14/2017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2875" y="1179871"/>
            <a:ext cx="10779712" cy="2914609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500" dirty="0" smtClean="0">
                <a:latin typeface="Cambria" panose="02040503050406030204" pitchFamily="18" charset="0"/>
              </a:rPr>
              <a:t>Catlin Fallowing-Leasing Pilot Project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244"/>
          <a:stretch/>
        </p:blipFill>
        <p:spPr>
          <a:xfrm>
            <a:off x="846223" y="969375"/>
            <a:ext cx="9327721" cy="58886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284" y="83169"/>
            <a:ext cx="10515600" cy="708338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Cambria" panose="02040503050406030204" pitchFamily="18" charset="0"/>
              </a:rPr>
              <a:t>Water Delivered to Municipalities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9600" y="1230779"/>
            <a:ext cx="3090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Calibri" panose="020F0502020204030204" pitchFamily="34" charset="0"/>
              </a:rPr>
              <a:t>2015: 409 AF</a:t>
            </a:r>
          </a:p>
          <a:p>
            <a:pPr algn="r"/>
            <a:r>
              <a:rPr lang="en-US" sz="4000" dirty="0" smtClean="0">
                <a:latin typeface="Calibri" panose="020F0502020204030204" pitchFamily="34" charset="0"/>
              </a:rPr>
              <a:t>2016: 406 AF </a:t>
            </a:r>
            <a:endParaRPr lang="en-US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8761" y="999186"/>
            <a:ext cx="11044797" cy="5773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</a:rPr>
              <a:t>Option Payment:   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$150 per acre fallowed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Delivery Payment: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$500 per AF delivered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 smtClean="0">
              <a:latin typeface="Calibri" panose="020F0502020204030204" pitchFamily="34" charset="0"/>
            </a:endParaRPr>
          </a:p>
          <a:p>
            <a:pPr marL="457200">
              <a:lnSpc>
                <a:spcPct val="100000"/>
              </a:lnSpc>
              <a:spcAft>
                <a:spcPts val="600"/>
              </a:spcAft>
            </a:pPr>
            <a:r>
              <a:rPr lang="en-US" sz="3600" dirty="0" smtClean="0">
                <a:latin typeface="Calibri" panose="020F0502020204030204" pitchFamily="34" charset="0"/>
              </a:rPr>
              <a:t>238 fallowed acres X $150/acre 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=  $   36k</a:t>
            </a:r>
          </a:p>
          <a:p>
            <a:pPr marL="457200">
              <a:lnSpc>
                <a:spcPct val="100000"/>
              </a:lnSpc>
              <a:spcAft>
                <a:spcPts val="600"/>
              </a:spcAft>
            </a:pPr>
            <a:r>
              <a:rPr lang="en-US" sz="3600" dirty="0" smtClean="0">
                <a:latin typeface="Calibri" panose="020F0502020204030204" pitchFamily="34" charset="0"/>
              </a:rPr>
              <a:t>405 AF delivered X $500/AF           </a:t>
            </a:r>
            <a:r>
              <a:rPr lang="en-US" sz="36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=  $ 202k</a:t>
            </a:r>
            <a:endParaRPr lang="en-US" sz="3600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marL="457200">
              <a:lnSpc>
                <a:spcPct val="100000"/>
              </a:lnSpc>
              <a:spcAft>
                <a:spcPts val="600"/>
              </a:spcAft>
            </a:pPr>
            <a:r>
              <a:rPr lang="en-US" sz="3600" dirty="0" smtClean="0">
                <a:latin typeface="Calibri" panose="020F0502020204030204" pitchFamily="34" charset="0"/>
              </a:rPr>
              <a:t>Total Payment to Farmers		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=  $ 238k</a:t>
            </a:r>
          </a:p>
          <a:p>
            <a:pPr lvl="1">
              <a:spcAft>
                <a:spcPts val="600"/>
              </a:spcAft>
            </a:pPr>
            <a:endParaRPr lang="en-US" dirty="0" smtClean="0">
              <a:latin typeface="Calibri" panose="020F050202020403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3600" dirty="0" smtClean="0">
                <a:latin typeface="Calibri" panose="020F0502020204030204" pitchFamily="34" charset="0"/>
              </a:rPr>
              <a:t>Average Farmer Payment             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=  $ 1,004 per acre</a:t>
            </a:r>
          </a:p>
          <a:p>
            <a:pPr lvl="1">
              <a:spcAft>
                <a:spcPts val="600"/>
              </a:spcAft>
            </a:pPr>
            <a:r>
              <a:rPr lang="en-US" sz="3600" dirty="0" smtClean="0">
                <a:latin typeface="Calibri" panose="020F0502020204030204" pitchFamily="34" charset="0"/>
              </a:rPr>
              <a:t>Average Weed Control Cost           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=       $ 37 per acre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626" y="170523"/>
            <a:ext cx="11592232" cy="708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>
                <a:latin typeface="Cambria" panose="02040503050406030204" pitchFamily="18" charset="0"/>
              </a:rPr>
              <a:t>Farmer Payments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61" y="291467"/>
            <a:ext cx="10515600" cy="708338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Cambria" panose="02040503050406030204" pitchFamily="18" charset="0"/>
              </a:rPr>
              <a:t>Looking Ahead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8761" y="999805"/>
            <a:ext cx="11641503" cy="5711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All 6 farms and 3 municipalities committed to participate for year three.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Lower Arkansas Valley Water Conservancy District looking to extend HB13-1248 for another five years to allow additional projects to be proposed up to 2023.</a:t>
            </a:r>
            <a:endParaRPr lang="en-US" sz="3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31756" y="2936383"/>
            <a:ext cx="10946351" cy="3353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Questions?</a:t>
            </a:r>
          </a:p>
          <a:p>
            <a:pPr>
              <a:spcAft>
                <a:spcPts val="600"/>
              </a:spcAft>
            </a:pPr>
            <a:endParaRPr lang="en-US" sz="3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8761" y="4673280"/>
            <a:ext cx="11497265" cy="1683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Approved by the Colorado Water Conservation Board in 2015, as the first project under House Bill 13-1248, </a:t>
            </a:r>
            <a:r>
              <a:rPr lang="en-US" sz="33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to test fallowing-leasing as an alternative to permanent </a:t>
            </a:r>
            <a:r>
              <a:rPr lang="en-US" sz="33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irrigated ag. dry-up</a:t>
            </a:r>
            <a:endParaRPr lang="en-US" sz="33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  <a:p>
            <a:pPr lvl="1">
              <a:spcAft>
                <a:spcPts val="1200"/>
              </a:spcAft>
            </a:pPr>
            <a:endParaRPr lang="en-US" sz="33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0271" y="291467"/>
            <a:ext cx="10515600" cy="708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>
                <a:latin typeface="Cambria" panose="02040503050406030204" pitchFamily="18" charset="0"/>
              </a:rPr>
              <a:t>Catlin Fallowing-Leasing Pilot Project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2" b="35515"/>
          <a:stretch/>
        </p:blipFill>
        <p:spPr>
          <a:xfrm>
            <a:off x="978552" y="1182366"/>
            <a:ext cx="9723937" cy="3308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0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626" y="291467"/>
            <a:ext cx="10600735" cy="708338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Cambria" panose="02040503050406030204" pitchFamily="18" charset="0"/>
              </a:rPr>
              <a:t>Approval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73626" y="999805"/>
            <a:ext cx="11700388" cy="5509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6 </a:t>
            </a:r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Catlin Canal farms totaling 902 acres and 1,047 </a:t>
            </a: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shares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Fallow </a:t>
            </a:r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up to 30% of </a:t>
            </a: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land each </a:t>
            </a: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of the 10 year approval</a:t>
            </a:r>
            <a:endParaRPr lang="en-US" sz="34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Deliver up to 500 AF per year to municipalities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Municipalities</a:t>
            </a:r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:  Fowler, Fountain and Security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3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 smtClean="0">
              <a:latin typeface="Calibri" panose="020F0502020204030204" pitchFamily="34" charset="0"/>
            </a:endParaRPr>
          </a:p>
          <a:p>
            <a:pPr lvl="1">
              <a:spcAft>
                <a:spcPts val="1200"/>
              </a:spcAft>
            </a:pPr>
            <a:endParaRPr lang="en-US" sz="3400" dirty="0" smtClean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3058" y="117832"/>
            <a:ext cx="9920747" cy="6607432"/>
            <a:chOff x="993058" y="117832"/>
            <a:chExt cx="9920747" cy="66074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4" t="7742" r="5039" b="7097"/>
            <a:stretch/>
          </p:blipFill>
          <p:spPr>
            <a:xfrm>
              <a:off x="993058" y="117832"/>
              <a:ext cx="9920747" cy="6607432"/>
            </a:xfrm>
            <a:prstGeom prst="rect">
              <a:avLst/>
            </a:prstGeom>
          </p:spPr>
        </p:pic>
        <p:sp>
          <p:nvSpPr>
            <p:cNvPr id="4" name="5-Point Star 3"/>
            <p:cNvSpPr/>
            <p:nvPr/>
          </p:nvSpPr>
          <p:spPr>
            <a:xfrm>
              <a:off x="3435702" y="598408"/>
              <a:ext cx="344129" cy="344129"/>
            </a:xfrm>
            <a:prstGeom prst="star5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5-Point Star 4"/>
            <p:cNvSpPr/>
            <p:nvPr/>
          </p:nvSpPr>
          <p:spPr>
            <a:xfrm>
              <a:off x="3736651" y="1172308"/>
              <a:ext cx="344129" cy="344129"/>
            </a:xfrm>
            <a:prstGeom prst="star5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7245194" y="4981940"/>
              <a:ext cx="344129" cy="344129"/>
            </a:xfrm>
            <a:prstGeom prst="star5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2363256" y="2392693"/>
              <a:ext cx="2246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Fountain Valley Conduit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683760" y="4013200"/>
            <a:ext cx="4917440" cy="155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2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61" y="291467"/>
            <a:ext cx="10515600" cy="708338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Cambria" panose="02040503050406030204" pitchFamily="18" charset="0"/>
              </a:rPr>
              <a:t>Details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8761" y="999805"/>
            <a:ext cx="11641503" cy="5711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Acres Fallowed: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latin typeface="Calibri" panose="020F0502020204030204" pitchFamily="34" charset="0"/>
                <a:ea typeface="+mn-ea"/>
                <a:cs typeface="+mn-cs"/>
              </a:rPr>
              <a:t>2015: </a:t>
            </a: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235 acres (26% of total)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latin typeface="Calibri" panose="020F0502020204030204" pitchFamily="34" charset="0"/>
                <a:ea typeface="+mn-ea"/>
                <a:cs typeface="+mn-cs"/>
              </a:rPr>
              <a:t>2016: </a:t>
            </a: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238 acres (26% of total)  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 panose="020F0502020204030204" pitchFamily="34" charset="0"/>
              </a:rPr>
              <a:t>Shares associated with dry-up delivered </a:t>
            </a:r>
            <a:r>
              <a:rPr lang="en-US" sz="3600" dirty="0">
                <a:latin typeface="Calibri" panose="020F0502020204030204" pitchFamily="34" charset="0"/>
              </a:rPr>
              <a:t>to three locations: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Schweizer</a:t>
            </a:r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Recharge Pond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Hanagan</a:t>
            </a:r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Recharge Pond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Timpas</a:t>
            </a:r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Creek Augmentation </a:t>
            </a: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Station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Crooked Arroyo Augmentation Station (not used in ‘16)</a:t>
            </a:r>
            <a:endParaRPr lang="en-US" sz="34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5382" r="4081" b="9534"/>
          <a:stretch/>
        </p:blipFill>
        <p:spPr>
          <a:xfrm>
            <a:off x="786581" y="117987"/>
            <a:ext cx="10746658" cy="66220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59449" y="1510197"/>
            <a:ext cx="3824748" cy="2688177"/>
            <a:chOff x="859449" y="1510197"/>
            <a:chExt cx="3824748" cy="2688177"/>
          </a:xfrm>
        </p:grpSpPr>
        <p:grpSp>
          <p:nvGrpSpPr>
            <p:cNvPr id="5" name="Group 4"/>
            <p:cNvGrpSpPr/>
            <p:nvPr/>
          </p:nvGrpSpPr>
          <p:grpSpPr>
            <a:xfrm>
              <a:off x="859449" y="1803526"/>
              <a:ext cx="3751880" cy="2394848"/>
              <a:chOff x="1174081" y="2049333"/>
              <a:chExt cx="3385649" cy="201021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/>
              <a:srcRect t="20834"/>
              <a:stretch/>
            </p:blipFill>
            <p:spPr>
              <a:xfrm>
                <a:off x="1174081" y="2049333"/>
                <a:ext cx="3385649" cy="2010217"/>
              </a:xfrm>
              <a:prstGeom prst="rect">
                <a:avLst/>
              </a:prstGeom>
            </p:spPr>
          </p:pic>
          <p:sp>
            <p:nvSpPr>
              <p:cNvPr id="6" name="Rounded Rectangular Callout 5"/>
              <p:cNvSpPr/>
              <p:nvPr/>
            </p:nvSpPr>
            <p:spPr>
              <a:xfrm>
                <a:off x="1905060" y="2122382"/>
                <a:ext cx="1731930" cy="212266"/>
              </a:xfrm>
              <a:prstGeom prst="wedgeRoundRectCallout">
                <a:avLst>
                  <a:gd name="adj1" fmla="val 102542"/>
                  <a:gd name="adj2" fmla="val -140712"/>
                  <a:gd name="adj3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SCHWEIZER </a:t>
                </a:r>
                <a:r>
                  <a:rPr lang="en-US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POND</a:t>
                </a:r>
                <a:endParaRPr lang="en-US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4" name="5-Point Star 13"/>
            <p:cNvSpPr/>
            <p:nvPr/>
          </p:nvSpPr>
          <p:spPr>
            <a:xfrm>
              <a:off x="4412936" y="1510197"/>
              <a:ext cx="271261" cy="257103"/>
            </a:xfrm>
            <a:prstGeom prst="star5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159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425534" y="205636"/>
            <a:ext cx="3998453" cy="4376134"/>
            <a:chOff x="7425534" y="205636"/>
            <a:chExt cx="3998453" cy="4376134"/>
          </a:xfrm>
        </p:grpSpPr>
        <p:sp>
          <p:nvSpPr>
            <p:cNvPr id="15" name="5-Point Star 14"/>
            <p:cNvSpPr/>
            <p:nvPr/>
          </p:nvSpPr>
          <p:spPr>
            <a:xfrm>
              <a:off x="10096560" y="4324667"/>
              <a:ext cx="271261" cy="257103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159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425534" y="205636"/>
              <a:ext cx="3998453" cy="2387514"/>
              <a:chOff x="7425534" y="205636"/>
              <a:chExt cx="3998453" cy="238751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30" b="4155"/>
              <a:stretch/>
            </p:blipFill>
            <p:spPr>
              <a:xfrm>
                <a:off x="7425534" y="205636"/>
                <a:ext cx="3998453" cy="2387514"/>
              </a:xfrm>
              <a:prstGeom prst="rect">
                <a:avLst/>
              </a:prstGeom>
            </p:spPr>
          </p:pic>
          <p:sp>
            <p:nvSpPr>
              <p:cNvPr id="10" name="Rounded Rectangular Callout 9"/>
              <p:cNvSpPr/>
              <p:nvPr/>
            </p:nvSpPr>
            <p:spPr>
              <a:xfrm>
                <a:off x="9330432" y="2261890"/>
                <a:ext cx="1803521" cy="232599"/>
              </a:xfrm>
              <a:prstGeom prst="wedgeRoundRectCallout">
                <a:avLst>
                  <a:gd name="adj1" fmla="val 2416"/>
                  <a:gd name="adj2" fmla="val 868062"/>
                  <a:gd name="adj3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HANAGAN POND</a:t>
                </a:r>
                <a:endParaRPr lang="en-US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9656422" y="5531052"/>
            <a:ext cx="2417594" cy="1074012"/>
            <a:chOff x="9656422" y="5531052"/>
            <a:chExt cx="2371731" cy="1074012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0474961" y="5531052"/>
              <a:ext cx="1553192" cy="816909"/>
            </a:xfrm>
            <a:prstGeom prst="wedgeRoundRectCallout">
              <a:avLst>
                <a:gd name="adj1" fmla="val -94510"/>
                <a:gd name="adj2" fmla="val 65875"/>
                <a:gd name="adj3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CROOKED ARROYO AUG. STATION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9656422" y="6347961"/>
              <a:ext cx="271261" cy="257103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159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4814" y="4272115"/>
            <a:ext cx="6535565" cy="2372520"/>
            <a:chOff x="854814" y="4272115"/>
            <a:chExt cx="6535565" cy="237252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0" r="15742" b="20146"/>
            <a:stretch/>
          </p:blipFill>
          <p:spPr>
            <a:xfrm>
              <a:off x="854814" y="4272115"/>
              <a:ext cx="3829383" cy="237252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255936" y="6215731"/>
              <a:ext cx="6134443" cy="323181"/>
              <a:chOff x="1838960" y="6265566"/>
              <a:chExt cx="5953841" cy="323181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1838960" y="6310846"/>
                <a:ext cx="2923968" cy="277901"/>
              </a:xfrm>
              <a:prstGeom prst="wedgeRoundRectCallout">
                <a:avLst>
                  <a:gd name="adj1" fmla="val 147352"/>
                  <a:gd name="adj2" fmla="val -15839"/>
                  <a:gd name="adj3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TIMPAS CREEK AUG. STATION</a:t>
                </a:r>
                <a:endParaRPr lang="en-US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5-Point Star 15"/>
              <p:cNvSpPr/>
              <p:nvPr/>
            </p:nvSpPr>
            <p:spPr>
              <a:xfrm>
                <a:off x="7521540" y="6265566"/>
                <a:ext cx="271261" cy="257103"/>
              </a:xfrm>
              <a:prstGeom prst="star5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159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74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55561" y="170440"/>
            <a:ext cx="10515600" cy="708338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Cambria" panose="02040503050406030204" pitchFamily="18" charset="0"/>
              </a:rPr>
              <a:t>Delivery of Fallowed Shares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9955" y="1149365"/>
            <a:ext cx="1930401" cy="5386901"/>
          </a:xfrm>
          <a:custGeom>
            <a:avLst/>
            <a:gdLst>
              <a:gd name="connsiteX0" fmla="*/ 0 w 2111023"/>
              <a:gd name="connsiteY0" fmla="*/ 0 h 5542844"/>
              <a:gd name="connsiteX1" fmla="*/ 485423 w 2111023"/>
              <a:gd name="connsiteY1" fmla="*/ 778933 h 5542844"/>
              <a:gd name="connsiteX2" fmla="*/ 824089 w 2111023"/>
              <a:gd name="connsiteY2" fmla="*/ 2709333 h 5542844"/>
              <a:gd name="connsiteX3" fmla="*/ 1332089 w 2111023"/>
              <a:gd name="connsiteY3" fmla="*/ 4921955 h 5542844"/>
              <a:gd name="connsiteX4" fmla="*/ 2111023 w 2111023"/>
              <a:gd name="connsiteY4" fmla="*/ 5542844 h 554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023" h="5542844">
                <a:moveTo>
                  <a:pt x="0" y="0"/>
                </a:moveTo>
                <a:cubicBezTo>
                  <a:pt x="174037" y="163689"/>
                  <a:pt x="348075" y="327378"/>
                  <a:pt x="485423" y="778933"/>
                </a:cubicBezTo>
                <a:cubicBezTo>
                  <a:pt x="622771" y="1230488"/>
                  <a:pt x="682978" y="2018829"/>
                  <a:pt x="824089" y="2709333"/>
                </a:cubicBezTo>
                <a:cubicBezTo>
                  <a:pt x="965200" y="3399837"/>
                  <a:pt x="1117600" y="4449703"/>
                  <a:pt x="1332089" y="4921955"/>
                </a:cubicBezTo>
                <a:cubicBezTo>
                  <a:pt x="1546578" y="5394207"/>
                  <a:pt x="1828800" y="5468525"/>
                  <a:pt x="2111023" y="5542844"/>
                </a:cubicBezTo>
              </a:path>
            </a:pathLst>
          </a:custGeom>
          <a:noFill/>
          <a:ln w="127000">
            <a:solidFill>
              <a:schemeClr val="tx2">
                <a:lumMod val="50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 rot="4791939">
            <a:off x="-598563" y="3556525"/>
            <a:ext cx="2752729" cy="714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 smtClean="0">
                <a:latin typeface="Calibri" panose="020F0502020204030204" pitchFamily="34" charset="0"/>
              </a:rPr>
              <a:t>Catlin Canal</a:t>
            </a: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 rot="3407210">
            <a:off x="9013663" y="1683451"/>
            <a:ext cx="3595399" cy="714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 smtClean="0">
                <a:latin typeface="Calibri" panose="020F0502020204030204" pitchFamily="34" charset="0"/>
              </a:rPr>
              <a:t>Arkansas River</a:t>
            </a:r>
          </a:p>
        </p:txBody>
      </p:sp>
      <p:sp>
        <p:nvSpPr>
          <p:cNvPr id="22" name="Freeform 21"/>
          <p:cNvSpPr/>
          <p:nvPr/>
        </p:nvSpPr>
        <p:spPr>
          <a:xfrm>
            <a:off x="9344187" y="640830"/>
            <a:ext cx="2393245" cy="5836355"/>
          </a:xfrm>
          <a:custGeom>
            <a:avLst/>
            <a:gdLst>
              <a:gd name="connsiteX0" fmla="*/ 0 w 2393245"/>
              <a:gd name="connsiteY0" fmla="*/ 0 h 5836355"/>
              <a:gd name="connsiteX1" fmla="*/ 993423 w 2393245"/>
              <a:gd name="connsiteY1" fmla="*/ 1603022 h 5836355"/>
              <a:gd name="connsiteX2" fmla="*/ 1772356 w 2393245"/>
              <a:gd name="connsiteY2" fmla="*/ 2777066 h 5836355"/>
              <a:gd name="connsiteX3" fmla="*/ 1930400 w 2393245"/>
              <a:gd name="connsiteY3" fmla="*/ 3951111 h 5836355"/>
              <a:gd name="connsiteX4" fmla="*/ 1941689 w 2393245"/>
              <a:gd name="connsiteY4" fmla="*/ 4628444 h 5836355"/>
              <a:gd name="connsiteX5" fmla="*/ 2393245 w 2393245"/>
              <a:gd name="connsiteY5" fmla="*/ 5836355 h 583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3245" h="5836355">
                <a:moveTo>
                  <a:pt x="0" y="0"/>
                </a:moveTo>
                <a:cubicBezTo>
                  <a:pt x="349015" y="570089"/>
                  <a:pt x="698030" y="1140178"/>
                  <a:pt x="993423" y="1603022"/>
                </a:cubicBezTo>
                <a:cubicBezTo>
                  <a:pt x="1288816" y="2065866"/>
                  <a:pt x="1616193" y="2385718"/>
                  <a:pt x="1772356" y="2777066"/>
                </a:cubicBezTo>
                <a:cubicBezTo>
                  <a:pt x="1928519" y="3168414"/>
                  <a:pt x="1902178" y="3642548"/>
                  <a:pt x="1930400" y="3951111"/>
                </a:cubicBezTo>
                <a:cubicBezTo>
                  <a:pt x="1958622" y="4259674"/>
                  <a:pt x="1864548" y="4314237"/>
                  <a:pt x="1941689" y="4628444"/>
                </a:cubicBezTo>
                <a:cubicBezTo>
                  <a:pt x="2018830" y="4942651"/>
                  <a:pt x="2206037" y="5389503"/>
                  <a:pt x="2393245" y="5836355"/>
                </a:cubicBezTo>
              </a:path>
            </a:pathLst>
          </a:custGeom>
          <a:noFill/>
          <a:ln w="2286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884738" y="1228333"/>
            <a:ext cx="10236417" cy="2904543"/>
            <a:chOff x="884738" y="1228333"/>
            <a:chExt cx="10236417" cy="2904543"/>
          </a:xfrm>
        </p:grpSpPr>
        <p:grpSp>
          <p:nvGrpSpPr>
            <p:cNvPr id="29" name="Group 28"/>
            <p:cNvGrpSpPr/>
            <p:nvPr/>
          </p:nvGrpSpPr>
          <p:grpSpPr>
            <a:xfrm>
              <a:off x="884738" y="1228333"/>
              <a:ext cx="10236417" cy="2904543"/>
              <a:chOff x="884738" y="1228333"/>
              <a:chExt cx="10236417" cy="290454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110077" y="2508594"/>
                <a:ext cx="5892801" cy="1374349"/>
                <a:chOff x="2110077" y="2508594"/>
                <a:chExt cx="5892801" cy="1374349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2110077" y="2508594"/>
                  <a:ext cx="5892801" cy="1055827"/>
                  <a:chOff x="2156177" y="2551289"/>
                  <a:chExt cx="5892801" cy="1055827"/>
                </a:xfrm>
              </p:grpSpPr>
              <p:sp>
                <p:nvSpPr>
                  <p:cNvPr id="17" name="Left Bracket 16"/>
                  <p:cNvSpPr/>
                  <p:nvPr/>
                </p:nvSpPr>
                <p:spPr>
                  <a:xfrm rot="16200000">
                    <a:off x="4680557" y="238696"/>
                    <a:ext cx="844041" cy="5892800"/>
                  </a:xfrm>
                  <a:prstGeom prst="leftBracket">
                    <a:avLst>
                      <a:gd name="adj" fmla="val 79028"/>
                    </a:avLst>
                  </a:prstGeom>
                  <a:solidFill>
                    <a:schemeClr val="tx2">
                      <a:lumMod val="75000"/>
                    </a:schemeClr>
                  </a:solidFill>
                  <a:ln w="508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2156177" y="2551289"/>
                    <a:ext cx="5892800" cy="501481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1905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Freeform 13"/>
                <p:cNvSpPr/>
                <p:nvPr/>
              </p:nvSpPr>
              <p:spPr>
                <a:xfrm rot="10800000">
                  <a:off x="6358967" y="3321391"/>
                  <a:ext cx="868771" cy="560673"/>
                </a:xfrm>
                <a:custGeom>
                  <a:avLst/>
                  <a:gdLst>
                    <a:gd name="connsiteX0" fmla="*/ 0 w 2190044"/>
                    <a:gd name="connsiteY0" fmla="*/ 52585 h 775074"/>
                    <a:gd name="connsiteX1" fmla="*/ 1253066 w 2190044"/>
                    <a:gd name="connsiteY1" fmla="*/ 75163 h 775074"/>
                    <a:gd name="connsiteX2" fmla="*/ 2190044 w 2190044"/>
                    <a:gd name="connsiteY2" fmla="*/ 775074 h 77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044" h="775074">
                      <a:moveTo>
                        <a:pt x="0" y="52585"/>
                      </a:moveTo>
                      <a:cubicBezTo>
                        <a:pt x="444029" y="3666"/>
                        <a:pt x="888059" y="-45252"/>
                        <a:pt x="1253066" y="75163"/>
                      </a:cubicBezTo>
                      <a:cubicBezTo>
                        <a:pt x="1618073" y="195578"/>
                        <a:pt x="1904058" y="485326"/>
                        <a:pt x="2190044" y="775074"/>
                      </a:cubicBezTo>
                    </a:path>
                  </a:pathLst>
                </a:custGeom>
                <a:noFill/>
                <a:ln w="63500">
                  <a:solidFill>
                    <a:schemeClr val="tx2">
                      <a:lumMod val="50000"/>
                    </a:schemeClr>
                  </a:solidFill>
                  <a:prstDash val="sysDash"/>
                  <a:headEnd type="triangle"/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 rot="10800000">
                  <a:off x="4961535" y="3322270"/>
                  <a:ext cx="868771" cy="560673"/>
                </a:xfrm>
                <a:custGeom>
                  <a:avLst/>
                  <a:gdLst>
                    <a:gd name="connsiteX0" fmla="*/ 0 w 2190044"/>
                    <a:gd name="connsiteY0" fmla="*/ 52585 h 775074"/>
                    <a:gd name="connsiteX1" fmla="*/ 1253066 w 2190044"/>
                    <a:gd name="connsiteY1" fmla="*/ 75163 h 775074"/>
                    <a:gd name="connsiteX2" fmla="*/ 2190044 w 2190044"/>
                    <a:gd name="connsiteY2" fmla="*/ 775074 h 77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044" h="775074">
                      <a:moveTo>
                        <a:pt x="0" y="52585"/>
                      </a:moveTo>
                      <a:cubicBezTo>
                        <a:pt x="444029" y="3666"/>
                        <a:pt x="888059" y="-45252"/>
                        <a:pt x="1253066" y="75163"/>
                      </a:cubicBezTo>
                      <a:cubicBezTo>
                        <a:pt x="1618073" y="195578"/>
                        <a:pt x="1904058" y="485326"/>
                        <a:pt x="2190044" y="775074"/>
                      </a:cubicBezTo>
                    </a:path>
                  </a:pathLst>
                </a:custGeom>
                <a:noFill/>
                <a:ln w="63500">
                  <a:solidFill>
                    <a:schemeClr val="tx2">
                      <a:lumMod val="50000"/>
                    </a:schemeClr>
                  </a:solidFill>
                  <a:prstDash val="sysDash"/>
                  <a:headEnd type="triangle"/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rot="10800000">
                  <a:off x="3397356" y="3321391"/>
                  <a:ext cx="868771" cy="560673"/>
                </a:xfrm>
                <a:custGeom>
                  <a:avLst/>
                  <a:gdLst>
                    <a:gd name="connsiteX0" fmla="*/ 0 w 2190044"/>
                    <a:gd name="connsiteY0" fmla="*/ 52585 h 775074"/>
                    <a:gd name="connsiteX1" fmla="*/ 1253066 w 2190044"/>
                    <a:gd name="connsiteY1" fmla="*/ 75163 h 775074"/>
                    <a:gd name="connsiteX2" fmla="*/ 2190044 w 2190044"/>
                    <a:gd name="connsiteY2" fmla="*/ 775074 h 77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044" h="775074">
                      <a:moveTo>
                        <a:pt x="0" y="52585"/>
                      </a:moveTo>
                      <a:cubicBezTo>
                        <a:pt x="444029" y="3666"/>
                        <a:pt x="888059" y="-45252"/>
                        <a:pt x="1253066" y="75163"/>
                      </a:cubicBezTo>
                      <a:cubicBezTo>
                        <a:pt x="1618073" y="195578"/>
                        <a:pt x="1904058" y="485326"/>
                        <a:pt x="2190044" y="775074"/>
                      </a:cubicBezTo>
                    </a:path>
                  </a:pathLst>
                </a:custGeom>
                <a:noFill/>
                <a:ln w="63500">
                  <a:solidFill>
                    <a:schemeClr val="tx2">
                      <a:lumMod val="50000"/>
                    </a:schemeClr>
                  </a:solidFill>
                  <a:prstDash val="sysDash"/>
                  <a:headEnd type="triangle"/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 9"/>
              <p:cNvSpPr/>
              <p:nvPr/>
            </p:nvSpPr>
            <p:spPr>
              <a:xfrm>
                <a:off x="884738" y="2359378"/>
                <a:ext cx="2005217" cy="361001"/>
              </a:xfrm>
              <a:custGeom>
                <a:avLst/>
                <a:gdLst>
                  <a:gd name="connsiteX0" fmla="*/ 0 w 2190044"/>
                  <a:gd name="connsiteY0" fmla="*/ 52585 h 775074"/>
                  <a:gd name="connsiteX1" fmla="*/ 1253066 w 2190044"/>
                  <a:gd name="connsiteY1" fmla="*/ 75163 h 775074"/>
                  <a:gd name="connsiteX2" fmla="*/ 2190044 w 2190044"/>
                  <a:gd name="connsiteY2" fmla="*/ 775074 h 77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044" h="775074">
                    <a:moveTo>
                      <a:pt x="0" y="52585"/>
                    </a:moveTo>
                    <a:cubicBezTo>
                      <a:pt x="444029" y="3666"/>
                      <a:pt x="888059" y="-45252"/>
                      <a:pt x="1253066" y="75163"/>
                    </a:cubicBezTo>
                    <a:cubicBezTo>
                      <a:pt x="1618073" y="195578"/>
                      <a:pt x="1904058" y="485326"/>
                      <a:pt x="2190044" y="775074"/>
                    </a:cubicBezTo>
                  </a:path>
                </a:pathLst>
              </a:custGeom>
              <a:noFill/>
              <a:ln w="76200">
                <a:solidFill>
                  <a:schemeClr val="tx2">
                    <a:lumMod val="50000"/>
                  </a:schemeClr>
                </a:solidFill>
                <a:tailEnd type="triangle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itle 3"/>
              <p:cNvSpPr txBox="1">
                <a:spLocks/>
              </p:cNvSpPr>
              <p:nvPr/>
            </p:nvSpPr>
            <p:spPr>
              <a:xfrm>
                <a:off x="2280356" y="1228333"/>
                <a:ext cx="7673430" cy="182247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3600" dirty="0" smtClean="0">
                    <a:latin typeface="Calibri" panose="020F0502020204030204" pitchFamily="34" charset="0"/>
                  </a:rPr>
                  <a:t>- Delayed return flows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3600" dirty="0" smtClean="0">
                    <a:latin typeface="Calibri" panose="020F0502020204030204" pitchFamily="34" charset="0"/>
                  </a:rPr>
                  <a:t>- Pond </a:t>
                </a:r>
                <a:r>
                  <a:rPr lang="en-US" sz="3600" dirty="0" err="1">
                    <a:latin typeface="Calibri" panose="020F0502020204030204" pitchFamily="34" charset="0"/>
                  </a:rPr>
                  <a:t>evap</a:t>
                </a:r>
                <a:r>
                  <a:rPr lang="en-US" sz="3600" dirty="0">
                    <a:latin typeface="Calibri" panose="020F0502020204030204" pitchFamily="34" charset="0"/>
                  </a:rPr>
                  <a:t> &amp; </a:t>
                </a:r>
                <a:r>
                  <a:rPr lang="en-US" sz="3600" dirty="0" smtClean="0">
                    <a:latin typeface="Calibri" panose="020F0502020204030204" pitchFamily="34" charset="0"/>
                  </a:rPr>
                  <a:t>ET from pond vegetation</a:t>
                </a: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7519999" y="3837193"/>
                <a:ext cx="3601156" cy="295683"/>
              </a:xfrm>
              <a:custGeom>
                <a:avLst/>
                <a:gdLst>
                  <a:gd name="connsiteX0" fmla="*/ 0 w 3601156"/>
                  <a:gd name="connsiteY0" fmla="*/ 2172 h 295683"/>
                  <a:gd name="connsiteX1" fmla="*/ 1207911 w 3601156"/>
                  <a:gd name="connsiteY1" fmla="*/ 36038 h 295683"/>
                  <a:gd name="connsiteX2" fmla="*/ 2359378 w 3601156"/>
                  <a:gd name="connsiteY2" fmla="*/ 250527 h 295683"/>
                  <a:gd name="connsiteX3" fmla="*/ 3601156 w 3601156"/>
                  <a:gd name="connsiteY3" fmla="*/ 295683 h 295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56" h="295683">
                    <a:moveTo>
                      <a:pt x="0" y="2172"/>
                    </a:moveTo>
                    <a:cubicBezTo>
                      <a:pt x="407340" y="-1591"/>
                      <a:pt x="814681" y="-5354"/>
                      <a:pt x="1207911" y="36038"/>
                    </a:cubicBezTo>
                    <a:cubicBezTo>
                      <a:pt x="1601141" y="77430"/>
                      <a:pt x="1960504" y="207253"/>
                      <a:pt x="2359378" y="250527"/>
                    </a:cubicBezTo>
                    <a:cubicBezTo>
                      <a:pt x="2758252" y="293801"/>
                      <a:pt x="3179704" y="294742"/>
                      <a:pt x="3601156" y="295683"/>
                    </a:cubicBezTo>
                  </a:path>
                </a:pathLst>
              </a:custGeom>
              <a:noFill/>
              <a:ln w="76200">
                <a:solidFill>
                  <a:schemeClr val="tx2">
                    <a:lumMod val="50000"/>
                  </a:schemeClr>
                </a:solidFill>
                <a:prstDash val="sysDash"/>
                <a:tailEnd type="triangle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itle 3"/>
            <p:cNvSpPr txBox="1">
              <a:spLocks/>
            </p:cNvSpPr>
            <p:nvPr/>
          </p:nvSpPr>
          <p:spPr>
            <a:xfrm>
              <a:off x="3675974" y="2483680"/>
              <a:ext cx="4792427" cy="6345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600" i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Recharge pond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65956" y="4482431"/>
            <a:ext cx="9855200" cy="2237535"/>
            <a:chOff x="1365956" y="4482431"/>
            <a:chExt cx="9855200" cy="2237535"/>
          </a:xfrm>
        </p:grpSpPr>
        <p:sp>
          <p:nvSpPr>
            <p:cNvPr id="19" name="Freeform 18"/>
            <p:cNvSpPr/>
            <p:nvPr/>
          </p:nvSpPr>
          <p:spPr>
            <a:xfrm>
              <a:off x="1365956" y="4997013"/>
              <a:ext cx="9855200" cy="1052297"/>
            </a:xfrm>
            <a:custGeom>
              <a:avLst/>
              <a:gdLst>
                <a:gd name="connsiteX0" fmla="*/ 0 w 9855200"/>
                <a:gd name="connsiteY0" fmla="*/ 15254 h 1052297"/>
                <a:gd name="connsiteX1" fmla="*/ 903111 w 9855200"/>
                <a:gd name="connsiteY1" fmla="*/ 105565 h 1052297"/>
                <a:gd name="connsiteX2" fmla="*/ 1715911 w 9855200"/>
                <a:gd name="connsiteY2" fmla="*/ 805476 h 1052297"/>
                <a:gd name="connsiteX3" fmla="*/ 3330222 w 9855200"/>
                <a:gd name="connsiteY3" fmla="*/ 974809 h 1052297"/>
                <a:gd name="connsiteX4" fmla="*/ 7811911 w 9855200"/>
                <a:gd name="connsiteY4" fmla="*/ 1042543 h 1052297"/>
                <a:gd name="connsiteX5" fmla="*/ 9042400 w 9855200"/>
                <a:gd name="connsiteY5" fmla="*/ 771609 h 1052297"/>
                <a:gd name="connsiteX6" fmla="*/ 9855200 w 9855200"/>
                <a:gd name="connsiteY6" fmla="*/ 534543 h 105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55200" h="1052297">
                  <a:moveTo>
                    <a:pt x="0" y="15254"/>
                  </a:moveTo>
                  <a:cubicBezTo>
                    <a:pt x="308563" y="-5443"/>
                    <a:pt x="617126" y="-26139"/>
                    <a:pt x="903111" y="105565"/>
                  </a:cubicBezTo>
                  <a:cubicBezTo>
                    <a:pt x="1189096" y="237269"/>
                    <a:pt x="1311393" y="660602"/>
                    <a:pt x="1715911" y="805476"/>
                  </a:cubicBezTo>
                  <a:cubicBezTo>
                    <a:pt x="2120429" y="950350"/>
                    <a:pt x="2314222" y="935298"/>
                    <a:pt x="3330222" y="974809"/>
                  </a:cubicBezTo>
                  <a:cubicBezTo>
                    <a:pt x="4346222" y="1014320"/>
                    <a:pt x="6859881" y="1076410"/>
                    <a:pt x="7811911" y="1042543"/>
                  </a:cubicBezTo>
                  <a:cubicBezTo>
                    <a:pt x="8763941" y="1008676"/>
                    <a:pt x="8701852" y="856276"/>
                    <a:pt x="9042400" y="771609"/>
                  </a:cubicBezTo>
                  <a:cubicBezTo>
                    <a:pt x="9382948" y="686942"/>
                    <a:pt x="9619074" y="610742"/>
                    <a:pt x="9855200" y="534543"/>
                  </a:cubicBezTo>
                </a:path>
              </a:pathLst>
            </a:custGeom>
            <a:noFill/>
            <a:ln w="76200">
              <a:solidFill>
                <a:schemeClr val="tx2">
                  <a:lumMod val="50000"/>
                </a:schemeClr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itle 3"/>
            <p:cNvSpPr txBox="1">
              <a:spLocks/>
            </p:cNvSpPr>
            <p:nvPr/>
          </p:nvSpPr>
          <p:spPr>
            <a:xfrm>
              <a:off x="3296357" y="4482431"/>
              <a:ext cx="7210080" cy="14550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600" dirty="0" smtClean="0">
                  <a:latin typeface="Calibri" panose="020F0502020204030204" pitchFamily="34" charset="0"/>
                </a:rPr>
                <a:t>- Immediate return flows </a:t>
              </a:r>
            </a:p>
            <a:p>
              <a:pPr>
                <a:lnSpc>
                  <a:spcPct val="100000"/>
                </a:lnSpc>
              </a:pPr>
              <a:r>
                <a:rPr lang="en-US" sz="3600" dirty="0" smtClean="0">
                  <a:latin typeface="Calibri" panose="020F0502020204030204" pitchFamily="34" charset="0"/>
                </a:rPr>
                <a:t>- C.U. water</a:t>
              </a:r>
            </a:p>
          </p:txBody>
        </p:sp>
        <p:sp>
          <p:nvSpPr>
            <p:cNvPr id="27" name="Title 3"/>
            <p:cNvSpPr txBox="1">
              <a:spLocks/>
            </p:cNvSpPr>
            <p:nvPr/>
          </p:nvSpPr>
          <p:spPr>
            <a:xfrm>
              <a:off x="3386406" y="6158698"/>
              <a:ext cx="4792427" cy="56126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600" i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n-lt"/>
                </a:rPr>
                <a:t>Augmentation station</a:t>
              </a:r>
            </a:p>
          </p:txBody>
        </p:sp>
        <p:sp>
          <p:nvSpPr>
            <p:cNvPr id="26" name="Flowchart: Collate 25"/>
            <p:cNvSpPr/>
            <p:nvPr/>
          </p:nvSpPr>
          <p:spPr>
            <a:xfrm rot="16353794">
              <a:off x="3987128" y="5471240"/>
              <a:ext cx="376325" cy="956205"/>
            </a:xfrm>
            <a:prstGeom prst="flowChartCollate">
              <a:avLst/>
            </a:prstGeom>
            <a:solidFill>
              <a:schemeClr val="tx1">
                <a:lumMod val="65000"/>
              </a:schemeClr>
            </a:solidFill>
            <a:ln w="127000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334298" y="153816"/>
            <a:ext cx="10515600" cy="708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>
                <a:latin typeface="Cambria" panose="02040503050406030204" pitchFamily="18" charset="0"/>
              </a:rPr>
              <a:t>Fallowed Ground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58762" y="741681"/>
            <a:ext cx="11397958" cy="1152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Inspected twice a year by Colorado and Kansas water officials to ensure compliance.</a:t>
            </a:r>
            <a:endParaRPr lang="en-US" sz="34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  <a:p>
            <a:pPr lvl="1">
              <a:spcAft>
                <a:spcPts val="1200"/>
              </a:spcAft>
            </a:pPr>
            <a:endParaRPr lang="en-US" sz="34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51" t="5465" r="2201" b="8507"/>
          <a:stretch/>
        </p:blipFill>
        <p:spPr>
          <a:xfrm>
            <a:off x="2657621" y="1894029"/>
            <a:ext cx="7000240" cy="47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3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445"/>
          <a:stretch/>
        </p:blipFill>
        <p:spPr>
          <a:xfrm>
            <a:off x="2657621" y="1889759"/>
            <a:ext cx="7000240" cy="4789379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334298" y="153816"/>
            <a:ext cx="10515600" cy="708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>
                <a:latin typeface="Cambria" panose="02040503050406030204" pitchFamily="18" charset="0"/>
              </a:rPr>
              <a:t>Fallowed Ground</a:t>
            </a:r>
            <a:endParaRPr lang="en-US" sz="4000" u="sng" dirty="0">
              <a:latin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58762" y="741681"/>
            <a:ext cx="11397958" cy="1152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Inspected twice a year by Colorado and Kansas water officials to ensure compliance.</a:t>
            </a:r>
            <a:endParaRPr lang="en-US" sz="34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  <a:p>
            <a:pPr lvl="1">
              <a:spcAft>
                <a:spcPts val="1200"/>
              </a:spcAft>
            </a:pPr>
            <a:endParaRPr lang="en-US" sz="34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cess 09 16x9">
  <a:themeElements>
    <a:clrScheme name="Process09_16x9">
      <a:dk1>
        <a:sysClr val="windowText" lastClr="000000"/>
      </a:dk1>
      <a:lt1>
        <a:sysClr val="window" lastClr="FFFFFF"/>
      </a:lt1>
      <a:dk2>
        <a:srgbClr val="3F3F3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rocess09_16x9">
      <a:dk1>
        <a:sysClr val="windowText" lastClr="000000"/>
      </a:dk1>
      <a:lt1>
        <a:sysClr val="window" lastClr="FFFFFF"/>
      </a:lt1>
      <a:dk2>
        <a:srgbClr val="3F3F3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rocess09_16x9">
      <a:dk1>
        <a:sysClr val="windowText" lastClr="000000"/>
      </a:dk1>
      <a:lt1>
        <a:sysClr val="window" lastClr="FFFFFF"/>
      </a:lt1>
      <a:dk2>
        <a:srgbClr val="3F3F3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7CC703-0EB0-43D0-80C9-2DBA01511B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Increasing Circle Process Diagram SmartArt Slide (gray and blue on black, widescreen)</Template>
  <TotalTime>10653</TotalTime>
  <Words>352</Words>
  <Application>Microsoft Office PowerPoint</Application>
  <PresentationFormat>Custom</PresentationFormat>
  <Paragraphs>81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Process 09 16x9</vt:lpstr>
      <vt:lpstr>Catlin Fallowing-Leasing Pilot Project</vt:lpstr>
      <vt:lpstr>PowerPoint Presentation</vt:lpstr>
      <vt:lpstr>Approval</vt:lpstr>
      <vt:lpstr>PowerPoint Presentation</vt:lpstr>
      <vt:lpstr>Details</vt:lpstr>
      <vt:lpstr>PowerPoint Presentation</vt:lpstr>
      <vt:lpstr>Delivery of Fallowed Shares</vt:lpstr>
      <vt:lpstr>PowerPoint Presentation</vt:lpstr>
      <vt:lpstr>PowerPoint Presentation</vt:lpstr>
      <vt:lpstr>Water Delivered to Municipalities</vt:lpstr>
      <vt:lpstr>PowerPoint Presentation</vt:lpstr>
      <vt:lpstr>Looking Ahead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 Lyon Fry-Ark Return Flows</dc:title>
  <dc:creator>Jack Goble</dc:creator>
  <cp:lastModifiedBy>Reception</cp:lastModifiedBy>
  <cp:revision>410</cp:revision>
  <cp:lastPrinted>2016-12-08T17:16:11Z</cp:lastPrinted>
  <dcterms:created xsi:type="dcterms:W3CDTF">2014-05-27T19:57:09Z</dcterms:created>
  <dcterms:modified xsi:type="dcterms:W3CDTF">2017-02-14T15:15:45Z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TC028888799991</vt:lpwstr>
  </property>
</Properties>
</file>