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Lst>
  <p:notesMasterIdLst>
    <p:notesMasterId r:id="rId31"/>
  </p:notesMasterIdLst>
  <p:sldIdLst>
    <p:sldId id="256" r:id="rId2"/>
    <p:sldId id="301" r:id="rId3"/>
    <p:sldId id="311" r:id="rId4"/>
    <p:sldId id="304" r:id="rId5"/>
    <p:sldId id="260" r:id="rId6"/>
    <p:sldId id="314" r:id="rId7"/>
    <p:sldId id="313" r:id="rId8"/>
    <p:sldId id="316" r:id="rId9"/>
    <p:sldId id="318" r:id="rId10"/>
    <p:sldId id="319" r:id="rId11"/>
    <p:sldId id="310" r:id="rId12"/>
    <p:sldId id="291" r:id="rId13"/>
    <p:sldId id="292" r:id="rId14"/>
    <p:sldId id="295" r:id="rId15"/>
    <p:sldId id="294" r:id="rId16"/>
    <p:sldId id="321" r:id="rId17"/>
    <p:sldId id="258" r:id="rId18"/>
    <p:sldId id="339" r:id="rId19"/>
    <p:sldId id="340" r:id="rId20"/>
    <p:sldId id="341" r:id="rId21"/>
    <p:sldId id="342" r:id="rId22"/>
    <p:sldId id="343" r:id="rId23"/>
    <p:sldId id="344" r:id="rId24"/>
    <p:sldId id="287" r:id="rId25"/>
    <p:sldId id="279" r:id="rId26"/>
    <p:sldId id="338" r:id="rId27"/>
    <p:sldId id="320" r:id="rId28"/>
    <p:sldId id="297" r:id="rId29"/>
    <p:sldId id="283" r:id="rId3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804"/>
    <a:srgbClr val="3333CC"/>
    <a:srgbClr val="C7823D"/>
    <a:srgbClr val="AD8C5F"/>
    <a:srgbClr val="DED6C1"/>
    <a:srgbClr val="987C4D"/>
    <a:srgbClr val="3333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11" autoAdjust="0"/>
    <p:restoredTop sz="92327" autoAdjust="0"/>
  </p:normalViewPr>
  <p:slideViewPr>
    <p:cSldViewPr>
      <p:cViewPr varScale="1">
        <p:scale>
          <a:sx n="79" d="100"/>
          <a:sy n="79" d="100"/>
        </p:scale>
        <p:origin x="1094" y="72"/>
      </p:cViewPr>
      <p:guideLst>
        <p:guide orient="horz" pos="2160"/>
        <p:guide pos="2880"/>
        <p:guide orient="horz" pos="22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847DF-4D0F-4576-A130-9A1BEB7AAF34}"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B0580E24-B917-493E-B339-16F8DC0C1D00}">
      <dgm:prSet custT="1"/>
      <dgm:spPr/>
      <dgm:t>
        <a:bodyPr/>
        <a:lstStyle/>
        <a:p>
          <a:pPr>
            <a:lnSpc>
              <a:spcPct val="100000"/>
            </a:lnSpc>
          </a:pPr>
          <a:r>
            <a:rPr lang="en-US" sz="1800" b="1">
              <a:latin typeface="Arial" panose="020B0604020202020204" pitchFamily="34" charset="0"/>
              <a:cs typeface="Arial" panose="020B0604020202020204" pitchFamily="34" charset="0"/>
            </a:rPr>
            <a:t>Sales Closing</a:t>
          </a:r>
          <a:endParaRPr lang="en-US" sz="1800">
            <a:latin typeface="Arial" panose="020B0604020202020204" pitchFamily="34" charset="0"/>
            <a:cs typeface="Arial" panose="020B0604020202020204" pitchFamily="34" charset="0"/>
          </a:endParaRPr>
        </a:p>
      </dgm:t>
    </dgm:pt>
    <dgm:pt modelId="{75662014-EAD2-4956-84B5-2B895739EC75}" type="parTrans" cxnId="{3FFB4B37-985A-42F3-BFB7-7E551B8C8927}">
      <dgm:prSet/>
      <dgm:spPr/>
      <dgm:t>
        <a:bodyPr/>
        <a:lstStyle/>
        <a:p>
          <a:endParaRPr lang="en-US" sz="1800">
            <a:latin typeface="Arial" panose="020B0604020202020204" pitchFamily="34" charset="0"/>
            <a:cs typeface="Arial" panose="020B0604020202020204" pitchFamily="34" charset="0"/>
          </a:endParaRPr>
        </a:p>
      </dgm:t>
    </dgm:pt>
    <dgm:pt modelId="{D0692A72-615E-4C36-96E3-CA2EC8313F67}" type="sibTrans" cxnId="{3FFB4B37-985A-42F3-BFB7-7E551B8C8927}">
      <dgm:prSet/>
      <dgm:spPr/>
      <dgm:t>
        <a:bodyPr/>
        <a:lstStyle/>
        <a:p>
          <a:endParaRPr lang="en-US" sz="1800">
            <a:latin typeface="Arial" panose="020B0604020202020204" pitchFamily="34" charset="0"/>
            <a:cs typeface="Arial" panose="020B0604020202020204" pitchFamily="34" charset="0"/>
          </a:endParaRPr>
        </a:p>
      </dgm:t>
    </dgm:pt>
    <dgm:pt modelId="{D26EC241-3778-4A83-809A-35B8B2915285}">
      <dgm:prSet custT="1"/>
      <dgm:spPr/>
      <dgm:t>
        <a:bodyPr/>
        <a:lstStyle/>
        <a:p>
          <a:pPr>
            <a:lnSpc>
              <a:spcPct val="100000"/>
            </a:lnSpc>
          </a:pPr>
          <a:r>
            <a:rPr lang="en-US" sz="1800" dirty="0">
              <a:latin typeface="Arial" panose="020B0604020202020204" pitchFamily="34" charset="0"/>
              <a:cs typeface="Arial" panose="020B0604020202020204" pitchFamily="34" charset="0"/>
            </a:rPr>
            <a:t>March </a:t>
          </a:r>
          <a:r>
            <a:rPr lang="en-US" sz="1600" dirty="0">
              <a:latin typeface="Arial" panose="020B0604020202020204" pitchFamily="34" charset="0"/>
              <a:cs typeface="Arial" panose="020B0604020202020204" pitchFamily="34" charset="0"/>
            </a:rPr>
            <a:t>15</a:t>
          </a:r>
          <a:r>
            <a:rPr lang="en-US" sz="1800" baseline="30000" dirty="0">
              <a:latin typeface="Arial" panose="020B0604020202020204" pitchFamily="34" charset="0"/>
              <a:cs typeface="Arial" panose="020B0604020202020204" pitchFamily="34" charset="0"/>
            </a:rPr>
            <a:t>th</a:t>
          </a:r>
          <a:endParaRPr lang="en-US" sz="1800" dirty="0">
            <a:latin typeface="Arial" panose="020B0604020202020204" pitchFamily="34" charset="0"/>
            <a:cs typeface="Arial" panose="020B0604020202020204" pitchFamily="34" charset="0"/>
          </a:endParaRPr>
        </a:p>
      </dgm:t>
    </dgm:pt>
    <dgm:pt modelId="{E10AC6C3-1815-40EB-8BDD-F1350091A20B}" type="parTrans" cxnId="{3D2801FD-49E3-4F8F-BA77-C8DE7454D715}">
      <dgm:prSet/>
      <dgm:spPr/>
      <dgm:t>
        <a:bodyPr/>
        <a:lstStyle/>
        <a:p>
          <a:endParaRPr lang="en-US" sz="1800">
            <a:latin typeface="Arial" panose="020B0604020202020204" pitchFamily="34" charset="0"/>
            <a:cs typeface="Arial" panose="020B0604020202020204" pitchFamily="34" charset="0"/>
          </a:endParaRPr>
        </a:p>
      </dgm:t>
    </dgm:pt>
    <dgm:pt modelId="{207A62ED-E33B-4DC3-B6A5-20E2D61C7B84}" type="sibTrans" cxnId="{3D2801FD-49E3-4F8F-BA77-C8DE7454D715}">
      <dgm:prSet/>
      <dgm:spPr/>
      <dgm:t>
        <a:bodyPr/>
        <a:lstStyle/>
        <a:p>
          <a:endParaRPr lang="en-US" sz="1800">
            <a:latin typeface="Arial" panose="020B0604020202020204" pitchFamily="34" charset="0"/>
            <a:cs typeface="Arial" panose="020B0604020202020204" pitchFamily="34" charset="0"/>
          </a:endParaRPr>
        </a:p>
      </dgm:t>
    </dgm:pt>
    <dgm:pt modelId="{383B3CA9-D089-45D0-ACD6-31D4C62DFC8D}">
      <dgm:prSet custT="1"/>
      <dgm:spPr/>
      <dgm:t>
        <a:bodyPr/>
        <a:lstStyle/>
        <a:p>
          <a:pPr>
            <a:lnSpc>
              <a:spcPct val="100000"/>
            </a:lnSpc>
          </a:pPr>
          <a:r>
            <a:rPr lang="en-US" sz="1800" b="1" dirty="0">
              <a:latin typeface="Arial" panose="020B0604020202020204" pitchFamily="34" charset="0"/>
              <a:cs typeface="Arial" panose="020B0604020202020204" pitchFamily="34" charset="0"/>
            </a:rPr>
            <a:t>Production Reporting</a:t>
          </a:r>
          <a:endParaRPr lang="en-US" sz="1800" dirty="0">
            <a:latin typeface="Arial" panose="020B0604020202020204" pitchFamily="34" charset="0"/>
            <a:cs typeface="Arial" panose="020B0604020202020204" pitchFamily="34" charset="0"/>
          </a:endParaRPr>
        </a:p>
      </dgm:t>
    </dgm:pt>
    <dgm:pt modelId="{06E1AAE2-195B-4FA0-9D28-4E2AAAB2C064}" type="parTrans" cxnId="{0A7B4151-7638-405D-AC4B-337DF156C516}">
      <dgm:prSet/>
      <dgm:spPr/>
      <dgm:t>
        <a:bodyPr/>
        <a:lstStyle/>
        <a:p>
          <a:endParaRPr lang="en-US" sz="1800">
            <a:latin typeface="Arial" panose="020B0604020202020204" pitchFamily="34" charset="0"/>
            <a:cs typeface="Arial" panose="020B0604020202020204" pitchFamily="34" charset="0"/>
          </a:endParaRPr>
        </a:p>
      </dgm:t>
    </dgm:pt>
    <dgm:pt modelId="{C330D2FE-6B4B-48C6-AC70-EAAD61705BD9}" type="sibTrans" cxnId="{0A7B4151-7638-405D-AC4B-337DF156C516}">
      <dgm:prSet/>
      <dgm:spPr/>
      <dgm:t>
        <a:bodyPr/>
        <a:lstStyle/>
        <a:p>
          <a:endParaRPr lang="en-US" sz="1800">
            <a:latin typeface="Arial" panose="020B0604020202020204" pitchFamily="34" charset="0"/>
            <a:cs typeface="Arial" panose="020B0604020202020204" pitchFamily="34" charset="0"/>
          </a:endParaRPr>
        </a:p>
      </dgm:t>
    </dgm:pt>
    <dgm:pt modelId="{9025F250-21F8-4323-AADE-D490DD838914}">
      <dgm:prSet custT="1"/>
      <dgm:spPr/>
      <dgm:t>
        <a:bodyPr/>
        <a:lstStyle/>
        <a:p>
          <a:pPr>
            <a:lnSpc>
              <a:spcPct val="100000"/>
            </a:lnSpc>
          </a:pPr>
          <a:r>
            <a:rPr lang="en-US" sz="1800" dirty="0">
              <a:latin typeface="Arial" panose="020B0604020202020204" pitchFamily="34" charset="0"/>
              <a:cs typeface="Arial" panose="020B0604020202020204" pitchFamily="34" charset="0"/>
            </a:rPr>
            <a:t>April </a:t>
          </a:r>
          <a:r>
            <a:rPr lang="en-US" sz="1600" dirty="0">
              <a:latin typeface="Arial" panose="020B0604020202020204" pitchFamily="34" charset="0"/>
              <a:cs typeface="Arial" panose="020B0604020202020204" pitchFamily="34" charset="0"/>
            </a:rPr>
            <a:t>29</a:t>
          </a:r>
          <a:r>
            <a:rPr lang="en-US" sz="1800" baseline="30000" dirty="0">
              <a:latin typeface="Arial" panose="020B0604020202020204" pitchFamily="34" charset="0"/>
              <a:cs typeface="Arial" panose="020B0604020202020204" pitchFamily="34" charset="0"/>
            </a:rPr>
            <a:t>th</a:t>
          </a:r>
          <a:endParaRPr lang="en-US" sz="1800" dirty="0">
            <a:latin typeface="Arial" panose="020B0604020202020204" pitchFamily="34" charset="0"/>
            <a:cs typeface="Arial" panose="020B0604020202020204" pitchFamily="34" charset="0"/>
          </a:endParaRPr>
        </a:p>
      </dgm:t>
    </dgm:pt>
    <dgm:pt modelId="{AC4F9EA3-E739-442E-B403-725E06ECAB15}" type="parTrans" cxnId="{45405CB4-5F06-4156-9D08-FA6B75052728}">
      <dgm:prSet/>
      <dgm:spPr/>
      <dgm:t>
        <a:bodyPr/>
        <a:lstStyle/>
        <a:p>
          <a:endParaRPr lang="en-US" sz="1800">
            <a:latin typeface="Arial" panose="020B0604020202020204" pitchFamily="34" charset="0"/>
            <a:cs typeface="Arial" panose="020B0604020202020204" pitchFamily="34" charset="0"/>
          </a:endParaRPr>
        </a:p>
      </dgm:t>
    </dgm:pt>
    <dgm:pt modelId="{DAFE3F6A-AA73-495A-937D-FF9D38FFE18D}" type="sibTrans" cxnId="{45405CB4-5F06-4156-9D08-FA6B75052728}">
      <dgm:prSet/>
      <dgm:spPr/>
      <dgm:t>
        <a:bodyPr/>
        <a:lstStyle/>
        <a:p>
          <a:endParaRPr lang="en-US" sz="1800">
            <a:latin typeface="Arial" panose="020B0604020202020204" pitchFamily="34" charset="0"/>
            <a:cs typeface="Arial" panose="020B0604020202020204" pitchFamily="34" charset="0"/>
          </a:endParaRPr>
        </a:p>
      </dgm:t>
    </dgm:pt>
    <dgm:pt modelId="{9E19D0BF-8051-4B72-A134-6262D415AC1D}">
      <dgm:prSet custT="1"/>
      <dgm:spPr/>
      <dgm:t>
        <a:bodyPr/>
        <a:lstStyle/>
        <a:p>
          <a:pPr>
            <a:lnSpc>
              <a:spcPct val="100000"/>
            </a:lnSpc>
          </a:pPr>
          <a:r>
            <a:rPr lang="en-US" sz="1800" b="1">
              <a:latin typeface="Arial" panose="020B0604020202020204" pitchFamily="34" charset="0"/>
              <a:cs typeface="Arial" panose="020B0604020202020204" pitchFamily="34" charset="0"/>
            </a:rPr>
            <a:t>Acreage Reports</a:t>
          </a:r>
          <a:endParaRPr lang="en-US" sz="1800">
            <a:latin typeface="Arial" panose="020B0604020202020204" pitchFamily="34" charset="0"/>
            <a:cs typeface="Arial" panose="020B0604020202020204" pitchFamily="34" charset="0"/>
          </a:endParaRPr>
        </a:p>
      </dgm:t>
    </dgm:pt>
    <dgm:pt modelId="{A7CFB9B9-C1F1-406C-91D6-A28FF2FD9368}" type="parTrans" cxnId="{605BE475-8B4B-4096-9260-8811C0FEC261}">
      <dgm:prSet/>
      <dgm:spPr/>
      <dgm:t>
        <a:bodyPr/>
        <a:lstStyle/>
        <a:p>
          <a:endParaRPr lang="en-US" sz="1800">
            <a:latin typeface="Arial" panose="020B0604020202020204" pitchFamily="34" charset="0"/>
            <a:cs typeface="Arial" panose="020B0604020202020204" pitchFamily="34" charset="0"/>
          </a:endParaRPr>
        </a:p>
      </dgm:t>
    </dgm:pt>
    <dgm:pt modelId="{3357CE75-86E0-4FB0-8E30-572636D52C5A}" type="sibTrans" cxnId="{605BE475-8B4B-4096-9260-8811C0FEC261}">
      <dgm:prSet/>
      <dgm:spPr/>
      <dgm:t>
        <a:bodyPr/>
        <a:lstStyle/>
        <a:p>
          <a:endParaRPr lang="en-US" sz="1800">
            <a:latin typeface="Arial" panose="020B0604020202020204" pitchFamily="34" charset="0"/>
            <a:cs typeface="Arial" panose="020B0604020202020204" pitchFamily="34" charset="0"/>
          </a:endParaRPr>
        </a:p>
      </dgm:t>
    </dgm:pt>
    <dgm:pt modelId="{BB83632F-520E-45AB-8A5B-114F391B5703}">
      <dgm:prSet custT="1"/>
      <dgm:spPr/>
      <dgm:t>
        <a:bodyPr/>
        <a:lstStyle/>
        <a:p>
          <a:pPr>
            <a:lnSpc>
              <a:spcPct val="100000"/>
            </a:lnSpc>
          </a:pPr>
          <a:r>
            <a:rPr lang="en-US" sz="1800" dirty="0">
              <a:latin typeface="Arial" panose="020B0604020202020204" pitchFamily="34" charset="0"/>
              <a:cs typeface="Arial" panose="020B0604020202020204" pitchFamily="34" charset="0"/>
            </a:rPr>
            <a:t>July </a:t>
          </a:r>
          <a:r>
            <a:rPr lang="en-US" sz="1600" dirty="0">
              <a:latin typeface="Arial" panose="020B0604020202020204" pitchFamily="34" charset="0"/>
              <a:cs typeface="Arial" panose="020B0604020202020204" pitchFamily="34" charset="0"/>
            </a:rPr>
            <a:t>15</a:t>
          </a:r>
          <a:r>
            <a:rPr lang="en-US" sz="1800" baseline="30000" dirty="0">
              <a:latin typeface="Arial" panose="020B0604020202020204" pitchFamily="34" charset="0"/>
              <a:cs typeface="Arial" panose="020B0604020202020204" pitchFamily="34" charset="0"/>
            </a:rPr>
            <a:t>th</a:t>
          </a:r>
          <a:endParaRPr lang="en-US" sz="1800" dirty="0">
            <a:latin typeface="Arial" panose="020B0604020202020204" pitchFamily="34" charset="0"/>
            <a:cs typeface="Arial" panose="020B0604020202020204" pitchFamily="34" charset="0"/>
          </a:endParaRPr>
        </a:p>
      </dgm:t>
    </dgm:pt>
    <dgm:pt modelId="{0DC08DA6-76BA-498D-92AB-5A051E35F7DB}" type="parTrans" cxnId="{3A80F1EF-22C6-4A65-9AB6-9C1EADB0562B}">
      <dgm:prSet/>
      <dgm:spPr/>
      <dgm:t>
        <a:bodyPr/>
        <a:lstStyle/>
        <a:p>
          <a:endParaRPr lang="en-US" sz="1800">
            <a:latin typeface="Arial" panose="020B0604020202020204" pitchFamily="34" charset="0"/>
            <a:cs typeface="Arial" panose="020B0604020202020204" pitchFamily="34" charset="0"/>
          </a:endParaRPr>
        </a:p>
      </dgm:t>
    </dgm:pt>
    <dgm:pt modelId="{A88F44F3-FBA5-4C1C-9DF1-38BA8804F552}" type="sibTrans" cxnId="{3A80F1EF-22C6-4A65-9AB6-9C1EADB0562B}">
      <dgm:prSet/>
      <dgm:spPr/>
      <dgm:t>
        <a:bodyPr/>
        <a:lstStyle/>
        <a:p>
          <a:endParaRPr lang="en-US" sz="1800">
            <a:latin typeface="Arial" panose="020B0604020202020204" pitchFamily="34" charset="0"/>
            <a:cs typeface="Arial" panose="020B0604020202020204" pitchFamily="34" charset="0"/>
          </a:endParaRPr>
        </a:p>
      </dgm:t>
    </dgm:pt>
    <dgm:pt modelId="{ACBF05F7-0843-4537-A5DC-D9AE3D031B9F}">
      <dgm:prSet custT="1"/>
      <dgm:spPr/>
      <dgm:t>
        <a:bodyPr/>
        <a:lstStyle/>
        <a:p>
          <a:pPr>
            <a:lnSpc>
              <a:spcPct val="100000"/>
            </a:lnSpc>
          </a:pPr>
          <a:r>
            <a:rPr lang="en-US" sz="1800" b="1" dirty="0">
              <a:latin typeface="Arial" panose="020B0604020202020204" pitchFamily="34" charset="0"/>
              <a:cs typeface="Arial" panose="020B0604020202020204" pitchFamily="34" charset="0"/>
            </a:rPr>
            <a:t>Premium Billing Date</a:t>
          </a:r>
          <a:endParaRPr lang="en-US" sz="1800" dirty="0">
            <a:latin typeface="Arial" panose="020B0604020202020204" pitchFamily="34" charset="0"/>
            <a:cs typeface="Arial" panose="020B0604020202020204" pitchFamily="34" charset="0"/>
          </a:endParaRPr>
        </a:p>
      </dgm:t>
    </dgm:pt>
    <dgm:pt modelId="{9743BF09-7BE9-46BD-8053-3CDF42CD8DE7}" type="parTrans" cxnId="{023872FF-DE1D-4F39-8AE9-D7627C359241}">
      <dgm:prSet/>
      <dgm:spPr/>
      <dgm:t>
        <a:bodyPr/>
        <a:lstStyle/>
        <a:p>
          <a:endParaRPr lang="en-US" sz="1800">
            <a:latin typeface="Arial" panose="020B0604020202020204" pitchFamily="34" charset="0"/>
            <a:cs typeface="Arial" panose="020B0604020202020204" pitchFamily="34" charset="0"/>
          </a:endParaRPr>
        </a:p>
      </dgm:t>
    </dgm:pt>
    <dgm:pt modelId="{A2213E64-631B-43CD-986D-D1E5534A6141}" type="sibTrans" cxnId="{023872FF-DE1D-4F39-8AE9-D7627C359241}">
      <dgm:prSet/>
      <dgm:spPr/>
      <dgm:t>
        <a:bodyPr/>
        <a:lstStyle/>
        <a:p>
          <a:endParaRPr lang="en-US" sz="1800">
            <a:latin typeface="Arial" panose="020B0604020202020204" pitchFamily="34" charset="0"/>
            <a:cs typeface="Arial" panose="020B0604020202020204" pitchFamily="34" charset="0"/>
          </a:endParaRPr>
        </a:p>
      </dgm:t>
    </dgm:pt>
    <dgm:pt modelId="{E361AB19-00CA-49FD-8E54-D4EF2EA5962B}">
      <dgm:prSet custT="1"/>
      <dgm:spPr/>
      <dgm:t>
        <a:bodyPr/>
        <a:lstStyle/>
        <a:p>
          <a:pPr>
            <a:lnSpc>
              <a:spcPct val="100000"/>
            </a:lnSpc>
          </a:pPr>
          <a:r>
            <a:rPr lang="en-US" sz="1800" dirty="0">
              <a:latin typeface="Arial" panose="020B0604020202020204" pitchFamily="34" charset="0"/>
              <a:cs typeface="Arial" panose="020B0604020202020204" pitchFamily="34" charset="0"/>
            </a:rPr>
            <a:t>August </a:t>
          </a:r>
          <a:r>
            <a:rPr lang="en-US" sz="1600" dirty="0">
              <a:latin typeface="Arial" panose="020B0604020202020204" pitchFamily="34" charset="0"/>
              <a:cs typeface="Arial" panose="020B0604020202020204" pitchFamily="34" charset="0"/>
            </a:rPr>
            <a:t>15</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if paid by October </a:t>
          </a:r>
          <a:r>
            <a:rPr lang="en-US" sz="1400" dirty="0">
              <a:latin typeface="Arial" panose="020B0604020202020204" pitchFamily="34" charset="0"/>
              <a:cs typeface="Arial" panose="020B0604020202020204" pitchFamily="34" charset="0"/>
            </a:rPr>
            <a:t>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it will be interest free</a:t>
          </a:r>
          <a:endParaRPr lang="en-US" sz="1800" dirty="0">
            <a:latin typeface="Arial" panose="020B0604020202020204" pitchFamily="34" charset="0"/>
            <a:cs typeface="Arial" panose="020B0604020202020204" pitchFamily="34" charset="0"/>
          </a:endParaRPr>
        </a:p>
      </dgm:t>
    </dgm:pt>
    <dgm:pt modelId="{95388CFF-2D5C-4D46-8F1A-FFF61A7180CA}" type="parTrans" cxnId="{04449C58-B407-48C6-B8D1-684A352A5C9F}">
      <dgm:prSet/>
      <dgm:spPr/>
      <dgm:t>
        <a:bodyPr/>
        <a:lstStyle/>
        <a:p>
          <a:endParaRPr lang="en-US" sz="1800">
            <a:latin typeface="Arial" panose="020B0604020202020204" pitchFamily="34" charset="0"/>
            <a:cs typeface="Arial" panose="020B0604020202020204" pitchFamily="34" charset="0"/>
          </a:endParaRPr>
        </a:p>
      </dgm:t>
    </dgm:pt>
    <dgm:pt modelId="{879F83C5-6245-4CBD-B638-9E16FCEF977B}" type="sibTrans" cxnId="{04449C58-B407-48C6-B8D1-684A352A5C9F}">
      <dgm:prSet/>
      <dgm:spPr/>
      <dgm:t>
        <a:bodyPr/>
        <a:lstStyle/>
        <a:p>
          <a:endParaRPr lang="en-US" sz="1800">
            <a:latin typeface="Arial" panose="020B0604020202020204" pitchFamily="34" charset="0"/>
            <a:cs typeface="Arial" panose="020B0604020202020204" pitchFamily="34" charset="0"/>
          </a:endParaRPr>
        </a:p>
      </dgm:t>
    </dgm:pt>
    <dgm:pt modelId="{E01B759A-81D2-45D5-AFCE-B6B38FC94187}">
      <dgm:prSet custT="1"/>
      <dgm:spPr/>
      <dgm:t>
        <a:bodyPr/>
        <a:lstStyle/>
        <a:p>
          <a:pPr>
            <a:lnSpc>
              <a:spcPct val="100000"/>
            </a:lnSpc>
          </a:pPr>
          <a:r>
            <a:rPr lang="en-US" sz="1800" b="1" dirty="0">
              <a:latin typeface="Arial" panose="020B0604020202020204" pitchFamily="34" charset="0"/>
              <a:cs typeface="Arial" panose="020B0604020202020204" pitchFamily="34" charset="0"/>
            </a:rPr>
            <a:t>Claim Notices</a:t>
          </a:r>
          <a:endParaRPr lang="en-US" sz="1800" dirty="0">
            <a:latin typeface="Arial" panose="020B0604020202020204" pitchFamily="34" charset="0"/>
            <a:cs typeface="Arial" panose="020B0604020202020204" pitchFamily="34" charset="0"/>
          </a:endParaRPr>
        </a:p>
      </dgm:t>
    </dgm:pt>
    <dgm:pt modelId="{561B2F18-A846-47D4-816D-B5C838C9C1EF}" type="parTrans" cxnId="{6C232ABE-BB68-4D3D-B4DE-B439C219A243}">
      <dgm:prSet/>
      <dgm:spPr/>
      <dgm:t>
        <a:bodyPr/>
        <a:lstStyle/>
        <a:p>
          <a:endParaRPr lang="en-US" sz="1800">
            <a:latin typeface="Arial" panose="020B0604020202020204" pitchFamily="34" charset="0"/>
            <a:cs typeface="Arial" panose="020B0604020202020204" pitchFamily="34" charset="0"/>
          </a:endParaRPr>
        </a:p>
      </dgm:t>
    </dgm:pt>
    <dgm:pt modelId="{89849798-20AA-4E34-8740-28F5ABFBB607}" type="sibTrans" cxnId="{6C232ABE-BB68-4D3D-B4DE-B439C219A243}">
      <dgm:prSet/>
      <dgm:spPr/>
      <dgm:t>
        <a:bodyPr/>
        <a:lstStyle/>
        <a:p>
          <a:endParaRPr lang="en-US" sz="1800">
            <a:latin typeface="Arial" panose="020B0604020202020204" pitchFamily="34" charset="0"/>
            <a:cs typeface="Arial" panose="020B0604020202020204" pitchFamily="34" charset="0"/>
          </a:endParaRPr>
        </a:p>
      </dgm:t>
    </dgm:pt>
    <dgm:pt modelId="{AF2023B9-031C-4692-9A67-7864A75E1B21}">
      <dgm:prSet custT="1"/>
      <dgm:spPr/>
      <dgm:t>
        <a:bodyPr/>
        <a:lstStyle/>
        <a:p>
          <a:pPr>
            <a:lnSpc>
              <a:spcPct val="100000"/>
            </a:lnSpc>
          </a:pPr>
          <a:r>
            <a:rPr lang="en-US" sz="1200" dirty="0">
              <a:latin typeface="Arial" panose="020B0604020202020204" pitchFamily="34" charset="0"/>
              <a:cs typeface="Arial" panose="020B0604020202020204" pitchFamily="34" charset="0"/>
            </a:rPr>
            <a:t>Final Notice: </a:t>
          </a:r>
          <a:r>
            <a:rPr lang="en-US" sz="1100" dirty="0">
              <a:latin typeface="Arial" panose="020B0604020202020204" pitchFamily="34" charset="0"/>
              <a:cs typeface="Arial" panose="020B0604020202020204" pitchFamily="34" charset="0"/>
            </a:rPr>
            <a:t>72</a:t>
          </a:r>
          <a:r>
            <a:rPr lang="en-US" sz="1200" dirty="0">
              <a:latin typeface="Arial" panose="020B0604020202020204" pitchFamily="34" charset="0"/>
              <a:cs typeface="Arial" panose="020B0604020202020204" pitchFamily="34" charset="0"/>
            </a:rPr>
            <a:t> hours of initial discovery but no later than </a:t>
          </a:r>
          <a:r>
            <a:rPr lang="en-US" sz="1100" dirty="0">
              <a:latin typeface="Arial" panose="020B0604020202020204" pitchFamily="34" charset="0"/>
              <a:cs typeface="Arial" panose="020B0604020202020204" pitchFamily="34" charset="0"/>
            </a:rPr>
            <a:t>15</a:t>
          </a:r>
          <a:r>
            <a:rPr lang="en-US" sz="1200" dirty="0">
              <a:latin typeface="Arial" panose="020B0604020202020204" pitchFamily="34" charset="0"/>
              <a:cs typeface="Arial" panose="020B0604020202020204" pitchFamily="34" charset="0"/>
            </a:rPr>
            <a:t> days after end of insurance period</a:t>
          </a:r>
        </a:p>
        <a:p>
          <a:pPr>
            <a:lnSpc>
              <a:spcPct val="100000"/>
            </a:lnSpc>
          </a:pPr>
          <a:r>
            <a:rPr lang="en-US" sz="1200" dirty="0">
              <a:latin typeface="Arial" panose="020B0604020202020204" pitchFamily="34" charset="0"/>
              <a:cs typeface="Arial" panose="020B0604020202020204" pitchFamily="34" charset="0"/>
            </a:rPr>
            <a:t>Prevent Plant: </a:t>
          </a:r>
          <a:r>
            <a:rPr lang="en-US" sz="1100" dirty="0">
              <a:latin typeface="Arial" panose="020B0604020202020204" pitchFamily="34" charset="0"/>
              <a:cs typeface="Arial" panose="020B0604020202020204" pitchFamily="34" charset="0"/>
            </a:rPr>
            <a:t>72</a:t>
          </a:r>
          <a:r>
            <a:rPr lang="en-US" sz="1200" dirty="0">
              <a:latin typeface="Arial" panose="020B0604020202020204" pitchFamily="34" charset="0"/>
              <a:cs typeface="Arial" panose="020B0604020202020204" pitchFamily="34" charset="0"/>
            </a:rPr>
            <a:t> hours after final plant date</a:t>
          </a:r>
        </a:p>
      </dgm:t>
    </dgm:pt>
    <dgm:pt modelId="{A0F26B0E-2C6E-4D32-A904-529FA39FDA6E}" type="parTrans" cxnId="{F567B94B-C286-40FC-8BB1-44C22EE9B8F4}">
      <dgm:prSet/>
      <dgm:spPr/>
      <dgm:t>
        <a:bodyPr/>
        <a:lstStyle/>
        <a:p>
          <a:endParaRPr lang="en-US" sz="1800">
            <a:latin typeface="Arial" panose="020B0604020202020204" pitchFamily="34" charset="0"/>
            <a:cs typeface="Arial" panose="020B0604020202020204" pitchFamily="34" charset="0"/>
          </a:endParaRPr>
        </a:p>
      </dgm:t>
    </dgm:pt>
    <dgm:pt modelId="{573F6187-FFE7-487E-8675-283CAC8FD711}" type="sibTrans" cxnId="{F567B94B-C286-40FC-8BB1-44C22EE9B8F4}">
      <dgm:prSet/>
      <dgm:spPr/>
      <dgm:t>
        <a:bodyPr/>
        <a:lstStyle/>
        <a:p>
          <a:endParaRPr lang="en-US" sz="1800">
            <a:latin typeface="Arial" panose="020B0604020202020204" pitchFamily="34" charset="0"/>
            <a:cs typeface="Arial" panose="020B0604020202020204" pitchFamily="34" charset="0"/>
          </a:endParaRPr>
        </a:p>
      </dgm:t>
    </dgm:pt>
    <dgm:pt modelId="{8D8EC225-0F64-4655-9AD2-6FE966D46EDA}" type="pres">
      <dgm:prSet presAssocID="{430847DF-4D0F-4576-A130-9A1BEB7AAF34}" presName="root" presStyleCnt="0">
        <dgm:presLayoutVars>
          <dgm:dir/>
          <dgm:resizeHandles val="exact"/>
        </dgm:presLayoutVars>
      </dgm:prSet>
      <dgm:spPr/>
    </dgm:pt>
    <dgm:pt modelId="{41FFCE6A-3AF4-4158-AF36-73AC7819D106}" type="pres">
      <dgm:prSet presAssocID="{B0580E24-B917-493E-B339-16F8DC0C1D00}" presName="compNode" presStyleCnt="0"/>
      <dgm:spPr/>
    </dgm:pt>
    <dgm:pt modelId="{63E0AC94-521A-49DC-8B9C-8DFE936A90DB}" type="pres">
      <dgm:prSet presAssocID="{B0580E24-B917-493E-B339-16F8DC0C1D00}" presName="bgRect" presStyleLbl="bgShp" presStyleIdx="0" presStyleCnt="5" custLinFactNeighborX="-338" custLinFactNeighborY="-80210"/>
      <dgm:spPr/>
    </dgm:pt>
    <dgm:pt modelId="{C303C821-59A4-4826-8640-C577C145C9B7}" type="pres">
      <dgm:prSet presAssocID="{B0580E24-B917-493E-B339-16F8DC0C1D00}" presName="iconRect" presStyleLbl="node1" presStyleIdx="0" presStyleCnt="5" custScaleX="177635" custScaleY="16651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413D1427-8517-4C7A-BC81-0AC6E0A0F6E0}" type="pres">
      <dgm:prSet presAssocID="{B0580E24-B917-493E-B339-16F8DC0C1D00}" presName="spaceRect" presStyleCnt="0"/>
      <dgm:spPr/>
    </dgm:pt>
    <dgm:pt modelId="{FC74AD50-D956-40AD-BB4F-13A14DA625FD}" type="pres">
      <dgm:prSet presAssocID="{B0580E24-B917-493E-B339-16F8DC0C1D00}" presName="parTx" presStyleLbl="revTx" presStyleIdx="0" presStyleCnt="10">
        <dgm:presLayoutVars>
          <dgm:chMax val="0"/>
          <dgm:chPref val="0"/>
        </dgm:presLayoutVars>
      </dgm:prSet>
      <dgm:spPr/>
    </dgm:pt>
    <dgm:pt modelId="{13255283-7B51-4BB5-B179-2EF6045F2B13}" type="pres">
      <dgm:prSet presAssocID="{B0580E24-B917-493E-B339-16F8DC0C1D00}" presName="desTx" presStyleLbl="revTx" presStyleIdx="1" presStyleCnt="10">
        <dgm:presLayoutVars/>
      </dgm:prSet>
      <dgm:spPr/>
    </dgm:pt>
    <dgm:pt modelId="{059A56D8-D61F-4FB4-8E72-9288822BA050}" type="pres">
      <dgm:prSet presAssocID="{D0692A72-615E-4C36-96E3-CA2EC8313F67}" presName="sibTrans" presStyleCnt="0"/>
      <dgm:spPr/>
    </dgm:pt>
    <dgm:pt modelId="{377021D3-E5AD-4ADB-92CC-813E17FCCC6D}" type="pres">
      <dgm:prSet presAssocID="{383B3CA9-D089-45D0-ACD6-31D4C62DFC8D}" presName="compNode" presStyleCnt="0"/>
      <dgm:spPr/>
    </dgm:pt>
    <dgm:pt modelId="{416187B4-DC6E-4A44-89B8-D56569CFD2C2}" type="pres">
      <dgm:prSet presAssocID="{383B3CA9-D089-45D0-ACD6-31D4C62DFC8D}" presName="bgRect" presStyleLbl="bgShp" presStyleIdx="1" presStyleCnt="5"/>
      <dgm:spPr/>
    </dgm:pt>
    <dgm:pt modelId="{79629003-F048-4207-ADAB-337855143E12}" type="pres">
      <dgm:prSet presAssocID="{383B3CA9-D089-45D0-ACD6-31D4C62DFC8D}" presName="iconRect" presStyleLbl="node1" presStyleIdx="1" presStyleCnt="5" custScaleX="177635" custScaleY="15104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6FF04AD6-CB81-4B12-9B90-D64A509F92F3}" type="pres">
      <dgm:prSet presAssocID="{383B3CA9-D089-45D0-ACD6-31D4C62DFC8D}" presName="spaceRect" presStyleCnt="0"/>
      <dgm:spPr/>
    </dgm:pt>
    <dgm:pt modelId="{A4F94A47-09BF-4022-8923-90490E284B57}" type="pres">
      <dgm:prSet presAssocID="{383B3CA9-D089-45D0-ACD6-31D4C62DFC8D}" presName="parTx" presStyleLbl="revTx" presStyleIdx="2" presStyleCnt="10">
        <dgm:presLayoutVars>
          <dgm:chMax val="0"/>
          <dgm:chPref val="0"/>
        </dgm:presLayoutVars>
      </dgm:prSet>
      <dgm:spPr/>
    </dgm:pt>
    <dgm:pt modelId="{C63E99E4-0145-4666-B2A6-4E879B5BD948}" type="pres">
      <dgm:prSet presAssocID="{383B3CA9-D089-45D0-ACD6-31D4C62DFC8D}" presName="desTx" presStyleLbl="revTx" presStyleIdx="3" presStyleCnt="10">
        <dgm:presLayoutVars/>
      </dgm:prSet>
      <dgm:spPr/>
    </dgm:pt>
    <dgm:pt modelId="{D4F53DEE-4205-48FC-A587-981A350EB301}" type="pres">
      <dgm:prSet presAssocID="{C330D2FE-6B4B-48C6-AC70-EAAD61705BD9}" presName="sibTrans" presStyleCnt="0"/>
      <dgm:spPr/>
    </dgm:pt>
    <dgm:pt modelId="{253376B6-5FA3-46F9-8930-B90ADB2F2AC3}" type="pres">
      <dgm:prSet presAssocID="{9E19D0BF-8051-4B72-A134-6262D415AC1D}" presName="compNode" presStyleCnt="0"/>
      <dgm:spPr/>
    </dgm:pt>
    <dgm:pt modelId="{5264AD72-0447-47F0-BE62-5986755F78F3}" type="pres">
      <dgm:prSet presAssocID="{9E19D0BF-8051-4B72-A134-6262D415AC1D}" presName="bgRect" presStyleLbl="bgShp" presStyleIdx="2" presStyleCnt="5"/>
      <dgm:spPr/>
    </dgm:pt>
    <dgm:pt modelId="{C30D8C7A-6AFE-4919-B2D3-DB64833254A2}" type="pres">
      <dgm:prSet presAssocID="{9E19D0BF-8051-4B72-A134-6262D415AC1D}" presName="iconRect" presStyleLbl="node1" presStyleIdx="2" presStyleCnt="5" custScaleX="177635" custScaleY="17173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A16C8FF1-62BE-442D-ADA9-A77D83DC0F55}" type="pres">
      <dgm:prSet presAssocID="{9E19D0BF-8051-4B72-A134-6262D415AC1D}" presName="spaceRect" presStyleCnt="0"/>
      <dgm:spPr/>
    </dgm:pt>
    <dgm:pt modelId="{E1182F01-15E2-438A-9570-7D55858E4B2F}" type="pres">
      <dgm:prSet presAssocID="{9E19D0BF-8051-4B72-A134-6262D415AC1D}" presName="parTx" presStyleLbl="revTx" presStyleIdx="4" presStyleCnt="10">
        <dgm:presLayoutVars>
          <dgm:chMax val="0"/>
          <dgm:chPref val="0"/>
        </dgm:presLayoutVars>
      </dgm:prSet>
      <dgm:spPr/>
    </dgm:pt>
    <dgm:pt modelId="{2F966E85-FED2-4397-96B1-0EFB17067F0C}" type="pres">
      <dgm:prSet presAssocID="{9E19D0BF-8051-4B72-A134-6262D415AC1D}" presName="desTx" presStyleLbl="revTx" presStyleIdx="5" presStyleCnt="10">
        <dgm:presLayoutVars/>
      </dgm:prSet>
      <dgm:spPr/>
    </dgm:pt>
    <dgm:pt modelId="{7CB115AA-5D48-4324-895C-57F31F9FC67A}" type="pres">
      <dgm:prSet presAssocID="{3357CE75-86E0-4FB0-8E30-572636D52C5A}" presName="sibTrans" presStyleCnt="0"/>
      <dgm:spPr/>
    </dgm:pt>
    <dgm:pt modelId="{7B3D7366-37E1-4815-8CDF-07E016D436AC}" type="pres">
      <dgm:prSet presAssocID="{ACBF05F7-0843-4537-A5DC-D9AE3D031B9F}" presName="compNode" presStyleCnt="0"/>
      <dgm:spPr/>
    </dgm:pt>
    <dgm:pt modelId="{84643DBB-2D41-4CF0-9119-B08411692A76}" type="pres">
      <dgm:prSet presAssocID="{ACBF05F7-0843-4537-A5DC-D9AE3D031B9F}" presName="bgRect" presStyleLbl="bgShp" presStyleIdx="3" presStyleCnt="5" custLinFactNeighborX="-279" custLinFactNeighborY="7026"/>
      <dgm:spPr/>
    </dgm:pt>
    <dgm:pt modelId="{D455FF82-9019-49FC-987A-3477358EEA08}" type="pres">
      <dgm:prSet presAssocID="{ACBF05F7-0843-4537-A5DC-D9AE3D031B9F}" presName="iconRect" presStyleLbl="node1" presStyleIdx="3" presStyleCnt="5" custScaleX="177635" custScaleY="12011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B8D1D5A2-3A71-43D6-B46D-C327BC7DEB7F}" type="pres">
      <dgm:prSet presAssocID="{ACBF05F7-0843-4537-A5DC-D9AE3D031B9F}" presName="spaceRect" presStyleCnt="0"/>
      <dgm:spPr/>
    </dgm:pt>
    <dgm:pt modelId="{5D0FEC0B-A9C4-4112-8FDC-1091FE72EB6F}" type="pres">
      <dgm:prSet presAssocID="{ACBF05F7-0843-4537-A5DC-D9AE3D031B9F}" presName="parTx" presStyleLbl="revTx" presStyleIdx="6" presStyleCnt="10">
        <dgm:presLayoutVars>
          <dgm:chMax val="0"/>
          <dgm:chPref val="0"/>
        </dgm:presLayoutVars>
      </dgm:prSet>
      <dgm:spPr/>
    </dgm:pt>
    <dgm:pt modelId="{178F4FED-ACCB-4C0F-84B7-E93C1D54FB77}" type="pres">
      <dgm:prSet presAssocID="{ACBF05F7-0843-4537-A5DC-D9AE3D031B9F}" presName="desTx" presStyleLbl="revTx" presStyleIdx="7" presStyleCnt="10" custLinFactNeighborY="7026">
        <dgm:presLayoutVars/>
      </dgm:prSet>
      <dgm:spPr/>
    </dgm:pt>
    <dgm:pt modelId="{CB5BB3D7-7376-4FB9-BFBA-86EF35E89BD8}" type="pres">
      <dgm:prSet presAssocID="{A2213E64-631B-43CD-986D-D1E5534A6141}" presName="sibTrans" presStyleCnt="0"/>
      <dgm:spPr/>
    </dgm:pt>
    <dgm:pt modelId="{F6619262-979E-4F8F-BF8E-C8BF4166CC7B}" type="pres">
      <dgm:prSet presAssocID="{E01B759A-81D2-45D5-AFCE-B6B38FC94187}" presName="compNode" presStyleCnt="0"/>
      <dgm:spPr/>
    </dgm:pt>
    <dgm:pt modelId="{D95A8F47-55EA-4BB7-A7D1-1A6A808B9C6F}" type="pres">
      <dgm:prSet presAssocID="{E01B759A-81D2-45D5-AFCE-B6B38FC94187}" presName="bgRect" presStyleLbl="bgShp" presStyleIdx="4" presStyleCnt="5"/>
      <dgm:spPr/>
    </dgm:pt>
    <dgm:pt modelId="{BDF3355E-C60C-47CE-8763-ED9394FABA61}" type="pres">
      <dgm:prSet presAssocID="{E01B759A-81D2-45D5-AFCE-B6B38FC94187}" presName="iconRect" presStyleLbl="node1" presStyleIdx="4" presStyleCnt="5" custScaleX="177635" custScaleY="17695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DBC9464A-7398-4568-BD47-28F118379FBB}" type="pres">
      <dgm:prSet presAssocID="{E01B759A-81D2-45D5-AFCE-B6B38FC94187}" presName="spaceRect" presStyleCnt="0"/>
      <dgm:spPr/>
    </dgm:pt>
    <dgm:pt modelId="{3098624F-4AA9-4C71-9165-A82B2B455257}" type="pres">
      <dgm:prSet presAssocID="{E01B759A-81D2-45D5-AFCE-B6B38FC94187}" presName="parTx" presStyleLbl="revTx" presStyleIdx="8" presStyleCnt="10">
        <dgm:presLayoutVars>
          <dgm:chMax val="0"/>
          <dgm:chPref val="0"/>
        </dgm:presLayoutVars>
      </dgm:prSet>
      <dgm:spPr/>
    </dgm:pt>
    <dgm:pt modelId="{3CBC3811-9F5A-4DFC-8438-E32C930203F5}" type="pres">
      <dgm:prSet presAssocID="{E01B759A-81D2-45D5-AFCE-B6B38FC94187}" presName="desTx" presStyleLbl="revTx" presStyleIdx="9" presStyleCnt="10">
        <dgm:presLayoutVars/>
      </dgm:prSet>
      <dgm:spPr/>
    </dgm:pt>
  </dgm:ptLst>
  <dgm:cxnLst>
    <dgm:cxn modelId="{25165F05-7906-4371-AF28-2A33ECE10D46}" type="presOf" srcId="{9025F250-21F8-4323-AADE-D490DD838914}" destId="{C63E99E4-0145-4666-B2A6-4E879B5BD948}" srcOrd="0" destOrd="0" presId="urn:microsoft.com/office/officeart/2018/2/layout/IconVerticalSolidList"/>
    <dgm:cxn modelId="{B3089119-BE2D-4E20-8A70-7CB9B0CED9A3}" type="presOf" srcId="{D26EC241-3778-4A83-809A-35B8B2915285}" destId="{13255283-7B51-4BB5-B179-2EF6045F2B13}" srcOrd="0" destOrd="0" presId="urn:microsoft.com/office/officeart/2018/2/layout/IconVerticalSolidList"/>
    <dgm:cxn modelId="{3FFB4B37-985A-42F3-BFB7-7E551B8C8927}" srcId="{430847DF-4D0F-4576-A130-9A1BEB7AAF34}" destId="{B0580E24-B917-493E-B339-16F8DC0C1D00}" srcOrd="0" destOrd="0" parTransId="{75662014-EAD2-4956-84B5-2B895739EC75}" sibTransId="{D0692A72-615E-4C36-96E3-CA2EC8313F67}"/>
    <dgm:cxn modelId="{E4EE3E42-A8B3-435E-9706-DFD795974D9A}" type="presOf" srcId="{430847DF-4D0F-4576-A130-9A1BEB7AAF34}" destId="{8D8EC225-0F64-4655-9AD2-6FE966D46EDA}" srcOrd="0" destOrd="0" presId="urn:microsoft.com/office/officeart/2018/2/layout/IconVerticalSolidList"/>
    <dgm:cxn modelId="{141FE944-8992-4C8D-AE26-E6E3DA52B003}" type="presOf" srcId="{B0580E24-B917-493E-B339-16F8DC0C1D00}" destId="{FC74AD50-D956-40AD-BB4F-13A14DA625FD}" srcOrd="0" destOrd="0" presId="urn:microsoft.com/office/officeart/2018/2/layout/IconVerticalSolidList"/>
    <dgm:cxn modelId="{03F31565-BA2C-4281-BC5F-42A0087D1C0A}" type="presOf" srcId="{ACBF05F7-0843-4537-A5DC-D9AE3D031B9F}" destId="{5D0FEC0B-A9C4-4112-8FDC-1091FE72EB6F}" srcOrd="0" destOrd="0" presId="urn:microsoft.com/office/officeart/2018/2/layout/IconVerticalSolidList"/>
    <dgm:cxn modelId="{D9C4FC48-671F-4082-910B-01C103B9128C}" type="presOf" srcId="{9E19D0BF-8051-4B72-A134-6262D415AC1D}" destId="{E1182F01-15E2-438A-9570-7D55858E4B2F}" srcOrd="0" destOrd="0" presId="urn:microsoft.com/office/officeart/2018/2/layout/IconVerticalSolidList"/>
    <dgm:cxn modelId="{363B3E4A-BF2E-44F1-AAB4-228A2AD666D0}" type="presOf" srcId="{E361AB19-00CA-49FD-8E54-D4EF2EA5962B}" destId="{178F4FED-ACCB-4C0F-84B7-E93C1D54FB77}" srcOrd="0" destOrd="0" presId="urn:microsoft.com/office/officeart/2018/2/layout/IconVerticalSolidList"/>
    <dgm:cxn modelId="{F567B94B-C286-40FC-8BB1-44C22EE9B8F4}" srcId="{E01B759A-81D2-45D5-AFCE-B6B38FC94187}" destId="{AF2023B9-031C-4692-9A67-7864A75E1B21}" srcOrd="0" destOrd="0" parTransId="{A0F26B0E-2C6E-4D32-A904-529FA39FDA6E}" sibTransId="{573F6187-FFE7-487E-8675-283CAC8FD711}"/>
    <dgm:cxn modelId="{A899444D-C876-43B1-897E-449EE2A6724E}" type="presOf" srcId="{E01B759A-81D2-45D5-AFCE-B6B38FC94187}" destId="{3098624F-4AA9-4C71-9165-A82B2B455257}" srcOrd="0" destOrd="0" presId="urn:microsoft.com/office/officeart/2018/2/layout/IconVerticalSolidList"/>
    <dgm:cxn modelId="{0A7B4151-7638-405D-AC4B-337DF156C516}" srcId="{430847DF-4D0F-4576-A130-9A1BEB7AAF34}" destId="{383B3CA9-D089-45D0-ACD6-31D4C62DFC8D}" srcOrd="1" destOrd="0" parTransId="{06E1AAE2-195B-4FA0-9D28-4E2AAAB2C064}" sibTransId="{C330D2FE-6B4B-48C6-AC70-EAAD61705BD9}"/>
    <dgm:cxn modelId="{605BE475-8B4B-4096-9260-8811C0FEC261}" srcId="{430847DF-4D0F-4576-A130-9A1BEB7AAF34}" destId="{9E19D0BF-8051-4B72-A134-6262D415AC1D}" srcOrd="2" destOrd="0" parTransId="{A7CFB9B9-C1F1-406C-91D6-A28FF2FD9368}" sibTransId="{3357CE75-86E0-4FB0-8E30-572636D52C5A}"/>
    <dgm:cxn modelId="{04449C58-B407-48C6-B8D1-684A352A5C9F}" srcId="{ACBF05F7-0843-4537-A5DC-D9AE3D031B9F}" destId="{E361AB19-00CA-49FD-8E54-D4EF2EA5962B}" srcOrd="0" destOrd="0" parTransId="{95388CFF-2D5C-4D46-8F1A-FFF61A7180CA}" sibTransId="{879F83C5-6245-4CBD-B638-9E16FCEF977B}"/>
    <dgm:cxn modelId="{703F415A-9913-4B70-85DC-9CDFD37F7BA7}" type="presOf" srcId="{AF2023B9-031C-4692-9A67-7864A75E1B21}" destId="{3CBC3811-9F5A-4DFC-8438-E32C930203F5}" srcOrd="0" destOrd="0" presId="urn:microsoft.com/office/officeart/2018/2/layout/IconVerticalSolidList"/>
    <dgm:cxn modelId="{02893A92-07A9-44E7-932D-DD373F8C5648}" type="presOf" srcId="{BB83632F-520E-45AB-8A5B-114F391B5703}" destId="{2F966E85-FED2-4397-96B1-0EFB17067F0C}" srcOrd="0" destOrd="0" presId="urn:microsoft.com/office/officeart/2018/2/layout/IconVerticalSolidList"/>
    <dgm:cxn modelId="{45405CB4-5F06-4156-9D08-FA6B75052728}" srcId="{383B3CA9-D089-45D0-ACD6-31D4C62DFC8D}" destId="{9025F250-21F8-4323-AADE-D490DD838914}" srcOrd="0" destOrd="0" parTransId="{AC4F9EA3-E739-442E-B403-725E06ECAB15}" sibTransId="{DAFE3F6A-AA73-495A-937D-FF9D38FFE18D}"/>
    <dgm:cxn modelId="{6C232ABE-BB68-4D3D-B4DE-B439C219A243}" srcId="{430847DF-4D0F-4576-A130-9A1BEB7AAF34}" destId="{E01B759A-81D2-45D5-AFCE-B6B38FC94187}" srcOrd="4" destOrd="0" parTransId="{561B2F18-A846-47D4-816D-B5C838C9C1EF}" sibTransId="{89849798-20AA-4E34-8740-28F5ABFBB607}"/>
    <dgm:cxn modelId="{3D6A7DE8-2C05-42D8-8ECD-8A742BCCBB0B}" type="presOf" srcId="{383B3CA9-D089-45D0-ACD6-31D4C62DFC8D}" destId="{A4F94A47-09BF-4022-8923-90490E284B57}" srcOrd="0" destOrd="0" presId="urn:microsoft.com/office/officeart/2018/2/layout/IconVerticalSolidList"/>
    <dgm:cxn modelId="{3A80F1EF-22C6-4A65-9AB6-9C1EADB0562B}" srcId="{9E19D0BF-8051-4B72-A134-6262D415AC1D}" destId="{BB83632F-520E-45AB-8A5B-114F391B5703}" srcOrd="0" destOrd="0" parTransId="{0DC08DA6-76BA-498D-92AB-5A051E35F7DB}" sibTransId="{A88F44F3-FBA5-4C1C-9DF1-38BA8804F552}"/>
    <dgm:cxn modelId="{3D2801FD-49E3-4F8F-BA77-C8DE7454D715}" srcId="{B0580E24-B917-493E-B339-16F8DC0C1D00}" destId="{D26EC241-3778-4A83-809A-35B8B2915285}" srcOrd="0" destOrd="0" parTransId="{E10AC6C3-1815-40EB-8BDD-F1350091A20B}" sibTransId="{207A62ED-E33B-4DC3-B6A5-20E2D61C7B84}"/>
    <dgm:cxn modelId="{023872FF-DE1D-4F39-8AE9-D7627C359241}" srcId="{430847DF-4D0F-4576-A130-9A1BEB7AAF34}" destId="{ACBF05F7-0843-4537-A5DC-D9AE3D031B9F}" srcOrd="3" destOrd="0" parTransId="{9743BF09-7BE9-46BD-8053-3CDF42CD8DE7}" sibTransId="{A2213E64-631B-43CD-986D-D1E5534A6141}"/>
    <dgm:cxn modelId="{C3C0B09A-0A99-4188-BBDF-7CD71327F1EC}" type="presParOf" srcId="{8D8EC225-0F64-4655-9AD2-6FE966D46EDA}" destId="{41FFCE6A-3AF4-4158-AF36-73AC7819D106}" srcOrd="0" destOrd="0" presId="urn:microsoft.com/office/officeart/2018/2/layout/IconVerticalSolidList"/>
    <dgm:cxn modelId="{9435A935-3D51-4B86-AD69-895E176C73F7}" type="presParOf" srcId="{41FFCE6A-3AF4-4158-AF36-73AC7819D106}" destId="{63E0AC94-521A-49DC-8B9C-8DFE936A90DB}" srcOrd="0" destOrd="0" presId="urn:microsoft.com/office/officeart/2018/2/layout/IconVerticalSolidList"/>
    <dgm:cxn modelId="{74F0100F-48AC-4BE4-860E-5BCB9057D6D6}" type="presParOf" srcId="{41FFCE6A-3AF4-4158-AF36-73AC7819D106}" destId="{C303C821-59A4-4826-8640-C577C145C9B7}" srcOrd="1" destOrd="0" presId="urn:microsoft.com/office/officeart/2018/2/layout/IconVerticalSolidList"/>
    <dgm:cxn modelId="{DC4806B9-F4C5-40DD-A00E-47B44A260EF4}" type="presParOf" srcId="{41FFCE6A-3AF4-4158-AF36-73AC7819D106}" destId="{413D1427-8517-4C7A-BC81-0AC6E0A0F6E0}" srcOrd="2" destOrd="0" presId="urn:microsoft.com/office/officeart/2018/2/layout/IconVerticalSolidList"/>
    <dgm:cxn modelId="{CCFF83E4-CA9A-4353-8E77-00978F0C502F}" type="presParOf" srcId="{41FFCE6A-3AF4-4158-AF36-73AC7819D106}" destId="{FC74AD50-D956-40AD-BB4F-13A14DA625FD}" srcOrd="3" destOrd="0" presId="urn:microsoft.com/office/officeart/2018/2/layout/IconVerticalSolidList"/>
    <dgm:cxn modelId="{B9D44E5B-4D7C-4E74-9C9A-25A1621DABF5}" type="presParOf" srcId="{41FFCE6A-3AF4-4158-AF36-73AC7819D106}" destId="{13255283-7B51-4BB5-B179-2EF6045F2B13}" srcOrd="4" destOrd="0" presId="urn:microsoft.com/office/officeart/2018/2/layout/IconVerticalSolidList"/>
    <dgm:cxn modelId="{0E7CDE26-5728-439D-925D-E9426E34A35C}" type="presParOf" srcId="{8D8EC225-0F64-4655-9AD2-6FE966D46EDA}" destId="{059A56D8-D61F-4FB4-8E72-9288822BA050}" srcOrd="1" destOrd="0" presId="urn:microsoft.com/office/officeart/2018/2/layout/IconVerticalSolidList"/>
    <dgm:cxn modelId="{60174F79-6845-4CB1-AE76-1F728CF220F1}" type="presParOf" srcId="{8D8EC225-0F64-4655-9AD2-6FE966D46EDA}" destId="{377021D3-E5AD-4ADB-92CC-813E17FCCC6D}" srcOrd="2" destOrd="0" presId="urn:microsoft.com/office/officeart/2018/2/layout/IconVerticalSolidList"/>
    <dgm:cxn modelId="{ABA31D82-DF81-4CE1-A3FD-75D6994324CF}" type="presParOf" srcId="{377021D3-E5AD-4ADB-92CC-813E17FCCC6D}" destId="{416187B4-DC6E-4A44-89B8-D56569CFD2C2}" srcOrd="0" destOrd="0" presId="urn:microsoft.com/office/officeart/2018/2/layout/IconVerticalSolidList"/>
    <dgm:cxn modelId="{B6462896-EDF4-45E9-952C-A5313A42AF58}" type="presParOf" srcId="{377021D3-E5AD-4ADB-92CC-813E17FCCC6D}" destId="{79629003-F048-4207-ADAB-337855143E12}" srcOrd="1" destOrd="0" presId="urn:microsoft.com/office/officeart/2018/2/layout/IconVerticalSolidList"/>
    <dgm:cxn modelId="{644C7CA4-8083-40E0-9CB4-9CA7F0C80273}" type="presParOf" srcId="{377021D3-E5AD-4ADB-92CC-813E17FCCC6D}" destId="{6FF04AD6-CB81-4B12-9B90-D64A509F92F3}" srcOrd="2" destOrd="0" presId="urn:microsoft.com/office/officeart/2018/2/layout/IconVerticalSolidList"/>
    <dgm:cxn modelId="{B23C2DBF-7531-451E-B3FC-BDE9294BF82C}" type="presParOf" srcId="{377021D3-E5AD-4ADB-92CC-813E17FCCC6D}" destId="{A4F94A47-09BF-4022-8923-90490E284B57}" srcOrd="3" destOrd="0" presId="urn:microsoft.com/office/officeart/2018/2/layout/IconVerticalSolidList"/>
    <dgm:cxn modelId="{76FAA6D2-1DDF-4223-A1AA-322D91B0B383}" type="presParOf" srcId="{377021D3-E5AD-4ADB-92CC-813E17FCCC6D}" destId="{C63E99E4-0145-4666-B2A6-4E879B5BD948}" srcOrd="4" destOrd="0" presId="urn:microsoft.com/office/officeart/2018/2/layout/IconVerticalSolidList"/>
    <dgm:cxn modelId="{D4DA3B69-02C0-4ACE-BD3E-B076E7FD89C7}" type="presParOf" srcId="{8D8EC225-0F64-4655-9AD2-6FE966D46EDA}" destId="{D4F53DEE-4205-48FC-A587-981A350EB301}" srcOrd="3" destOrd="0" presId="urn:microsoft.com/office/officeart/2018/2/layout/IconVerticalSolidList"/>
    <dgm:cxn modelId="{2766D0E9-DE74-40AF-8D21-D329F3CD1B7E}" type="presParOf" srcId="{8D8EC225-0F64-4655-9AD2-6FE966D46EDA}" destId="{253376B6-5FA3-46F9-8930-B90ADB2F2AC3}" srcOrd="4" destOrd="0" presId="urn:microsoft.com/office/officeart/2018/2/layout/IconVerticalSolidList"/>
    <dgm:cxn modelId="{36CAC5CA-A3F8-454E-990B-13AA77243D53}" type="presParOf" srcId="{253376B6-5FA3-46F9-8930-B90ADB2F2AC3}" destId="{5264AD72-0447-47F0-BE62-5986755F78F3}" srcOrd="0" destOrd="0" presId="urn:microsoft.com/office/officeart/2018/2/layout/IconVerticalSolidList"/>
    <dgm:cxn modelId="{9D3276F2-BDDA-4EC9-A5C0-5A97866D978C}" type="presParOf" srcId="{253376B6-5FA3-46F9-8930-B90ADB2F2AC3}" destId="{C30D8C7A-6AFE-4919-B2D3-DB64833254A2}" srcOrd="1" destOrd="0" presId="urn:microsoft.com/office/officeart/2018/2/layout/IconVerticalSolidList"/>
    <dgm:cxn modelId="{ADB893D4-7A23-482F-AD75-C4B7B03E1752}" type="presParOf" srcId="{253376B6-5FA3-46F9-8930-B90ADB2F2AC3}" destId="{A16C8FF1-62BE-442D-ADA9-A77D83DC0F55}" srcOrd="2" destOrd="0" presId="urn:microsoft.com/office/officeart/2018/2/layout/IconVerticalSolidList"/>
    <dgm:cxn modelId="{18BBC44E-A4C4-44BE-BAFC-9BFE0A61F087}" type="presParOf" srcId="{253376B6-5FA3-46F9-8930-B90ADB2F2AC3}" destId="{E1182F01-15E2-438A-9570-7D55858E4B2F}" srcOrd="3" destOrd="0" presId="urn:microsoft.com/office/officeart/2018/2/layout/IconVerticalSolidList"/>
    <dgm:cxn modelId="{68D45B26-DBF0-41A3-8B61-9F3556AA2DC1}" type="presParOf" srcId="{253376B6-5FA3-46F9-8930-B90ADB2F2AC3}" destId="{2F966E85-FED2-4397-96B1-0EFB17067F0C}" srcOrd="4" destOrd="0" presId="urn:microsoft.com/office/officeart/2018/2/layout/IconVerticalSolidList"/>
    <dgm:cxn modelId="{374A15FA-B4A9-4120-8528-F3CB5BCE8389}" type="presParOf" srcId="{8D8EC225-0F64-4655-9AD2-6FE966D46EDA}" destId="{7CB115AA-5D48-4324-895C-57F31F9FC67A}" srcOrd="5" destOrd="0" presId="urn:microsoft.com/office/officeart/2018/2/layout/IconVerticalSolidList"/>
    <dgm:cxn modelId="{9594FB9B-C58B-4238-9EDF-37C3B4D9B2ED}" type="presParOf" srcId="{8D8EC225-0F64-4655-9AD2-6FE966D46EDA}" destId="{7B3D7366-37E1-4815-8CDF-07E016D436AC}" srcOrd="6" destOrd="0" presId="urn:microsoft.com/office/officeart/2018/2/layout/IconVerticalSolidList"/>
    <dgm:cxn modelId="{832193DB-CD71-4CD5-8DD3-B31F4EAA64E2}" type="presParOf" srcId="{7B3D7366-37E1-4815-8CDF-07E016D436AC}" destId="{84643DBB-2D41-4CF0-9119-B08411692A76}" srcOrd="0" destOrd="0" presId="urn:microsoft.com/office/officeart/2018/2/layout/IconVerticalSolidList"/>
    <dgm:cxn modelId="{E6902248-46F0-4EA5-A6C7-BB6451135355}" type="presParOf" srcId="{7B3D7366-37E1-4815-8CDF-07E016D436AC}" destId="{D455FF82-9019-49FC-987A-3477358EEA08}" srcOrd="1" destOrd="0" presId="urn:microsoft.com/office/officeart/2018/2/layout/IconVerticalSolidList"/>
    <dgm:cxn modelId="{CFAD6A0D-4B2F-40B9-9028-96AEFEC01FC7}" type="presParOf" srcId="{7B3D7366-37E1-4815-8CDF-07E016D436AC}" destId="{B8D1D5A2-3A71-43D6-B46D-C327BC7DEB7F}" srcOrd="2" destOrd="0" presId="urn:microsoft.com/office/officeart/2018/2/layout/IconVerticalSolidList"/>
    <dgm:cxn modelId="{B2EC982B-AF5F-490A-853D-F48144808A54}" type="presParOf" srcId="{7B3D7366-37E1-4815-8CDF-07E016D436AC}" destId="{5D0FEC0B-A9C4-4112-8FDC-1091FE72EB6F}" srcOrd="3" destOrd="0" presId="urn:microsoft.com/office/officeart/2018/2/layout/IconVerticalSolidList"/>
    <dgm:cxn modelId="{CB7863C6-BB96-4B7F-BAE0-C036F44306A1}" type="presParOf" srcId="{7B3D7366-37E1-4815-8CDF-07E016D436AC}" destId="{178F4FED-ACCB-4C0F-84B7-E93C1D54FB77}" srcOrd="4" destOrd="0" presId="urn:microsoft.com/office/officeart/2018/2/layout/IconVerticalSolidList"/>
    <dgm:cxn modelId="{7514755D-9E4F-4F5C-8F9D-BF6C46FEB539}" type="presParOf" srcId="{8D8EC225-0F64-4655-9AD2-6FE966D46EDA}" destId="{CB5BB3D7-7376-4FB9-BFBA-86EF35E89BD8}" srcOrd="7" destOrd="0" presId="urn:microsoft.com/office/officeart/2018/2/layout/IconVerticalSolidList"/>
    <dgm:cxn modelId="{8B699727-4DD4-4B40-BD55-0D8A3E7555C4}" type="presParOf" srcId="{8D8EC225-0F64-4655-9AD2-6FE966D46EDA}" destId="{F6619262-979E-4F8F-BF8E-C8BF4166CC7B}" srcOrd="8" destOrd="0" presId="urn:microsoft.com/office/officeart/2018/2/layout/IconVerticalSolidList"/>
    <dgm:cxn modelId="{E6A76961-ED27-4CFF-8734-7B05F85CA477}" type="presParOf" srcId="{F6619262-979E-4F8F-BF8E-C8BF4166CC7B}" destId="{D95A8F47-55EA-4BB7-A7D1-1A6A808B9C6F}" srcOrd="0" destOrd="0" presId="urn:microsoft.com/office/officeart/2018/2/layout/IconVerticalSolidList"/>
    <dgm:cxn modelId="{5DC7E33F-57DB-497B-86DA-BB1B9BA03C0B}" type="presParOf" srcId="{F6619262-979E-4F8F-BF8E-C8BF4166CC7B}" destId="{BDF3355E-C60C-47CE-8763-ED9394FABA61}" srcOrd="1" destOrd="0" presId="urn:microsoft.com/office/officeart/2018/2/layout/IconVerticalSolidList"/>
    <dgm:cxn modelId="{8AF083E5-DA9B-4D30-BB74-D9A7AD76657D}" type="presParOf" srcId="{F6619262-979E-4F8F-BF8E-C8BF4166CC7B}" destId="{DBC9464A-7398-4568-BD47-28F118379FBB}" srcOrd="2" destOrd="0" presId="urn:microsoft.com/office/officeart/2018/2/layout/IconVerticalSolidList"/>
    <dgm:cxn modelId="{3CBE3CF0-5061-4A6D-8642-DA7E553340E9}" type="presParOf" srcId="{F6619262-979E-4F8F-BF8E-C8BF4166CC7B}" destId="{3098624F-4AA9-4C71-9165-A82B2B455257}" srcOrd="3" destOrd="0" presId="urn:microsoft.com/office/officeart/2018/2/layout/IconVerticalSolidList"/>
    <dgm:cxn modelId="{5FD29D04-118F-4F42-B0FD-302A70FB6558}" type="presParOf" srcId="{F6619262-979E-4F8F-BF8E-C8BF4166CC7B}" destId="{3CBC3811-9F5A-4DFC-8438-E32C930203F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847DF-4D0F-4576-A130-9A1BEB7AAF34}"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B0580E24-B917-493E-B339-16F8DC0C1D00}">
      <dgm:prSet/>
      <dgm:spPr/>
      <dgm:t>
        <a:bodyPr/>
        <a:lstStyle/>
        <a:p>
          <a:pPr>
            <a:lnSpc>
              <a:spcPct val="100000"/>
            </a:lnSpc>
          </a:pPr>
          <a:r>
            <a:rPr lang="en-US" b="1" dirty="0">
              <a:latin typeface="Arial" panose="020B0604020202020204" pitchFamily="34" charset="0"/>
              <a:cs typeface="Arial" panose="020B0604020202020204" pitchFamily="34" charset="0"/>
            </a:rPr>
            <a:t>Intended Farm Operation Report</a:t>
          </a:r>
        </a:p>
      </dgm:t>
    </dgm:pt>
    <dgm:pt modelId="{75662014-EAD2-4956-84B5-2B895739EC75}" type="parTrans" cxnId="{3FFB4B37-985A-42F3-BFB7-7E551B8C8927}">
      <dgm:prSet/>
      <dgm:spPr/>
      <dgm:t>
        <a:bodyPr/>
        <a:lstStyle/>
        <a:p>
          <a:endParaRPr lang="en-US">
            <a:latin typeface="Arial" panose="020B0604020202020204" pitchFamily="34" charset="0"/>
            <a:cs typeface="Arial" panose="020B0604020202020204" pitchFamily="34" charset="0"/>
          </a:endParaRPr>
        </a:p>
      </dgm:t>
    </dgm:pt>
    <dgm:pt modelId="{D0692A72-615E-4C36-96E3-CA2EC8313F67}" type="sibTrans" cxnId="{3FFB4B37-985A-42F3-BFB7-7E551B8C8927}">
      <dgm:prSet/>
      <dgm:spPr/>
      <dgm:t>
        <a:bodyPr/>
        <a:lstStyle/>
        <a:p>
          <a:endParaRPr lang="en-US">
            <a:latin typeface="Arial" panose="020B0604020202020204" pitchFamily="34" charset="0"/>
            <a:cs typeface="Arial" panose="020B0604020202020204" pitchFamily="34" charset="0"/>
          </a:endParaRPr>
        </a:p>
      </dgm:t>
    </dgm:pt>
    <dgm:pt modelId="{D26EC241-3778-4A83-809A-35B8B2915285}">
      <dgm:prSet custT="1"/>
      <dgm:spPr/>
      <dgm:t>
        <a:bodyPr/>
        <a:lstStyle/>
        <a:p>
          <a:pPr>
            <a:lnSpc>
              <a:spcPct val="100000"/>
            </a:lnSpc>
          </a:pPr>
          <a:r>
            <a:rPr lang="en-US" sz="1600" dirty="0">
              <a:latin typeface="Arial" panose="020B0604020202020204" pitchFamily="34" charset="0"/>
              <a:cs typeface="Arial" panose="020B0604020202020204" pitchFamily="34" charset="0"/>
            </a:rPr>
            <a:t>Calendar/Early – March 15</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2022</a:t>
          </a:r>
        </a:p>
        <a:p>
          <a:pPr>
            <a:lnSpc>
              <a:spcPct val="100000"/>
            </a:lnSpc>
          </a:pPr>
          <a:r>
            <a:rPr lang="en-US" sz="1600" dirty="0">
              <a:latin typeface="Arial" panose="020B0604020202020204" pitchFamily="34" charset="0"/>
              <a:cs typeface="Arial" panose="020B0604020202020204" pitchFamily="34" charset="0"/>
            </a:rPr>
            <a:t>Late – November 20</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2021</a:t>
          </a:r>
        </a:p>
      </dgm:t>
    </dgm:pt>
    <dgm:pt modelId="{E10AC6C3-1815-40EB-8BDD-F1350091A20B}" type="parTrans" cxnId="{3D2801FD-49E3-4F8F-BA77-C8DE7454D715}">
      <dgm:prSet/>
      <dgm:spPr/>
      <dgm:t>
        <a:bodyPr/>
        <a:lstStyle/>
        <a:p>
          <a:endParaRPr lang="en-US">
            <a:latin typeface="Arial" panose="020B0604020202020204" pitchFamily="34" charset="0"/>
            <a:cs typeface="Arial" panose="020B0604020202020204" pitchFamily="34" charset="0"/>
          </a:endParaRPr>
        </a:p>
      </dgm:t>
    </dgm:pt>
    <dgm:pt modelId="{207A62ED-E33B-4DC3-B6A5-20E2D61C7B84}" type="sibTrans" cxnId="{3D2801FD-49E3-4F8F-BA77-C8DE7454D715}">
      <dgm:prSet/>
      <dgm:spPr/>
      <dgm:t>
        <a:bodyPr/>
        <a:lstStyle/>
        <a:p>
          <a:endParaRPr lang="en-US">
            <a:latin typeface="Arial" panose="020B0604020202020204" pitchFamily="34" charset="0"/>
            <a:cs typeface="Arial" panose="020B0604020202020204" pitchFamily="34" charset="0"/>
          </a:endParaRPr>
        </a:p>
      </dgm:t>
    </dgm:pt>
    <dgm:pt modelId="{383B3CA9-D089-45D0-ACD6-31D4C62DFC8D}">
      <dgm:prSet/>
      <dgm:spPr/>
      <dgm:t>
        <a:bodyPr/>
        <a:lstStyle/>
        <a:p>
          <a:pPr>
            <a:lnSpc>
              <a:spcPct val="100000"/>
            </a:lnSpc>
          </a:pPr>
          <a:r>
            <a:rPr lang="en-US" b="1" dirty="0">
              <a:latin typeface="Arial" panose="020B0604020202020204" pitchFamily="34" charset="0"/>
              <a:cs typeface="Arial" panose="020B0604020202020204" pitchFamily="34" charset="0"/>
            </a:rPr>
            <a:t>Revised Farm Operation Report</a:t>
          </a:r>
        </a:p>
      </dgm:t>
    </dgm:pt>
    <dgm:pt modelId="{06E1AAE2-195B-4FA0-9D28-4E2AAAB2C064}" type="parTrans" cxnId="{0A7B4151-7638-405D-AC4B-337DF156C516}">
      <dgm:prSet/>
      <dgm:spPr/>
      <dgm:t>
        <a:bodyPr/>
        <a:lstStyle/>
        <a:p>
          <a:endParaRPr lang="en-US">
            <a:latin typeface="Arial" panose="020B0604020202020204" pitchFamily="34" charset="0"/>
            <a:cs typeface="Arial" panose="020B0604020202020204" pitchFamily="34" charset="0"/>
          </a:endParaRPr>
        </a:p>
      </dgm:t>
    </dgm:pt>
    <dgm:pt modelId="{C330D2FE-6B4B-48C6-AC70-EAAD61705BD9}" type="sibTrans" cxnId="{0A7B4151-7638-405D-AC4B-337DF156C516}">
      <dgm:prSet/>
      <dgm:spPr/>
      <dgm:t>
        <a:bodyPr/>
        <a:lstStyle/>
        <a:p>
          <a:endParaRPr lang="en-US">
            <a:latin typeface="Arial" panose="020B0604020202020204" pitchFamily="34" charset="0"/>
            <a:cs typeface="Arial" panose="020B0604020202020204" pitchFamily="34" charset="0"/>
          </a:endParaRPr>
        </a:p>
      </dgm:t>
    </dgm:pt>
    <dgm:pt modelId="{9025F250-21F8-4323-AADE-D490DD838914}">
      <dgm:prSet custT="1"/>
      <dgm:spPr/>
      <dgm:t>
        <a:bodyPr/>
        <a:lstStyle/>
        <a:p>
          <a:pPr>
            <a:lnSpc>
              <a:spcPct val="100000"/>
            </a:lnSpc>
          </a:pPr>
          <a:r>
            <a:rPr lang="en-US" sz="1800" dirty="0">
              <a:latin typeface="Arial" panose="020B0604020202020204" pitchFamily="34" charset="0"/>
              <a:cs typeface="Arial" panose="020B0604020202020204" pitchFamily="34" charset="0"/>
            </a:rPr>
            <a:t>July 15</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2022</a:t>
          </a:r>
        </a:p>
      </dgm:t>
    </dgm:pt>
    <dgm:pt modelId="{AC4F9EA3-E739-442E-B403-725E06ECAB15}" type="parTrans" cxnId="{45405CB4-5F06-4156-9D08-FA6B75052728}">
      <dgm:prSet/>
      <dgm:spPr/>
      <dgm:t>
        <a:bodyPr/>
        <a:lstStyle/>
        <a:p>
          <a:endParaRPr lang="en-US">
            <a:latin typeface="Arial" panose="020B0604020202020204" pitchFamily="34" charset="0"/>
            <a:cs typeface="Arial" panose="020B0604020202020204" pitchFamily="34" charset="0"/>
          </a:endParaRPr>
        </a:p>
      </dgm:t>
    </dgm:pt>
    <dgm:pt modelId="{DAFE3F6A-AA73-495A-937D-FF9D38FFE18D}" type="sibTrans" cxnId="{45405CB4-5F06-4156-9D08-FA6B75052728}">
      <dgm:prSet/>
      <dgm:spPr/>
      <dgm:t>
        <a:bodyPr/>
        <a:lstStyle/>
        <a:p>
          <a:endParaRPr lang="en-US">
            <a:latin typeface="Arial" panose="020B0604020202020204" pitchFamily="34" charset="0"/>
            <a:cs typeface="Arial" panose="020B0604020202020204" pitchFamily="34" charset="0"/>
          </a:endParaRPr>
        </a:p>
      </dgm:t>
    </dgm:pt>
    <dgm:pt modelId="{9E19D0BF-8051-4B72-A134-6262D415AC1D}">
      <dgm:prSet/>
      <dgm:spPr/>
      <dgm:t>
        <a:bodyPr/>
        <a:lstStyle/>
        <a:p>
          <a:pPr>
            <a:lnSpc>
              <a:spcPct val="100000"/>
            </a:lnSpc>
          </a:pPr>
          <a:r>
            <a:rPr lang="en-US" b="1" dirty="0">
              <a:latin typeface="Arial" panose="020B0604020202020204" pitchFamily="34" charset="0"/>
              <a:cs typeface="Arial" panose="020B0604020202020204" pitchFamily="34" charset="0"/>
            </a:rPr>
            <a:t>Final Farm Operation Report</a:t>
          </a:r>
        </a:p>
      </dgm:t>
    </dgm:pt>
    <dgm:pt modelId="{A7CFB9B9-C1F1-406C-91D6-A28FF2FD9368}" type="parTrans" cxnId="{605BE475-8B4B-4096-9260-8811C0FEC261}">
      <dgm:prSet/>
      <dgm:spPr/>
      <dgm:t>
        <a:bodyPr/>
        <a:lstStyle/>
        <a:p>
          <a:endParaRPr lang="en-US">
            <a:latin typeface="Arial" panose="020B0604020202020204" pitchFamily="34" charset="0"/>
            <a:cs typeface="Arial" panose="020B0604020202020204" pitchFamily="34" charset="0"/>
          </a:endParaRPr>
        </a:p>
      </dgm:t>
    </dgm:pt>
    <dgm:pt modelId="{3357CE75-86E0-4FB0-8E30-572636D52C5A}" type="sibTrans" cxnId="{605BE475-8B4B-4096-9260-8811C0FEC261}">
      <dgm:prSet/>
      <dgm:spPr/>
      <dgm:t>
        <a:bodyPr/>
        <a:lstStyle/>
        <a:p>
          <a:endParaRPr lang="en-US">
            <a:latin typeface="Arial" panose="020B0604020202020204" pitchFamily="34" charset="0"/>
            <a:cs typeface="Arial" panose="020B0604020202020204" pitchFamily="34" charset="0"/>
          </a:endParaRPr>
        </a:p>
      </dgm:t>
    </dgm:pt>
    <dgm:pt modelId="{BB83632F-520E-45AB-8A5B-114F391B5703}">
      <dgm:prSet custT="1"/>
      <dgm:spPr/>
      <dgm:t>
        <a:bodyPr/>
        <a:lstStyle/>
        <a:p>
          <a:pPr>
            <a:lnSpc>
              <a:spcPct val="100000"/>
            </a:lnSpc>
          </a:pPr>
          <a:r>
            <a:rPr lang="en-US" sz="1600" dirty="0">
              <a:latin typeface="Arial" panose="020B0604020202020204" pitchFamily="34" charset="0"/>
              <a:cs typeface="Arial" panose="020B0604020202020204" pitchFamily="34" charset="0"/>
            </a:rPr>
            <a:t>Calendar/Early – March 15</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2022</a:t>
          </a:r>
        </a:p>
      </dgm:t>
    </dgm:pt>
    <dgm:pt modelId="{0DC08DA6-76BA-498D-92AB-5A051E35F7DB}" type="parTrans" cxnId="{3A80F1EF-22C6-4A65-9AB6-9C1EADB0562B}">
      <dgm:prSet/>
      <dgm:spPr/>
      <dgm:t>
        <a:bodyPr/>
        <a:lstStyle/>
        <a:p>
          <a:endParaRPr lang="en-US">
            <a:latin typeface="Arial" panose="020B0604020202020204" pitchFamily="34" charset="0"/>
            <a:cs typeface="Arial" panose="020B0604020202020204" pitchFamily="34" charset="0"/>
          </a:endParaRPr>
        </a:p>
      </dgm:t>
    </dgm:pt>
    <dgm:pt modelId="{A88F44F3-FBA5-4C1C-9DF1-38BA8804F552}" type="sibTrans" cxnId="{3A80F1EF-22C6-4A65-9AB6-9C1EADB0562B}">
      <dgm:prSet/>
      <dgm:spPr/>
      <dgm:t>
        <a:bodyPr/>
        <a:lstStyle/>
        <a:p>
          <a:endParaRPr lang="en-US">
            <a:latin typeface="Arial" panose="020B0604020202020204" pitchFamily="34" charset="0"/>
            <a:cs typeface="Arial" panose="020B0604020202020204" pitchFamily="34" charset="0"/>
          </a:endParaRPr>
        </a:p>
      </dgm:t>
    </dgm:pt>
    <dgm:pt modelId="{ACBF05F7-0843-4537-A5DC-D9AE3D031B9F}">
      <dgm:prSet/>
      <dgm:spPr/>
      <dgm:t>
        <a:bodyPr/>
        <a:lstStyle/>
        <a:p>
          <a:pPr>
            <a:lnSpc>
              <a:spcPct val="100000"/>
            </a:lnSpc>
          </a:pPr>
          <a:r>
            <a:rPr lang="en-US" b="1" dirty="0">
              <a:latin typeface="Arial" panose="020B0604020202020204" pitchFamily="34" charset="0"/>
              <a:cs typeface="Arial" panose="020B0604020202020204" pitchFamily="34" charset="0"/>
            </a:rPr>
            <a:t>Premium Billing Date</a:t>
          </a:r>
          <a:endParaRPr lang="en-US" dirty="0">
            <a:latin typeface="Arial" panose="020B0604020202020204" pitchFamily="34" charset="0"/>
            <a:cs typeface="Arial" panose="020B0604020202020204" pitchFamily="34" charset="0"/>
          </a:endParaRPr>
        </a:p>
      </dgm:t>
    </dgm:pt>
    <dgm:pt modelId="{9743BF09-7BE9-46BD-8053-3CDF42CD8DE7}" type="parTrans" cxnId="{023872FF-DE1D-4F39-8AE9-D7627C359241}">
      <dgm:prSet/>
      <dgm:spPr/>
      <dgm:t>
        <a:bodyPr/>
        <a:lstStyle/>
        <a:p>
          <a:endParaRPr lang="en-US">
            <a:latin typeface="Arial" panose="020B0604020202020204" pitchFamily="34" charset="0"/>
            <a:cs typeface="Arial" panose="020B0604020202020204" pitchFamily="34" charset="0"/>
          </a:endParaRPr>
        </a:p>
      </dgm:t>
    </dgm:pt>
    <dgm:pt modelId="{A2213E64-631B-43CD-986D-D1E5534A6141}" type="sibTrans" cxnId="{023872FF-DE1D-4F39-8AE9-D7627C359241}">
      <dgm:prSet/>
      <dgm:spPr/>
      <dgm:t>
        <a:bodyPr/>
        <a:lstStyle/>
        <a:p>
          <a:endParaRPr lang="en-US">
            <a:latin typeface="Arial" panose="020B0604020202020204" pitchFamily="34" charset="0"/>
            <a:cs typeface="Arial" panose="020B0604020202020204" pitchFamily="34" charset="0"/>
          </a:endParaRPr>
        </a:p>
      </dgm:t>
    </dgm:pt>
    <dgm:pt modelId="{E361AB19-00CA-49FD-8E54-D4EF2EA5962B}">
      <dgm:prSet custT="1"/>
      <dgm:spPr/>
      <dgm:t>
        <a:bodyPr/>
        <a:lstStyle/>
        <a:p>
          <a:pPr>
            <a:lnSpc>
              <a:spcPct val="100000"/>
            </a:lnSpc>
          </a:pPr>
          <a:r>
            <a:rPr lang="en-US" sz="1800" dirty="0">
              <a:latin typeface="Arial" panose="020B0604020202020204" pitchFamily="34" charset="0"/>
              <a:cs typeface="Arial" panose="020B0604020202020204" pitchFamily="34" charset="0"/>
            </a:rPr>
            <a:t>August </a:t>
          </a:r>
          <a:r>
            <a:rPr lang="en-US" sz="1600" dirty="0">
              <a:latin typeface="Arial" panose="020B0604020202020204" pitchFamily="34" charset="0"/>
              <a:cs typeface="Arial" panose="020B0604020202020204" pitchFamily="34" charset="0"/>
            </a:rPr>
            <a:t>15</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if paid by October </a:t>
          </a:r>
          <a:r>
            <a:rPr lang="en-US" sz="1400" dirty="0">
              <a:latin typeface="Arial" panose="020B0604020202020204" pitchFamily="34" charset="0"/>
              <a:cs typeface="Arial" panose="020B0604020202020204" pitchFamily="34" charset="0"/>
            </a:rPr>
            <a:t>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it will be interest free</a:t>
          </a:r>
          <a:endParaRPr lang="en-US" sz="1800" dirty="0">
            <a:latin typeface="Arial" panose="020B0604020202020204" pitchFamily="34" charset="0"/>
            <a:cs typeface="Arial" panose="020B0604020202020204" pitchFamily="34" charset="0"/>
          </a:endParaRPr>
        </a:p>
      </dgm:t>
    </dgm:pt>
    <dgm:pt modelId="{95388CFF-2D5C-4D46-8F1A-FFF61A7180CA}" type="parTrans" cxnId="{04449C58-B407-48C6-B8D1-684A352A5C9F}">
      <dgm:prSet/>
      <dgm:spPr/>
      <dgm:t>
        <a:bodyPr/>
        <a:lstStyle/>
        <a:p>
          <a:endParaRPr lang="en-US">
            <a:latin typeface="Arial" panose="020B0604020202020204" pitchFamily="34" charset="0"/>
            <a:cs typeface="Arial" panose="020B0604020202020204" pitchFamily="34" charset="0"/>
          </a:endParaRPr>
        </a:p>
      </dgm:t>
    </dgm:pt>
    <dgm:pt modelId="{879F83C5-6245-4CBD-B638-9E16FCEF977B}" type="sibTrans" cxnId="{04449C58-B407-48C6-B8D1-684A352A5C9F}">
      <dgm:prSet/>
      <dgm:spPr/>
      <dgm:t>
        <a:bodyPr/>
        <a:lstStyle/>
        <a:p>
          <a:endParaRPr lang="en-US">
            <a:latin typeface="Arial" panose="020B0604020202020204" pitchFamily="34" charset="0"/>
            <a:cs typeface="Arial" panose="020B0604020202020204" pitchFamily="34" charset="0"/>
          </a:endParaRPr>
        </a:p>
      </dgm:t>
    </dgm:pt>
    <dgm:pt modelId="{E01B759A-81D2-45D5-AFCE-B6B38FC94187}">
      <dgm:prSet/>
      <dgm:spPr/>
      <dgm:t>
        <a:bodyPr/>
        <a:lstStyle/>
        <a:p>
          <a:pPr>
            <a:lnSpc>
              <a:spcPct val="100000"/>
            </a:lnSpc>
          </a:pPr>
          <a:r>
            <a:rPr lang="en-US" b="1" dirty="0">
              <a:latin typeface="Arial" panose="020B0604020202020204" pitchFamily="34" charset="0"/>
              <a:cs typeface="Arial" panose="020B0604020202020204" pitchFamily="34" charset="0"/>
            </a:rPr>
            <a:t>Claim Notices</a:t>
          </a:r>
          <a:endParaRPr lang="en-US" dirty="0">
            <a:latin typeface="Arial" panose="020B0604020202020204" pitchFamily="34" charset="0"/>
            <a:cs typeface="Arial" panose="020B0604020202020204" pitchFamily="34" charset="0"/>
          </a:endParaRPr>
        </a:p>
      </dgm:t>
    </dgm:pt>
    <dgm:pt modelId="{561B2F18-A846-47D4-816D-B5C838C9C1EF}" type="parTrans" cxnId="{6C232ABE-BB68-4D3D-B4DE-B439C219A243}">
      <dgm:prSet/>
      <dgm:spPr/>
      <dgm:t>
        <a:bodyPr/>
        <a:lstStyle/>
        <a:p>
          <a:endParaRPr lang="en-US">
            <a:latin typeface="Arial" panose="020B0604020202020204" pitchFamily="34" charset="0"/>
            <a:cs typeface="Arial" panose="020B0604020202020204" pitchFamily="34" charset="0"/>
          </a:endParaRPr>
        </a:p>
      </dgm:t>
    </dgm:pt>
    <dgm:pt modelId="{89849798-20AA-4E34-8740-28F5ABFBB607}" type="sibTrans" cxnId="{6C232ABE-BB68-4D3D-B4DE-B439C219A243}">
      <dgm:prSet/>
      <dgm:spPr/>
      <dgm:t>
        <a:bodyPr/>
        <a:lstStyle/>
        <a:p>
          <a:endParaRPr lang="en-US">
            <a:latin typeface="Arial" panose="020B0604020202020204" pitchFamily="34" charset="0"/>
            <a:cs typeface="Arial" panose="020B0604020202020204" pitchFamily="34" charset="0"/>
          </a:endParaRPr>
        </a:p>
      </dgm:t>
    </dgm:pt>
    <dgm:pt modelId="{AF2023B9-031C-4692-9A67-7864A75E1B21}">
      <dgm:prSet custT="1"/>
      <dgm:spPr/>
      <dgm:t>
        <a:bodyPr/>
        <a:lstStyle/>
        <a:p>
          <a:pPr>
            <a:lnSpc>
              <a:spcPct val="100000"/>
            </a:lnSpc>
          </a:pPr>
          <a:r>
            <a:rPr lang="en-US" sz="1800" dirty="0">
              <a:latin typeface="Arial" panose="020B0604020202020204" pitchFamily="34" charset="0"/>
              <a:cs typeface="Arial" panose="020B0604020202020204" pitchFamily="34" charset="0"/>
            </a:rPr>
            <a:t>60 days after taxes are filed</a:t>
          </a:r>
        </a:p>
      </dgm:t>
    </dgm:pt>
    <dgm:pt modelId="{A0F26B0E-2C6E-4D32-A904-529FA39FDA6E}" type="parTrans" cxnId="{F567B94B-C286-40FC-8BB1-44C22EE9B8F4}">
      <dgm:prSet/>
      <dgm:spPr/>
      <dgm:t>
        <a:bodyPr/>
        <a:lstStyle/>
        <a:p>
          <a:endParaRPr lang="en-US">
            <a:latin typeface="Arial" panose="020B0604020202020204" pitchFamily="34" charset="0"/>
            <a:cs typeface="Arial" panose="020B0604020202020204" pitchFamily="34" charset="0"/>
          </a:endParaRPr>
        </a:p>
      </dgm:t>
    </dgm:pt>
    <dgm:pt modelId="{573F6187-FFE7-487E-8675-283CAC8FD711}" type="sibTrans" cxnId="{F567B94B-C286-40FC-8BB1-44C22EE9B8F4}">
      <dgm:prSet/>
      <dgm:spPr/>
      <dgm:t>
        <a:bodyPr/>
        <a:lstStyle/>
        <a:p>
          <a:endParaRPr lang="en-US">
            <a:latin typeface="Arial" panose="020B0604020202020204" pitchFamily="34" charset="0"/>
            <a:cs typeface="Arial" panose="020B0604020202020204" pitchFamily="34" charset="0"/>
          </a:endParaRPr>
        </a:p>
      </dgm:t>
    </dgm:pt>
    <dgm:pt modelId="{9F7B5C76-DC69-4EA1-96DF-1B9E27556C05}">
      <dgm:prSet custT="1"/>
      <dgm:spPr/>
      <dgm:t>
        <a:bodyPr/>
        <a:lstStyle/>
        <a:p>
          <a:pPr>
            <a:lnSpc>
              <a:spcPct val="100000"/>
            </a:lnSpc>
          </a:pPr>
          <a:r>
            <a:rPr lang="en-US" sz="1600" dirty="0">
              <a:latin typeface="Arial" panose="020B0604020202020204" pitchFamily="34" charset="0"/>
              <a:cs typeface="Arial" panose="020B0604020202020204" pitchFamily="34" charset="0"/>
            </a:rPr>
            <a:t>Late – November 20</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2021</a:t>
          </a:r>
        </a:p>
      </dgm:t>
    </dgm:pt>
    <dgm:pt modelId="{9E20E022-D88B-4F1B-8529-242CB9FFB43B}" type="parTrans" cxnId="{BB44073E-EBCB-4727-897A-4C13DE6C53F3}">
      <dgm:prSet/>
      <dgm:spPr/>
      <dgm:t>
        <a:bodyPr/>
        <a:lstStyle/>
        <a:p>
          <a:endParaRPr lang="en-US"/>
        </a:p>
      </dgm:t>
    </dgm:pt>
    <dgm:pt modelId="{8B1B752E-34B5-4FFE-9922-D40A5C63C6CE}" type="sibTrans" cxnId="{BB44073E-EBCB-4727-897A-4C13DE6C53F3}">
      <dgm:prSet/>
      <dgm:spPr/>
      <dgm:t>
        <a:bodyPr/>
        <a:lstStyle/>
        <a:p>
          <a:endParaRPr lang="en-US"/>
        </a:p>
      </dgm:t>
    </dgm:pt>
    <dgm:pt modelId="{8D8EC225-0F64-4655-9AD2-6FE966D46EDA}" type="pres">
      <dgm:prSet presAssocID="{430847DF-4D0F-4576-A130-9A1BEB7AAF34}" presName="root" presStyleCnt="0">
        <dgm:presLayoutVars>
          <dgm:dir/>
          <dgm:resizeHandles val="exact"/>
        </dgm:presLayoutVars>
      </dgm:prSet>
      <dgm:spPr/>
    </dgm:pt>
    <dgm:pt modelId="{41FFCE6A-3AF4-4158-AF36-73AC7819D106}" type="pres">
      <dgm:prSet presAssocID="{B0580E24-B917-493E-B339-16F8DC0C1D00}" presName="compNode" presStyleCnt="0"/>
      <dgm:spPr/>
    </dgm:pt>
    <dgm:pt modelId="{63E0AC94-521A-49DC-8B9C-8DFE936A90DB}" type="pres">
      <dgm:prSet presAssocID="{B0580E24-B917-493E-B339-16F8DC0C1D00}" presName="bgRect" presStyleLbl="bgShp" presStyleIdx="0" presStyleCnt="5" custLinFactNeighborX="-338" custLinFactNeighborY="-80210"/>
      <dgm:spPr/>
    </dgm:pt>
    <dgm:pt modelId="{C303C821-59A4-4826-8640-C577C145C9B7}" type="pres">
      <dgm:prSet presAssocID="{B0580E24-B917-493E-B339-16F8DC0C1D00}" presName="iconRect" presStyleLbl="node1" presStyleIdx="0" presStyleCnt="5" custScaleX="177635" custScaleY="16651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413D1427-8517-4C7A-BC81-0AC6E0A0F6E0}" type="pres">
      <dgm:prSet presAssocID="{B0580E24-B917-493E-B339-16F8DC0C1D00}" presName="spaceRect" presStyleCnt="0"/>
      <dgm:spPr/>
    </dgm:pt>
    <dgm:pt modelId="{FC74AD50-D956-40AD-BB4F-13A14DA625FD}" type="pres">
      <dgm:prSet presAssocID="{B0580E24-B917-493E-B339-16F8DC0C1D00}" presName="parTx" presStyleLbl="revTx" presStyleIdx="0" presStyleCnt="10">
        <dgm:presLayoutVars>
          <dgm:chMax val="0"/>
          <dgm:chPref val="0"/>
        </dgm:presLayoutVars>
      </dgm:prSet>
      <dgm:spPr/>
    </dgm:pt>
    <dgm:pt modelId="{13255283-7B51-4BB5-B179-2EF6045F2B13}" type="pres">
      <dgm:prSet presAssocID="{B0580E24-B917-493E-B339-16F8DC0C1D00}" presName="desTx" presStyleLbl="revTx" presStyleIdx="1" presStyleCnt="10">
        <dgm:presLayoutVars/>
      </dgm:prSet>
      <dgm:spPr/>
    </dgm:pt>
    <dgm:pt modelId="{059A56D8-D61F-4FB4-8E72-9288822BA050}" type="pres">
      <dgm:prSet presAssocID="{D0692A72-615E-4C36-96E3-CA2EC8313F67}" presName="sibTrans" presStyleCnt="0"/>
      <dgm:spPr/>
    </dgm:pt>
    <dgm:pt modelId="{377021D3-E5AD-4ADB-92CC-813E17FCCC6D}" type="pres">
      <dgm:prSet presAssocID="{383B3CA9-D089-45D0-ACD6-31D4C62DFC8D}" presName="compNode" presStyleCnt="0"/>
      <dgm:spPr/>
    </dgm:pt>
    <dgm:pt modelId="{416187B4-DC6E-4A44-89B8-D56569CFD2C2}" type="pres">
      <dgm:prSet presAssocID="{383B3CA9-D089-45D0-ACD6-31D4C62DFC8D}" presName="bgRect" presStyleLbl="bgShp" presStyleIdx="1" presStyleCnt="5"/>
      <dgm:spPr/>
    </dgm:pt>
    <dgm:pt modelId="{79629003-F048-4207-ADAB-337855143E12}" type="pres">
      <dgm:prSet presAssocID="{383B3CA9-D089-45D0-ACD6-31D4C62DFC8D}" presName="iconRect" presStyleLbl="node1" presStyleIdx="1" presStyleCnt="5" custScaleX="177635" custScaleY="15104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6FF04AD6-CB81-4B12-9B90-D64A509F92F3}" type="pres">
      <dgm:prSet presAssocID="{383B3CA9-D089-45D0-ACD6-31D4C62DFC8D}" presName="spaceRect" presStyleCnt="0"/>
      <dgm:spPr/>
    </dgm:pt>
    <dgm:pt modelId="{A4F94A47-09BF-4022-8923-90490E284B57}" type="pres">
      <dgm:prSet presAssocID="{383B3CA9-D089-45D0-ACD6-31D4C62DFC8D}" presName="parTx" presStyleLbl="revTx" presStyleIdx="2" presStyleCnt="10">
        <dgm:presLayoutVars>
          <dgm:chMax val="0"/>
          <dgm:chPref val="0"/>
        </dgm:presLayoutVars>
      </dgm:prSet>
      <dgm:spPr/>
    </dgm:pt>
    <dgm:pt modelId="{C63E99E4-0145-4666-B2A6-4E879B5BD948}" type="pres">
      <dgm:prSet presAssocID="{383B3CA9-D089-45D0-ACD6-31D4C62DFC8D}" presName="desTx" presStyleLbl="revTx" presStyleIdx="3" presStyleCnt="10">
        <dgm:presLayoutVars/>
      </dgm:prSet>
      <dgm:spPr/>
    </dgm:pt>
    <dgm:pt modelId="{D4F53DEE-4205-48FC-A587-981A350EB301}" type="pres">
      <dgm:prSet presAssocID="{C330D2FE-6B4B-48C6-AC70-EAAD61705BD9}" presName="sibTrans" presStyleCnt="0"/>
      <dgm:spPr/>
    </dgm:pt>
    <dgm:pt modelId="{253376B6-5FA3-46F9-8930-B90ADB2F2AC3}" type="pres">
      <dgm:prSet presAssocID="{9E19D0BF-8051-4B72-A134-6262D415AC1D}" presName="compNode" presStyleCnt="0"/>
      <dgm:spPr/>
    </dgm:pt>
    <dgm:pt modelId="{5264AD72-0447-47F0-BE62-5986755F78F3}" type="pres">
      <dgm:prSet presAssocID="{9E19D0BF-8051-4B72-A134-6262D415AC1D}" presName="bgRect" presStyleLbl="bgShp" presStyleIdx="2" presStyleCnt="5" custLinFactNeighborY="2819"/>
      <dgm:spPr/>
    </dgm:pt>
    <dgm:pt modelId="{C30D8C7A-6AFE-4919-B2D3-DB64833254A2}" type="pres">
      <dgm:prSet presAssocID="{9E19D0BF-8051-4B72-A134-6262D415AC1D}" presName="iconRect" presStyleLbl="node1" presStyleIdx="2" presStyleCnt="5" custScaleX="177635" custScaleY="17173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A16C8FF1-62BE-442D-ADA9-A77D83DC0F55}" type="pres">
      <dgm:prSet presAssocID="{9E19D0BF-8051-4B72-A134-6262D415AC1D}" presName="spaceRect" presStyleCnt="0"/>
      <dgm:spPr/>
    </dgm:pt>
    <dgm:pt modelId="{E1182F01-15E2-438A-9570-7D55858E4B2F}" type="pres">
      <dgm:prSet presAssocID="{9E19D0BF-8051-4B72-A134-6262D415AC1D}" presName="parTx" presStyleLbl="revTx" presStyleIdx="4" presStyleCnt="10" custLinFactNeighborY="2148">
        <dgm:presLayoutVars>
          <dgm:chMax val="0"/>
          <dgm:chPref val="0"/>
        </dgm:presLayoutVars>
      </dgm:prSet>
      <dgm:spPr/>
    </dgm:pt>
    <dgm:pt modelId="{2F966E85-FED2-4397-96B1-0EFB17067F0C}" type="pres">
      <dgm:prSet presAssocID="{9E19D0BF-8051-4B72-A134-6262D415AC1D}" presName="desTx" presStyleLbl="revTx" presStyleIdx="5" presStyleCnt="10" custLinFactNeighborY="2148">
        <dgm:presLayoutVars/>
      </dgm:prSet>
      <dgm:spPr/>
    </dgm:pt>
    <dgm:pt modelId="{7CB115AA-5D48-4324-895C-57F31F9FC67A}" type="pres">
      <dgm:prSet presAssocID="{3357CE75-86E0-4FB0-8E30-572636D52C5A}" presName="sibTrans" presStyleCnt="0"/>
      <dgm:spPr/>
    </dgm:pt>
    <dgm:pt modelId="{7B3D7366-37E1-4815-8CDF-07E016D436AC}" type="pres">
      <dgm:prSet presAssocID="{ACBF05F7-0843-4537-A5DC-D9AE3D031B9F}" presName="compNode" presStyleCnt="0"/>
      <dgm:spPr/>
    </dgm:pt>
    <dgm:pt modelId="{84643DBB-2D41-4CF0-9119-B08411692A76}" type="pres">
      <dgm:prSet presAssocID="{ACBF05F7-0843-4537-A5DC-D9AE3D031B9F}" presName="bgRect" presStyleLbl="bgShp" presStyleIdx="3" presStyleCnt="5" custLinFactNeighborX="-279" custLinFactNeighborY="7026"/>
      <dgm:spPr/>
    </dgm:pt>
    <dgm:pt modelId="{D455FF82-9019-49FC-987A-3477358EEA08}" type="pres">
      <dgm:prSet presAssocID="{ACBF05F7-0843-4537-A5DC-D9AE3D031B9F}" presName="iconRect" presStyleLbl="node1" presStyleIdx="3" presStyleCnt="5" custScaleX="177635" custScaleY="12011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B8D1D5A2-3A71-43D6-B46D-C327BC7DEB7F}" type="pres">
      <dgm:prSet presAssocID="{ACBF05F7-0843-4537-A5DC-D9AE3D031B9F}" presName="spaceRect" presStyleCnt="0"/>
      <dgm:spPr/>
    </dgm:pt>
    <dgm:pt modelId="{5D0FEC0B-A9C4-4112-8FDC-1091FE72EB6F}" type="pres">
      <dgm:prSet presAssocID="{ACBF05F7-0843-4537-A5DC-D9AE3D031B9F}" presName="parTx" presStyleLbl="revTx" presStyleIdx="6" presStyleCnt="10" custLinFactNeighborY="6275">
        <dgm:presLayoutVars>
          <dgm:chMax val="0"/>
          <dgm:chPref val="0"/>
        </dgm:presLayoutVars>
      </dgm:prSet>
      <dgm:spPr/>
    </dgm:pt>
    <dgm:pt modelId="{178F4FED-ACCB-4C0F-84B7-E93C1D54FB77}" type="pres">
      <dgm:prSet presAssocID="{ACBF05F7-0843-4537-A5DC-D9AE3D031B9F}" presName="desTx" presStyleLbl="revTx" presStyleIdx="7" presStyleCnt="10" custLinFactNeighborY="6275">
        <dgm:presLayoutVars/>
      </dgm:prSet>
      <dgm:spPr/>
    </dgm:pt>
    <dgm:pt modelId="{CB5BB3D7-7376-4FB9-BFBA-86EF35E89BD8}" type="pres">
      <dgm:prSet presAssocID="{A2213E64-631B-43CD-986D-D1E5534A6141}" presName="sibTrans" presStyleCnt="0"/>
      <dgm:spPr/>
    </dgm:pt>
    <dgm:pt modelId="{F6619262-979E-4F8F-BF8E-C8BF4166CC7B}" type="pres">
      <dgm:prSet presAssocID="{E01B759A-81D2-45D5-AFCE-B6B38FC94187}" presName="compNode" presStyleCnt="0"/>
      <dgm:spPr/>
    </dgm:pt>
    <dgm:pt modelId="{D95A8F47-55EA-4BB7-A7D1-1A6A808B9C6F}" type="pres">
      <dgm:prSet presAssocID="{E01B759A-81D2-45D5-AFCE-B6B38FC94187}" presName="bgRect" presStyleLbl="bgShp" presStyleIdx="4" presStyleCnt="5" custLinFactNeighborX="-23343" custLinFactNeighborY="1141"/>
      <dgm:spPr/>
    </dgm:pt>
    <dgm:pt modelId="{BDF3355E-C60C-47CE-8763-ED9394FABA61}" type="pres">
      <dgm:prSet presAssocID="{E01B759A-81D2-45D5-AFCE-B6B38FC94187}" presName="iconRect" presStyleLbl="node1" presStyleIdx="4" presStyleCnt="5" custScaleX="177635" custScaleY="17695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DBC9464A-7398-4568-BD47-28F118379FBB}" type="pres">
      <dgm:prSet presAssocID="{E01B759A-81D2-45D5-AFCE-B6B38FC94187}" presName="spaceRect" presStyleCnt="0"/>
      <dgm:spPr/>
    </dgm:pt>
    <dgm:pt modelId="{3098624F-4AA9-4C71-9165-A82B2B455257}" type="pres">
      <dgm:prSet presAssocID="{E01B759A-81D2-45D5-AFCE-B6B38FC94187}" presName="parTx" presStyleLbl="revTx" presStyleIdx="8" presStyleCnt="10">
        <dgm:presLayoutVars>
          <dgm:chMax val="0"/>
          <dgm:chPref val="0"/>
        </dgm:presLayoutVars>
      </dgm:prSet>
      <dgm:spPr/>
    </dgm:pt>
    <dgm:pt modelId="{3CBC3811-9F5A-4DFC-8438-E32C930203F5}" type="pres">
      <dgm:prSet presAssocID="{E01B759A-81D2-45D5-AFCE-B6B38FC94187}" presName="desTx" presStyleLbl="revTx" presStyleIdx="9" presStyleCnt="10">
        <dgm:presLayoutVars/>
      </dgm:prSet>
      <dgm:spPr/>
    </dgm:pt>
  </dgm:ptLst>
  <dgm:cxnLst>
    <dgm:cxn modelId="{25165F05-7906-4371-AF28-2A33ECE10D46}" type="presOf" srcId="{9025F250-21F8-4323-AADE-D490DD838914}" destId="{C63E99E4-0145-4666-B2A6-4E879B5BD948}" srcOrd="0" destOrd="0" presId="urn:microsoft.com/office/officeart/2018/2/layout/IconVerticalSolidList"/>
    <dgm:cxn modelId="{B3089119-BE2D-4E20-8A70-7CB9B0CED9A3}" type="presOf" srcId="{D26EC241-3778-4A83-809A-35B8B2915285}" destId="{13255283-7B51-4BB5-B179-2EF6045F2B13}" srcOrd="0" destOrd="0" presId="urn:microsoft.com/office/officeart/2018/2/layout/IconVerticalSolidList"/>
    <dgm:cxn modelId="{3FFB4B37-985A-42F3-BFB7-7E551B8C8927}" srcId="{430847DF-4D0F-4576-A130-9A1BEB7AAF34}" destId="{B0580E24-B917-493E-B339-16F8DC0C1D00}" srcOrd="0" destOrd="0" parTransId="{75662014-EAD2-4956-84B5-2B895739EC75}" sibTransId="{D0692A72-615E-4C36-96E3-CA2EC8313F67}"/>
    <dgm:cxn modelId="{BB44073E-EBCB-4727-897A-4C13DE6C53F3}" srcId="{9E19D0BF-8051-4B72-A134-6262D415AC1D}" destId="{9F7B5C76-DC69-4EA1-96DF-1B9E27556C05}" srcOrd="1" destOrd="0" parTransId="{9E20E022-D88B-4F1B-8529-242CB9FFB43B}" sibTransId="{8B1B752E-34B5-4FFE-9922-D40A5C63C6CE}"/>
    <dgm:cxn modelId="{E4EE3E42-A8B3-435E-9706-DFD795974D9A}" type="presOf" srcId="{430847DF-4D0F-4576-A130-9A1BEB7AAF34}" destId="{8D8EC225-0F64-4655-9AD2-6FE966D46EDA}" srcOrd="0" destOrd="0" presId="urn:microsoft.com/office/officeart/2018/2/layout/IconVerticalSolidList"/>
    <dgm:cxn modelId="{141FE944-8992-4C8D-AE26-E6E3DA52B003}" type="presOf" srcId="{B0580E24-B917-493E-B339-16F8DC0C1D00}" destId="{FC74AD50-D956-40AD-BB4F-13A14DA625FD}" srcOrd="0" destOrd="0" presId="urn:microsoft.com/office/officeart/2018/2/layout/IconVerticalSolidList"/>
    <dgm:cxn modelId="{03F31565-BA2C-4281-BC5F-42A0087D1C0A}" type="presOf" srcId="{ACBF05F7-0843-4537-A5DC-D9AE3D031B9F}" destId="{5D0FEC0B-A9C4-4112-8FDC-1091FE72EB6F}" srcOrd="0" destOrd="0" presId="urn:microsoft.com/office/officeart/2018/2/layout/IconVerticalSolidList"/>
    <dgm:cxn modelId="{D9C4FC48-671F-4082-910B-01C103B9128C}" type="presOf" srcId="{9E19D0BF-8051-4B72-A134-6262D415AC1D}" destId="{E1182F01-15E2-438A-9570-7D55858E4B2F}" srcOrd="0" destOrd="0" presId="urn:microsoft.com/office/officeart/2018/2/layout/IconVerticalSolidList"/>
    <dgm:cxn modelId="{363B3E4A-BF2E-44F1-AAB4-228A2AD666D0}" type="presOf" srcId="{E361AB19-00CA-49FD-8E54-D4EF2EA5962B}" destId="{178F4FED-ACCB-4C0F-84B7-E93C1D54FB77}" srcOrd="0" destOrd="0" presId="urn:microsoft.com/office/officeart/2018/2/layout/IconVerticalSolidList"/>
    <dgm:cxn modelId="{F567B94B-C286-40FC-8BB1-44C22EE9B8F4}" srcId="{E01B759A-81D2-45D5-AFCE-B6B38FC94187}" destId="{AF2023B9-031C-4692-9A67-7864A75E1B21}" srcOrd="0" destOrd="0" parTransId="{A0F26B0E-2C6E-4D32-A904-529FA39FDA6E}" sibTransId="{573F6187-FFE7-487E-8675-283CAC8FD711}"/>
    <dgm:cxn modelId="{A899444D-C876-43B1-897E-449EE2A6724E}" type="presOf" srcId="{E01B759A-81D2-45D5-AFCE-B6B38FC94187}" destId="{3098624F-4AA9-4C71-9165-A82B2B455257}" srcOrd="0" destOrd="0" presId="urn:microsoft.com/office/officeart/2018/2/layout/IconVerticalSolidList"/>
    <dgm:cxn modelId="{0A7B4151-7638-405D-AC4B-337DF156C516}" srcId="{430847DF-4D0F-4576-A130-9A1BEB7AAF34}" destId="{383B3CA9-D089-45D0-ACD6-31D4C62DFC8D}" srcOrd="1" destOrd="0" parTransId="{06E1AAE2-195B-4FA0-9D28-4E2AAAB2C064}" sibTransId="{C330D2FE-6B4B-48C6-AC70-EAAD61705BD9}"/>
    <dgm:cxn modelId="{605BE475-8B4B-4096-9260-8811C0FEC261}" srcId="{430847DF-4D0F-4576-A130-9A1BEB7AAF34}" destId="{9E19D0BF-8051-4B72-A134-6262D415AC1D}" srcOrd="2" destOrd="0" parTransId="{A7CFB9B9-C1F1-406C-91D6-A28FF2FD9368}" sibTransId="{3357CE75-86E0-4FB0-8E30-572636D52C5A}"/>
    <dgm:cxn modelId="{04449C58-B407-48C6-B8D1-684A352A5C9F}" srcId="{ACBF05F7-0843-4537-A5DC-D9AE3D031B9F}" destId="{E361AB19-00CA-49FD-8E54-D4EF2EA5962B}" srcOrd="0" destOrd="0" parTransId="{95388CFF-2D5C-4D46-8F1A-FFF61A7180CA}" sibTransId="{879F83C5-6245-4CBD-B638-9E16FCEF977B}"/>
    <dgm:cxn modelId="{703F415A-9913-4B70-85DC-9CDFD37F7BA7}" type="presOf" srcId="{AF2023B9-031C-4692-9A67-7864A75E1B21}" destId="{3CBC3811-9F5A-4DFC-8438-E32C930203F5}" srcOrd="0" destOrd="0" presId="urn:microsoft.com/office/officeart/2018/2/layout/IconVerticalSolidList"/>
    <dgm:cxn modelId="{02893A92-07A9-44E7-932D-DD373F8C5648}" type="presOf" srcId="{BB83632F-520E-45AB-8A5B-114F391B5703}" destId="{2F966E85-FED2-4397-96B1-0EFB17067F0C}" srcOrd="0" destOrd="0" presId="urn:microsoft.com/office/officeart/2018/2/layout/IconVerticalSolidList"/>
    <dgm:cxn modelId="{DAE0CCA8-9C12-4E26-8F09-FB6A6BE357AE}" type="presOf" srcId="{9F7B5C76-DC69-4EA1-96DF-1B9E27556C05}" destId="{2F966E85-FED2-4397-96B1-0EFB17067F0C}" srcOrd="0" destOrd="1" presId="urn:microsoft.com/office/officeart/2018/2/layout/IconVerticalSolidList"/>
    <dgm:cxn modelId="{45405CB4-5F06-4156-9D08-FA6B75052728}" srcId="{383B3CA9-D089-45D0-ACD6-31D4C62DFC8D}" destId="{9025F250-21F8-4323-AADE-D490DD838914}" srcOrd="0" destOrd="0" parTransId="{AC4F9EA3-E739-442E-B403-725E06ECAB15}" sibTransId="{DAFE3F6A-AA73-495A-937D-FF9D38FFE18D}"/>
    <dgm:cxn modelId="{6C232ABE-BB68-4D3D-B4DE-B439C219A243}" srcId="{430847DF-4D0F-4576-A130-9A1BEB7AAF34}" destId="{E01B759A-81D2-45D5-AFCE-B6B38FC94187}" srcOrd="4" destOrd="0" parTransId="{561B2F18-A846-47D4-816D-B5C838C9C1EF}" sibTransId="{89849798-20AA-4E34-8740-28F5ABFBB607}"/>
    <dgm:cxn modelId="{3D6A7DE8-2C05-42D8-8ECD-8A742BCCBB0B}" type="presOf" srcId="{383B3CA9-D089-45D0-ACD6-31D4C62DFC8D}" destId="{A4F94A47-09BF-4022-8923-90490E284B57}" srcOrd="0" destOrd="0" presId="urn:microsoft.com/office/officeart/2018/2/layout/IconVerticalSolidList"/>
    <dgm:cxn modelId="{3A80F1EF-22C6-4A65-9AB6-9C1EADB0562B}" srcId="{9E19D0BF-8051-4B72-A134-6262D415AC1D}" destId="{BB83632F-520E-45AB-8A5B-114F391B5703}" srcOrd="0" destOrd="0" parTransId="{0DC08DA6-76BA-498D-92AB-5A051E35F7DB}" sibTransId="{A88F44F3-FBA5-4C1C-9DF1-38BA8804F552}"/>
    <dgm:cxn modelId="{3D2801FD-49E3-4F8F-BA77-C8DE7454D715}" srcId="{B0580E24-B917-493E-B339-16F8DC0C1D00}" destId="{D26EC241-3778-4A83-809A-35B8B2915285}" srcOrd="0" destOrd="0" parTransId="{E10AC6C3-1815-40EB-8BDD-F1350091A20B}" sibTransId="{207A62ED-E33B-4DC3-B6A5-20E2D61C7B84}"/>
    <dgm:cxn modelId="{023872FF-DE1D-4F39-8AE9-D7627C359241}" srcId="{430847DF-4D0F-4576-A130-9A1BEB7AAF34}" destId="{ACBF05F7-0843-4537-A5DC-D9AE3D031B9F}" srcOrd="3" destOrd="0" parTransId="{9743BF09-7BE9-46BD-8053-3CDF42CD8DE7}" sibTransId="{A2213E64-631B-43CD-986D-D1E5534A6141}"/>
    <dgm:cxn modelId="{C3C0B09A-0A99-4188-BBDF-7CD71327F1EC}" type="presParOf" srcId="{8D8EC225-0F64-4655-9AD2-6FE966D46EDA}" destId="{41FFCE6A-3AF4-4158-AF36-73AC7819D106}" srcOrd="0" destOrd="0" presId="urn:microsoft.com/office/officeart/2018/2/layout/IconVerticalSolidList"/>
    <dgm:cxn modelId="{9435A935-3D51-4B86-AD69-895E176C73F7}" type="presParOf" srcId="{41FFCE6A-3AF4-4158-AF36-73AC7819D106}" destId="{63E0AC94-521A-49DC-8B9C-8DFE936A90DB}" srcOrd="0" destOrd="0" presId="urn:microsoft.com/office/officeart/2018/2/layout/IconVerticalSolidList"/>
    <dgm:cxn modelId="{74F0100F-48AC-4BE4-860E-5BCB9057D6D6}" type="presParOf" srcId="{41FFCE6A-3AF4-4158-AF36-73AC7819D106}" destId="{C303C821-59A4-4826-8640-C577C145C9B7}" srcOrd="1" destOrd="0" presId="urn:microsoft.com/office/officeart/2018/2/layout/IconVerticalSolidList"/>
    <dgm:cxn modelId="{DC4806B9-F4C5-40DD-A00E-47B44A260EF4}" type="presParOf" srcId="{41FFCE6A-3AF4-4158-AF36-73AC7819D106}" destId="{413D1427-8517-4C7A-BC81-0AC6E0A0F6E0}" srcOrd="2" destOrd="0" presId="urn:microsoft.com/office/officeart/2018/2/layout/IconVerticalSolidList"/>
    <dgm:cxn modelId="{CCFF83E4-CA9A-4353-8E77-00978F0C502F}" type="presParOf" srcId="{41FFCE6A-3AF4-4158-AF36-73AC7819D106}" destId="{FC74AD50-D956-40AD-BB4F-13A14DA625FD}" srcOrd="3" destOrd="0" presId="urn:microsoft.com/office/officeart/2018/2/layout/IconVerticalSolidList"/>
    <dgm:cxn modelId="{B9D44E5B-4D7C-4E74-9C9A-25A1621DABF5}" type="presParOf" srcId="{41FFCE6A-3AF4-4158-AF36-73AC7819D106}" destId="{13255283-7B51-4BB5-B179-2EF6045F2B13}" srcOrd="4" destOrd="0" presId="urn:microsoft.com/office/officeart/2018/2/layout/IconVerticalSolidList"/>
    <dgm:cxn modelId="{0E7CDE26-5728-439D-925D-E9426E34A35C}" type="presParOf" srcId="{8D8EC225-0F64-4655-9AD2-6FE966D46EDA}" destId="{059A56D8-D61F-4FB4-8E72-9288822BA050}" srcOrd="1" destOrd="0" presId="urn:microsoft.com/office/officeart/2018/2/layout/IconVerticalSolidList"/>
    <dgm:cxn modelId="{60174F79-6845-4CB1-AE76-1F728CF220F1}" type="presParOf" srcId="{8D8EC225-0F64-4655-9AD2-6FE966D46EDA}" destId="{377021D3-E5AD-4ADB-92CC-813E17FCCC6D}" srcOrd="2" destOrd="0" presId="urn:microsoft.com/office/officeart/2018/2/layout/IconVerticalSolidList"/>
    <dgm:cxn modelId="{ABA31D82-DF81-4CE1-A3FD-75D6994324CF}" type="presParOf" srcId="{377021D3-E5AD-4ADB-92CC-813E17FCCC6D}" destId="{416187B4-DC6E-4A44-89B8-D56569CFD2C2}" srcOrd="0" destOrd="0" presId="urn:microsoft.com/office/officeart/2018/2/layout/IconVerticalSolidList"/>
    <dgm:cxn modelId="{B6462896-EDF4-45E9-952C-A5313A42AF58}" type="presParOf" srcId="{377021D3-E5AD-4ADB-92CC-813E17FCCC6D}" destId="{79629003-F048-4207-ADAB-337855143E12}" srcOrd="1" destOrd="0" presId="urn:microsoft.com/office/officeart/2018/2/layout/IconVerticalSolidList"/>
    <dgm:cxn modelId="{644C7CA4-8083-40E0-9CB4-9CA7F0C80273}" type="presParOf" srcId="{377021D3-E5AD-4ADB-92CC-813E17FCCC6D}" destId="{6FF04AD6-CB81-4B12-9B90-D64A509F92F3}" srcOrd="2" destOrd="0" presId="urn:microsoft.com/office/officeart/2018/2/layout/IconVerticalSolidList"/>
    <dgm:cxn modelId="{B23C2DBF-7531-451E-B3FC-BDE9294BF82C}" type="presParOf" srcId="{377021D3-E5AD-4ADB-92CC-813E17FCCC6D}" destId="{A4F94A47-09BF-4022-8923-90490E284B57}" srcOrd="3" destOrd="0" presId="urn:microsoft.com/office/officeart/2018/2/layout/IconVerticalSolidList"/>
    <dgm:cxn modelId="{76FAA6D2-1DDF-4223-A1AA-322D91B0B383}" type="presParOf" srcId="{377021D3-E5AD-4ADB-92CC-813E17FCCC6D}" destId="{C63E99E4-0145-4666-B2A6-4E879B5BD948}" srcOrd="4" destOrd="0" presId="urn:microsoft.com/office/officeart/2018/2/layout/IconVerticalSolidList"/>
    <dgm:cxn modelId="{D4DA3B69-02C0-4ACE-BD3E-B076E7FD89C7}" type="presParOf" srcId="{8D8EC225-0F64-4655-9AD2-6FE966D46EDA}" destId="{D4F53DEE-4205-48FC-A587-981A350EB301}" srcOrd="3" destOrd="0" presId="urn:microsoft.com/office/officeart/2018/2/layout/IconVerticalSolidList"/>
    <dgm:cxn modelId="{2766D0E9-DE74-40AF-8D21-D329F3CD1B7E}" type="presParOf" srcId="{8D8EC225-0F64-4655-9AD2-6FE966D46EDA}" destId="{253376B6-5FA3-46F9-8930-B90ADB2F2AC3}" srcOrd="4" destOrd="0" presId="urn:microsoft.com/office/officeart/2018/2/layout/IconVerticalSolidList"/>
    <dgm:cxn modelId="{36CAC5CA-A3F8-454E-990B-13AA77243D53}" type="presParOf" srcId="{253376B6-5FA3-46F9-8930-B90ADB2F2AC3}" destId="{5264AD72-0447-47F0-BE62-5986755F78F3}" srcOrd="0" destOrd="0" presId="urn:microsoft.com/office/officeart/2018/2/layout/IconVerticalSolidList"/>
    <dgm:cxn modelId="{9D3276F2-BDDA-4EC9-A5C0-5A97866D978C}" type="presParOf" srcId="{253376B6-5FA3-46F9-8930-B90ADB2F2AC3}" destId="{C30D8C7A-6AFE-4919-B2D3-DB64833254A2}" srcOrd="1" destOrd="0" presId="urn:microsoft.com/office/officeart/2018/2/layout/IconVerticalSolidList"/>
    <dgm:cxn modelId="{ADB893D4-7A23-482F-AD75-C4B7B03E1752}" type="presParOf" srcId="{253376B6-5FA3-46F9-8930-B90ADB2F2AC3}" destId="{A16C8FF1-62BE-442D-ADA9-A77D83DC0F55}" srcOrd="2" destOrd="0" presId="urn:microsoft.com/office/officeart/2018/2/layout/IconVerticalSolidList"/>
    <dgm:cxn modelId="{18BBC44E-A4C4-44BE-BAFC-9BFE0A61F087}" type="presParOf" srcId="{253376B6-5FA3-46F9-8930-B90ADB2F2AC3}" destId="{E1182F01-15E2-438A-9570-7D55858E4B2F}" srcOrd="3" destOrd="0" presId="urn:microsoft.com/office/officeart/2018/2/layout/IconVerticalSolidList"/>
    <dgm:cxn modelId="{68D45B26-DBF0-41A3-8B61-9F3556AA2DC1}" type="presParOf" srcId="{253376B6-5FA3-46F9-8930-B90ADB2F2AC3}" destId="{2F966E85-FED2-4397-96B1-0EFB17067F0C}" srcOrd="4" destOrd="0" presId="urn:microsoft.com/office/officeart/2018/2/layout/IconVerticalSolidList"/>
    <dgm:cxn modelId="{374A15FA-B4A9-4120-8528-F3CB5BCE8389}" type="presParOf" srcId="{8D8EC225-0F64-4655-9AD2-6FE966D46EDA}" destId="{7CB115AA-5D48-4324-895C-57F31F9FC67A}" srcOrd="5" destOrd="0" presId="urn:microsoft.com/office/officeart/2018/2/layout/IconVerticalSolidList"/>
    <dgm:cxn modelId="{9594FB9B-C58B-4238-9EDF-37C3B4D9B2ED}" type="presParOf" srcId="{8D8EC225-0F64-4655-9AD2-6FE966D46EDA}" destId="{7B3D7366-37E1-4815-8CDF-07E016D436AC}" srcOrd="6" destOrd="0" presId="urn:microsoft.com/office/officeart/2018/2/layout/IconVerticalSolidList"/>
    <dgm:cxn modelId="{832193DB-CD71-4CD5-8DD3-B31F4EAA64E2}" type="presParOf" srcId="{7B3D7366-37E1-4815-8CDF-07E016D436AC}" destId="{84643DBB-2D41-4CF0-9119-B08411692A76}" srcOrd="0" destOrd="0" presId="urn:microsoft.com/office/officeart/2018/2/layout/IconVerticalSolidList"/>
    <dgm:cxn modelId="{E6902248-46F0-4EA5-A6C7-BB6451135355}" type="presParOf" srcId="{7B3D7366-37E1-4815-8CDF-07E016D436AC}" destId="{D455FF82-9019-49FC-987A-3477358EEA08}" srcOrd="1" destOrd="0" presId="urn:microsoft.com/office/officeart/2018/2/layout/IconVerticalSolidList"/>
    <dgm:cxn modelId="{CFAD6A0D-4B2F-40B9-9028-96AEFEC01FC7}" type="presParOf" srcId="{7B3D7366-37E1-4815-8CDF-07E016D436AC}" destId="{B8D1D5A2-3A71-43D6-B46D-C327BC7DEB7F}" srcOrd="2" destOrd="0" presId="urn:microsoft.com/office/officeart/2018/2/layout/IconVerticalSolidList"/>
    <dgm:cxn modelId="{B2EC982B-AF5F-490A-853D-F48144808A54}" type="presParOf" srcId="{7B3D7366-37E1-4815-8CDF-07E016D436AC}" destId="{5D0FEC0B-A9C4-4112-8FDC-1091FE72EB6F}" srcOrd="3" destOrd="0" presId="urn:microsoft.com/office/officeart/2018/2/layout/IconVerticalSolidList"/>
    <dgm:cxn modelId="{CB7863C6-BB96-4B7F-BAE0-C036F44306A1}" type="presParOf" srcId="{7B3D7366-37E1-4815-8CDF-07E016D436AC}" destId="{178F4FED-ACCB-4C0F-84B7-E93C1D54FB77}" srcOrd="4" destOrd="0" presId="urn:microsoft.com/office/officeart/2018/2/layout/IconVerticalSolidList"/>
    <dgm:cxn modelId="{7514755D-9E4F-4F5C-8F9D-BF6C46FEB539}" type="presParOf" srcId="{8D8EC225-0F64-4655-9AD2-6FE966D46EDA}" destId="{CB5BB3D7-7376-4FB9-BFBA-86EF35E89BD8}" srcOrd="7" destOrd="0" presId="urn:microsoft.com/office/officeart/2018/2/layout/IconVerticalSolidList"/>
    <dgm:cxn modelId="{8B699727-4DD4-4B40-BD55-0D8A3E7555C4}" type="presParOf" srcId="{8D8EC225-0F64-4655-9AD2-6FE966D46EDA}" destId="{F6619262-979E-4F8F-BF8E-C8BF4166CC7B}" srcOrd="8" destOrd="0" presId="urn:microsoft.com/office/officeart/2018/2/layout/IconVerticalSolidList"/>
    <dgm:cxn modelId="{E6A76961-ED27-4CFF-8734-7B05F85CA477}" type="presParOf" srcId="{F6619262-979E-4F8F-BF8E-C8BF4166CC7B}" destId="{D95A8F47-55EA-4BB7-A7D1-1A6A808B9C6F}" srcOrd="0" destOrd="0" presId="urn:microsoft.com/office/officeart/2018/2/layout/IconVerticalSolidList"/>
    <dgm:cxn modelId="{5DC7E33F-57DB-497B-86DA-BB1B9BA03C0B}" type="presParOf" srcId="{F6619262-979E-4F8F-BF8E-C8BF4166CC7B}" destId="{BDF3355E-C60C-47CE-8763-ED9394FABA61}" srcOrd="1" destOrd="0" presId="urn:microsoft.com/office/officeart/2018/2/layout/IconVerticalSolidList"/>
    <dgm:cxn modelId="{8AF083E5-DA9B-4D30-BB74-D9A7AD76657D}" type="presParOf" srcId="{F6619262-979E-4F8F-BF8E-C8BF4166CC7B}" destId="{DBC9464A-7398-4568-BD47-28F118379FBB}" srcOrd="2" destOrd="0" presId="urn:microsoft.com/office/officeart/2018/2/layout/IconVerticalSolidList"/>
    <dgm:cxn modelId="{3CBE3CF0-5061-4A6D-8642-DA7E553340E9}" type="presParOf" srcId="{F6619262-979E-4F8F-BF8E-C8BF4166CC7B}" destId="{3098624F-4AA9-4C71-9165-A82B2B455257}" srcOrd="3" destOrd="0" presId="urn:microsoft.com/office/officeart/2018/2/layout/IconVerticalSolidList"/>
    <dgm:cxn modelId="{5FD29D04-118F-4F42-B0FD-302A70FB6558}" type="presParOf" srcId="{F6619262-979E-4F8F-BF8E-C8BF4166CC7B}" destId="{3CBC3811-9F5A-4DFC-8438-E32C930203F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0AC94-521A-49DC-8B9C-8DFE936A90DB}">
      <dsp:nvSpPr>
        <dsp:cNvPr id="0" name=""/>
        <dsp:cNvSpPr/>
      </dsp:nvSpPr>
      <dsp:spPr>
        <a:xfrm>
          <a:off x="0" y="0"/>
          <a:ext cx="7598780" cy="7664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3C821-59A4-4826-8640-C577C145C9B7}">
      <dsp:nvSpPr>
        <dsp:cNvPr id="0" name=""/>
        <dsp:cNvSpPr/>
      </dsp:nvSpPr>
      <dsp:spPr>
        <a:xfrm>
          <a:off x="68212" y="38100"/>
          <a:ext cx="748767" cy="7018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74AD50-D956-40AD-BB4F-13A14DA625FD}">
      <dsp:nvSpPr>
        <dsp:cNvPr id="0" name=""/>
        <dsp:cNvSpPr/>
      </dsp:nvSpPr>
      <dsp:spPr>
        <a:xfrm>
          <a:off x="885192" y="5849"/>
          <a:ext cx="3419451" cy="76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1" tIns="81111" rIns="81111" bIns="81111" numCol="1" spcCol="1270" anchor="ctr" anchorCtr="0">
          <a:noAutofit/>
        </a:bodyPr>
        <a:lstStyle/>
        <a:p>
          <a:pPr marL="0" lvl="0" indent="0" algn="l" defTabSz="800100">
            <a:lnSpc>
              <a:spcPct val="100000"/>
            </a:lnSpc>
            <a:spcBef>
              <a:spcPct val="0"/>
            </a:spcBef>
            <a:spcAft>
              <a:spcPct val="35000"/>
            </a:spcAft>
            <a:buNone/>
          </a:pPr>
          <a:r>
            <a:rPr lang="en-US" sz="1800" b="1" kern="1200">
              <a:latin typeface="Arial" panose="020B0604020202020204" pitchFamily="34" charset="0"/>
              <a:cs typeface="Arial" panose="020B0604020202020204" pitchFamily="34" charset="0"/>
            </a:rPr>
            <a:t>Sales Closing</a:t>
          </a:r>
          <a:endParaRPr lang="en-US" sz="1800" kern="1200">
            <a:latin typeface="Arial" panose="020B0604020202020204" pitchFamily="34" charset="0"/>
            <a:cs typeface="Arial" panose="020B0604020202020204" pitchFamily="34" charset="0"/>
          </a:endParaRPr>
        </a:p>
      </dsp:txBody>
      <dsp:txXfrm>
        <a:off x="885192" y="5849"/>
        <a:ext cx="3419451" cy="766400"/>
      </dsp:txXfrm>
    </dsp:sp>
    <dsp:sp modelId="{13255283-7B51-4BB5-B179-2EF6045F2B13}">
      <dsp:nvSpPr>
        <dsp:cNvPr id="0" name=""/>
        <dsp:cNvSpPr/>
      </dsp:nvSpPr>
      <dsp:spPr>
        <a:xfrm>
          <a:off x="4304643" y="5849"/>
          <a:ext cx="3293271" cy="76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1" tIns="81111" rIns="81111" bIns="81111"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March </a:t>
          </a:r>
          <a:r>
            <a:rPr lang="en-US" sz="1600" kern="1200" dirty="0">
              <a:latin typeface="Arial" panose="020B0604020202020204" pitchFamily="34" charset="0"/>
              <a:cs typeface="Arial" panose="020B0604020202020204" pitchFamily="34" charset="0"/>
            </a:rPr>
            <a:t>15</a:t>
          </a:r>
          <a:r>
            <a:rPr lang="en-US" sz="1800" kern="1200" baseline="30000" dirty="0">
              <a:latin typeface="Arial" panose="020B0604020202020204" pitchFamily="34" charset="0"/>
              <a:cs typeface="Arial" panose="020B0604020202020204" pitchFamily="34" charset="0"/>
            </a:rPr>
            <a:t>th</a:t>
          </a:r>
          <a:endParaRPr lang="en-US" sz="1800" kern="1200" dirty="0">
            <a:latin typeface="Arial" panose="020B0604020202020204" pitchFamily="34" charset="0"/>
            <a:cs typeface="Arial" panose="020B0604020202020204" pitchFamily="34" charset="0"/>
          </a:endParaRPr>
        </a:p>
      </dsp:txBody>
      <dsp:txXfrm>
        <a:off x="4304643" y="5849"/>
        <a:ext cx="3293271" cy="766400"/>
      </dsp:txXfrm>
    </dsp:sp>
    <dsp:sp modelId="{416187B4-DC6E-4A44-89B8-D56569CFD2C2}">
      <dsp:nvSpPr>
        <dsp:cNvPr id="0" name=""/>
        <dsp:cNvSpPr/>
      </dsp:nvSpPr>
      <dsp:spPr>
        <a:xfrm>
          <a:off x="0" y="963849"/>
          <a:ext cx="7598780" cy="7664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629003-F048-4207-ADAB-337855143E12}">
      <dsp:nvSpPr>
        <dsp:cNvPr id="0" name=""/>
        <dsp:cNvSpPr/>
      </dsp:nvSpPr>
      <dsp:spPr>
        <a:xfrm>
          <a:off x="68212" y="1028700"/>
          <a:ext cx="748767" cy="636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F94A47-09BF-4022-8923-90490E284B57}">
      <dsp:nvSpPr>
        <dsp:cNvPr id="0" name=""/>
        <dsp:cNvSpPr/>
      </dsp:nvSpPr>
      <dsp:spPr>
        <a:xfrm>
          <a:off x="885192" y="963849"/>
          <a:ext cx="3419451" cy="76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1" tIns="81111" rIns="81111" bIns="81111"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Production Reporting</a:t>
          </a:r>
          <a:endParaRPr lang="en-US" sz="1800" kern="1200" dirty="0">
            <a:latin typeface="Arial" panose="020B0604020202020204" pitchFamily="34" charset="0"/>
            <a:cs typeface="Arial" panose="020B0604020202020204" pitchFamily="34" charset="0"/>
          </a:endParaRPr>
        </a:p>
      </dsp:txBody>
      <dsp:txXfrm>
        <a:off x="885192" y="963849"/>
        <a:ext cx="3419451" cy="766400"/>
      </dsp:txXfrm>
    </dsp:sp>
    <dsp:sp modelId="{C63E99E4-0145-4666-B2A6-4E879B5BD948}">
      <dsp:nvSpPr>
        <dsp:cNvPr id="0" name=""/>
        <dsp:cNvSpPr/>
      </dsp:nvSpPr>
      <dsp:spPr>
        <a:xfrm>
          <a:off x="4304643" y="963849"/>
          <a:ext cx="3293271" cy="76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1" tIns="81111" rIns="81111" bIns="81111"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April </a:t>
          </a:r>
          <a:r>
            <a:rPr lang="en-US" sz="1600" kern="1200" dirty="0">
              <a:latin typeface="Arial" panose="020B0604020202020204" pitchFamily="34" charset="0"/>
              <a:cs typeface="Arial" panose="020B0604020202020204" pitchFamily="34" charset="0"/>
            </a:rPr>
            <a:t>29</a:t>
          </a:r>
          <a:r>
            <a:rPr lang="en-US" sz="1800" kern="1200" baseline="30000" dirty="0">
              <a:latin typeface="Arial" panose="020B0604020202020204" pitchFamily="34" charset="0"/>
              <a:cs typeface="Arial" panose="020B0604020202020204" pitchFamily="34" charset="0"/>
            </a:rPr>
            <a:t>th</a:t>
          </a:r>
          <a:endParaRPr lang="en-US" sz="1800" kern="1200" dirty="0">
            <a:latin typeface="Arial" panose="020B0604020202020204" pitchFamily="34" charset="0"/>
            <a:cs typeface="Arial" panose="020B0604020202020204" pitchFamily="34" charset="0"/>
          </a:endParaRPr>
        </a:p>
      </dsp:txBody>
      <dsp:txXfrm>
        <a:off x="4304643" y="963849"/>
        <a:ext cx="3293271" cy="766400"/>
      </dsp:txXfrm>
    </dsp:sp>
    <dsp:sp modelId="{5264AD72-0447-47F0-BE62-5986755F78F3}">
      <dsp:nvSpPr>
        <dsp:cNvPr id="0" name=""/>
        <dsp:cNvSpPr/>
      </dsp:nvSpPr>
      <dsp:spPr>
        <a:xfrm>
          <a:off x="0" y="1921849"/>
          <a:ext cx="7598780" cy="7664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8C7A-6AFE-4919-B2D3-DB64833254A2}">
      <dsp:nvSpPr>
        <dsp:cNvPr id="0" name=""/>
        <dsp:cNvSpPr/>
      </dsp:nvSpPr>
      <dsp:spPr>
        <a:xfrm>
          <a:off x="68212" y="1943101"/>
          <a:ext cx="748767" cy="7238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182F01-15E2-438A-9570-7D55858E4B2F}">
      <dsp:nvSpPr>
        <dsp:cNvPr id="0" name=""/>
        <dsp:cNvSpPr/>
      </dsp:nvSpPr>
      <dsp:spPr>
        <a:xfrm>
          <a:off x="885192" y="1921849"/>
          <a:ext cx="3419451" cy="76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1" tIns="81111" rIns="81111" bIns="81111" numCol="1" spcCol="1270" anchor="ctr" anchorCtr="0">
          <a:noAutofit/>
        </a:bodyPr>
        <a:lstStyle/>
        <a:p>
          <a:pPr marL="0" lvl="0" indent="0" algn="l" defTabSz="800100">
            <a:lnSpc>
              <a:spcPct val="100000"/>
            </a:lnSpc>
            <a:spcBef>
              <a:spcPct val="0"/>
            </a:spcBef>
            <a:spcAft>
              <a:spcPct val="35000"/>
            </a:spcAft>
            <a:buNone/>
          </a:pPr>
          <a:r>
            <a:rPr lang="en-US" sz="1800" b="1" kern="1200">
              <a:latin typeface="Arial" panose="020B0604020202020204" pitchFamily="34" charset="0"/>
              <a:cs typeface="Arial" panose="020B0604020202020204" pitchFamily="34" charset="0"/>
            </a:rPr>
            <a:t>Acreage Reports</a:t>
          </a:r>
          <a:endParaRPr lang="en-US" sz="1800" kern="1200">
            <a:latin typeface="Arial" panose="020B0604020202020204" pitchFamily="34" charset="0"/>
            <a:cs typeface="Arial" panose="020B0604020202020204" pitchFamily="34" charset="0"/>
          </a:endParaRPr>
        </a:p>
      </dsp:txBody>
      <dsp:txXfrm>
        <a:off x="885192" y="1921849"/>
        <a:ext cx="3419451" cy="766400"/>
      </dsp:txXfrm>
    </dsp:sp>
    <dsp:sp modelId="{2F966E85-FED2-4397-96B1-0EFB17067F0C}">
      <dsp:nvSpPr>
        <dsp:cNvPr id="0" name=""/>
        <dsp:cNvSpPr/>
      </dsp:nvSpPr>
      <dsp:spPr>
        <a:xfrm>
          <a:off x="4304643" y="1921849"/>
          <a:ext cx="3293271" cy="76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1" tIns="81111" rIns="81111" bIns="81111"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July </a:t>
          </a:r>
          <a:r>
            <a:rPr lang="en-US" sz="1600" kern="1200" dirty="0">
              <a:latin typeface="Arial" panose="020B0604020202020204" pitchFamily="34" charset="0"/>
              <a:cs typeface="Arial" panose="020B0604020202020204" pitchFamily="34" charset="0"/>
            </a:rPr>
            <a:t>15</a:t>
          </a:r>
          <a:r>
            <a:rPr lang="en-US" sz="1800" kern="1200" baseline="30000" dirty="0">
              <a:latin typeface="Arial" panose="020B0604020202020204" pitchFamily="34" charset="0"/>
              <a:cs typeface="Arial" panose="020B0604020202020204" pitchFamily="34" charset="0"/>
            </a:rPr>
            <a:t>th</a:t>
          </a:r>
          <a:endParaRPr lang="en-US" sz="1800" kern="1200" dirty="0">
            <a:latin typeface="Arial" panose="020B0604020202020204" pitchFamily="34" charset="0"/>
            <a:cs typeface="Arial" panose="020B0604020202020204" pitchFamily="34" charset="0"/>
          </a:endParaRPr>
        </a:p>
      </dsp:txBody>
      <dsp:txXfrm>
        <a:off x="4304643" y="1921849"/>
        <a:ext cx="3293271" cy="766400"/>
      </dsp:txXfrm>
    </dsp:sp>
    <dsp:sp modelId="{84643DBB-2D41-4CF0-9119-B08411692A76}">
      <dsp:nvSpPr>
        <dsp:cNvPr id="0" name=""/>
        <dsp:cNvSpPr/>
      </dsp:nvSpPr>
      <dsp:spPr>
        <a:xfrm>
          <a:off x="0" y="2933697"/>
          <a:ext cx="7598780" cy="7664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5FF82-9019-49FC-987A-3477358EEA08}">
      <dsp:nvSpPr>
        <dsp:cNvPr id="0" name=""/>
        <dsp:cNvSpPr/>
      </dsp:nvSpPr>
      <dsp:spPr>
        <a:xfrm>
          <a:off x="68212" y="3009900"/>
          <a:ext cx="748767" cy="5063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0FEC0B-A9C4-4112-8FDC-1091FE72EB6F}">
      <dsp:nvSpPr>
        <dsp:cNvPr id="0" name=""/>
        <dsp:cNvSpPr/>
      </dsp:nvSpPr>
      <dsp:spPr>
        <a:xfrm>
          <a:off x="885192" y="2879850"/>
          <a:ext cx="3419451" cy="76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1" tIns="81111" rIns="81111" bIns="81111"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Premium Billing Date</a:t>
          </a:r>
          <a:endParaRPr lang="en-US" sz="1800" kern="1200" dirty="0">
            <a:latin typeface="Arial" panose="020B0604020202020204" pitchFamily="34" charset="0"/>
            <a:cs typeface="Arial" panose="020B0604020202020204" pitchFamily="34" charset="0"/>
          </a:endParaRPr>
        </a:p>
      </dsp:txBody>
      <dsp:txXfrm>
        <a:off x="885192" y="2879850"/>
        <a:ext cx="3419451" cy="766400"/>
      </dsp:txXfrm>
    </dsp:sp>
    <dsp:sp modelId="{178F4FED-ACCB-4C0F-84B7-E93C1D54FB77}">
      <dsp:nvSpPr>
        <dsp:cNvPr id="0" name=""/>
        <dsp:cNvSpPr/>
      </dsp:nvSpPr>
      <dsp:spPr>
        <a:xfrm>
          <a:off x="4304643" y="2933697"/>
          <a:ext cx="3293271" cy="76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1" tIns="81111" rIns="81111" bIns="81111"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August </a:t>
          </a:r>
          <a:r>
            <a:rPr lang="en-US" sz="1600" kern="1200" dirty="0">
              <a:latin typeface="Arial" panose="020B0604020202020204" pitchFamily="34" charset="0"/>
              <a:cs typeface="Arial" panose="020B0604020202020204" pitchFamily="34" charset="0"/>
            </a:rPr>
            <a:t>15</a:t>
          </a:r>
          <a:r>
            <a:rPr lang="en-US" sz="1600" kern="1200" baseline="30000" dirty="0">
              <a:latin typeface="Arial" panose="020B0604020202020204" pitchFamily="34" charset="0"/>
              <a:cs typeface="Arial" panose="020B0604020202020204" pitchFamily="34" charset="0"/>
            </a:rPr>
            <a:t>th</a:t>
          </a:r>
          <a:r>
            <a:rPr lang="en-US" sz="1600" kern="1200" dirty="0">
              <a:latin typeface="Arial" panose="020B0604020202020204" pitchFamily="34" charset="0"/>
              <a:cs typeface="Arial" panose="020B0604020202020204" pitchFamily="34" charset="0"/>
            </a:rPr>
            <a:t>, if paid by October </a:t>
          </a:r>
          <a:r>
            <a:rPr lang="en-US" sz="1400" kern="1200" dirty="0">
              <a:latin typeface="Arial" panose="020B0604020202020204" pitchFamily="34" charset="0"/>
              <a:cs typeface="Arial" panose="020B0604020202020204" pitchFamily="34" charset="0"/>
            </a:rPr>
            <a:t>1</a:t>
          </a:r>
          <a:r>
            <a:rPr lang="en-US" sz="1600" kern="1200" baseline="30000" dirty="0">
              <a:latin typeface="Arial" panose="020B0604020202020204" pitchFamily="34" charset="0"/>
              <a:cs typeface="Arial" panose="020B0604020202020204" pitchFamily="34" charset="0"/>
            </a:rPr>
            <a:t>st</a:t>
          </a:r>
          <a:r>
            <a:rPr lang="en-US" sz="1600" kern="1200" dirty="0">
              <a:latin typeface="Arial" panose="020B0604020202020204" pitchFamily="34" charset="0"/>
              <a:cs typeface="Arial" panose="020B0604020202020204" pitchFamily="34" charset="0"/>
            </a:rPr>
            <a:t>  it will be interest free</a:t>
          </a:r>
          <a:endParaRPr lang="en-US" sz="1800" kern="1200" dirty="0">
            <a:latin typeface="Arial" panose="020B0604020202020204" pitchFamily="34" charset="0"/>
            <a:cs typeface="Arial" panose="020B0604020202020204" pitchFamily="34" charset="0"/>
          </a:endParaRPr>
        </a:p>
      </dsp:txBody>
      <dsp:txXfrm>
        <a:off x="4304643" y="2933697"/>
        <a:ext cx="3293271" cy="766400"/>
      </dsp:txXfrm>
    </dsp:sp>
    <dsp:sp modelId="{D95A8F47-55EA-4BB7-A7D1-1A6A808B9C6F}">
      <dsp:nvSpPr>
        <dsp:cNvPr id="0" name=""/>
        <dsp:cNvSpPr/>
      </dsp:nvSpPr>
      <dsp:spPr>
        <a:xfrm>
          <a:off x="0" y="3837850"/>
          <a:ext cx="7598780" cy="7664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3355E-C60C-47CE-8763-ED9394FABA61}">
      <dsp:nvSpPr>
        <dsp:cNvPr id="0" name=""/>
        <dsp:cNvSpPr/>
      </dsp:nvSpPr>
      <dsp:spPr>
        <a:xfrm>
          <a:off x="68212" y="3848100"/>
          <a:ext cx="748767" cy="7459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98624F-4AA9-4C71-9165-A82B2B455257}">
      <dsp:nvSpPr>
        <dsp:cNvPr id="0" name=""/>
        <dsp:cNvSpPr/>
      </dsp:nvSpPr>
      <dsp:spPr>
        <a:xfrm>
          <a:off x="885192" y="3837850"/>
          <a:ext cx="3419451" cy="76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1" tIns="81111" rIns="81111" bIns="81111"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Claim Notices</a:t>
          </a:r>
          <a:endParaRPr lang="en-US" sz="1800" kern="1200" dirty="0">
            <a:latin typeface="Arial" panose="020B0604020202020204" pitchFamily="34" charset="0"/>
            <a:cs typeface="Arial" panose="020B0604020202020204" pitchFamily="34" charset="0"/>
          </a:endParaRPr>
        </a:p>
      </dsp:txBody>
      <dsp:txXfrm>
        <a:off x="885192" y="3837850"/>
        <a:ext cx="3419451" cy="766400"/>
      </dsp:txXfrm>
    </dsp:sp>
    <dsp:sp modelId="{3CBC3811-9F5A-4DFC-8438-E32C930203F5}">
      <dsp:nvSpPr>
        <dsp:cNvPr id="0" name=""/>
        <dsp:cNvSpPr/>
      </dsp:nvSpPr>
      <dsp:spPr>
        <a:xfrm>
          <a:off x="4304643" y="3837850"/>
          <a:ext cx="3293271" cy="76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1" tIns="81111" rIns="81111" bIns="81111" numCol="1" spcCol="1270" anchor="ctr" anchorCtr="0">
          <a:noAutofit/>
        </a:bodyPr>
        <a:lstStyle/>
        <a:p>
          <a:pPr marL="0" lvl="0" indent="0" algn="l" defTabSz="533400">
            <a:lnSpc>
              <a:spcPct val="100000"/>
            </a:lnSpc>
            <a:spcBef>
              <a:spcPct val="0"/>
            </a:spcBef>
            <a:spcAft>
              <a:spcPct val="35000"/>
            </a:spcAft>
            <a:buNone/>
          </a:pPr>
          <a:r>
            <a:rPr lang="en-US" sz="1200" kern="1200" dirty="0">
              <a:latin typeface="Arial" panose="020B0604020202020204" pitchFamily="34" charset="0"/>
              <a:cs typeface="Arial" panose="020B0604020202020204" pitchFamily="34" charset="0"/>
            </a:rPr>
            <a:t>Final Notice: </a:t>
          </a:r>
          <a:r>
            <a:rPr lang="en-US" sz="1100" kern="1200" dirty="0">
              <a:latin typeface="Arial" panose="020B0604020202020204" pitchFamily="34" charset="0"/>
              <a:cs typeface="Arial" panose="020B0604020202020204" pitchFamily="34" charset="0"/>
            </a:rPr>
            <a:t>72</a:t>
          </a:r>
          <a:r>
            <a:rPr lang="en-US" sz="1200" kern="1200" dirty="0">
              <a:latin typeface="Arial" panose="020B0604020202020204" pitchFamily="34" charset="0"/>
              <a:cs typeface="Arial" panose="020B0604020202020204" pitchFamily="34" charset="0"/>
            </a:rPr>
            <a:t> hours of initial discovery but no later than </a:t>
          </a:r>
          <a:r>
            <a:rPr lang="en-US" sz="1100" kern="1200" dirty="0">
              <a:latin typeface="Arial" panose="020B0604020202020204" pitchFamily="34" charset="0"/>
              <a:cs typeface="Arial" panose="020B0604020202020204" pitchFamily="34" charset="0"/>
            </a:rPr>
            <a:t>15</a:t>
          </a:r>
          <a:r>
            <a:rPr lang="en-US" sz="1200" kern="1200" dirty="0">
              <a:latin typeface="Arial" panose="020B0604020202020204" pitchFamily="34" charset="0"/>
              <a:cs typeface="Arial" panose="020B0604020202020204" pitchFamily="34" charset="0"/>
            </a:rPr>
            <a:t> days after end of insurance period</a:t>
          </a:r>
        </a:p>
        <a:p>
          <a:pPr marL="0" lvl="0" indent="0" algn="l" defTabSz="533400">
            <a:lnSpc>
              <a:spcPct val="100000"/>
            </a:lnSpc>
            <a:spcBef>
              <a:spcPct val="0"/>
            </a:spcBef>
            <a:spcAft>
              <a:spcPct val="35000"/>
            </a:spcAft>
            <a:buNone/>
          </a:pPr>
          <a:r>
            <a:rPr lang="en-US" sz="1200" kern="1200" dirty="0">
              <a:latin typeface="Arial" panose="020B0604020202020204" pitchFamily="34" charset="0"/>
              <a:cs typeface="Arial" panose="020B0604020202020204" pitchFamily="34" charset="0"/>
            </a:rPr>
            <a:t>Prevent Plant: </a:t>
          </a:r>
          <a:r>
            <a:rPr lang="en-US" sz="1100" kern="1200" dirty="0">
              <a:latin typeface="Arial" panose="020B0604020202020204" pitchFamily="34" charset="0"/>
              <a:cs typeface="Arial" panose="020B0604020202020204" pitchFamily="34" charset="0"/>
            </a:rPr>
            <a:t>72</a:t>
          </a:r>
          <a:r>
            <a:rPr lang="en-US" sz="1200" kern="1200" dirty="0">
              <a:latin typeface="Arial" panose="020B0604020202020204" pitchFamily="34" charset="0"/>
              <a:cs typeface="Arial" panose="020B0604020202020204" pitchFamily="34" charset="0"/>
            </a:rPr>
            <a:t> hours after final plant date</a:t>
          </a:r>
        </a:p>
      </dsp:txBody>
      <dsp:txXfrm>
        <a:off x="4304643" y="3837850"/>
        <a:ext cx="3293271" cy="76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0AC94-521A-49DC-8B9C-8DFE936A90DB}">
      <dsp:nvSpPr>
        <dsp:cNvPr id="0" name=""/>
        <dsp:cNvSpPr/>
      </dsp:nvSpPr>
      <dsp:spPr>
        <a:xfrm>
          <a:off x="0" y="0"/>
          <a:ext cx="7598780" cy="767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3C821-59A4-4826-8640-C577C145C9B7}">
      <dsp:nvSpPr>
        <dsp:cNvPr id="0" name=""/>
        <dsp:cNvSpPr/>
      </dsp:nvSpPr>
      <dsp:spPr>
        <a:xfrm>
          <a:off x="68279" y="35884"/>
          <a:ext cx="749499" cy="7025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74AD50-D956-40AD-BB4F-13A14DA625FD}">
      <dsp:nvSpPr>
        <dsp:cNvPr id="0" name=""/>
        <dsp:cNvSpPr/>
      </dsp:nvSpPr>
      <dsp:spPr>
        <a:xfrm>
          <a:off x="886057" y="3601"/>
          <a:ext cx="3419451"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844550">
            <a:lnSpc>
              <a:spcPct val="100000"/>
            </a:lnSpc>
            <a:spcBef>
              <a:spcPct val="0"/>
            </a:spcBef>
            <a:spcAft>
              <a:spcPct val="35000"/>
            </a:spcAft>
            <a:buNone/>
          </a:pPr>
          <a:r>
            <a:rPr lang="en-US" sz="1900" b="1" kern="1200" dirty="0">
              <a:latin typeface="Arial" panose="020B0604020202020204" pitchFamily="34" charset="0"/>
              <a:cs typeface="Arial" panose="020B0604020202020204" pitchFamily="34" charset="0"/>
            </a:rPr>
            <a:t>Intended Farm Operation Report</a:t>
          </a:r>
        </a:p>
      </dsp:txBody>
      <dsp:txXfrm>
        <a:off x="886057" y="3601"/>
        <a:ext cx="3419451" cy="767149"/>
      </dsp:txXfrm>
    </dsp:sp>
    <dsp:sp modelId="{13255283-7B51-4BB5-B179-2EF6045F2B13}">
      <dsp:nvSpPr>
        <dsp:cNvPr id="0" name=""/>
        <dsp:cNvSpPr/>
      </dsp:nvSpPr>
      <dsp:spPr>
        <a:xfrm>
          <a:off x="4305508" y="3601"/>
          <a:ext cx="3293271"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Calendar/Early – March 15</a:t>
          </a:r>
          <a:r>
            <a:rPr lang="en-US" sz="1600" kern="1200" baseline="30000" dirty="0">
              <a:latin typeface="Arial" panose="020B0604020202020204" pitchFamily="34" charset="0"/>
              <a:cs typeface="Arial" panose="020B0604020202020204" pitchFamily="34" charset="0"/>
            </a:rPr>
            <a:t>th</a:t>
          </a:r>
          <a:r>
            <a:rPr lang="en-US" sz="1600" kern="1200" dirty="0">
              <a:latin typeface="Arial" panose="020B0604020202020204" pitchFamily="34" charset="0"/>
              <a:cs typeface="Arial" panose="020B0604020202020204" pitchFamily="34" charset="0"/>
            </a:rPr>
            <a:t>, 2022</a:t>
          </a:r>
        </a:p>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Late – November 20</a:t>
          </a:r>
          <a:r>
            <a:rPr lang="en-US" sz="1600" kern="1200" baseline="30000" dirty="0">
              <a:latin typeface="Arial" panose="020B0604020202020204" pitchFamily="34" charset="0"/>
              <a:cs typeface="Arial" panose="020B0604020202020204" pitchFamily="34" charset="0"/>
            </a:rPr>
            <a:t>th</a:t>
          </a:r>
          <a:r>
            <a:rPr lang="en-US" sz="1600" kern="1200" dirty="0">
              <a:latin typeface="Arial" panose="020B0604020202020204" pitchFamily="34" charset="0"/>
              <a:cs typeface="Arial" panose="020B0604020202020204" pitchFamily="34" charset="0"/>
            </a:rPr>
            <a:t>, 2021</a:t>
          </a:r>
        </a:p>
      </dsp:txBody>
      <dsp:txXfrm>
        <a:off x="4305508" y="3601"/>
        <a:ext cx="3293271" cy="767149"/>
      </dsp:txXfrm>
    </dsp:sp>
    <dsp:sp modelId="{416187B4-DC6E-4A44-89B8-D56569CFD2C2}">
      <dsp:nvSpPr>
        <dsp:cNvPr id="0" name=""/>
        <dsp:cNvSpPr/>
      </dsp:nvSpPr>
      <dsp:spPr>
        <a:xfrm>
          <a:off x="0" y="962538"/>
          <a:ext cx="7598780" cy="767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629003-F048-4207-ADAB-337855143E12}">
      <dsp:nvSpPr>
        <dsp:cNvPr id="0" name=""/>
        <dsp:cNvSpPr/>
      </dsp:nvSpPr>
      <dsp:spPr>
        <a:xfrm>
          <a:off x="68279" y="1027453"/>
          <a:ext cx="749499" cy="6373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F94A47-09BF-4022-8923-90490E284B57}">
      <dsp:nvSpPr>
        <dsp:cNvPr id="0" name=""/>
        <dsp:cNvSpPr/>
      </dsp:nvSpPr>
      <dsp:spPr>
        <a:xfrm>
          <a:off x="886057" y="962538"/>
          <a:ext cx="3419451"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844550">
            <a:lnSpc>
              <a:spcPct val="100000"/>
            </a:lnSpc>
            <a:spcBef>
              <a:spcPct val="0"/>
            </a:spcBef>
            <a:spcAft>
              <a:spcPct val="35000"/>
            </a:spcAft>
            <a:buNone/>
          </a:pPr>
          <a:r>
            <a:rPr lang="en-US" sz="1900" b="1" kern="1200" dirty="0">
              <a:latin typeface="Arial" panose="020B0604020202020204" pitchFamily="34" charset="0"/>
              <a:cs typeface="Arial" panose="020B0604020202020204" pitchFamily="34" charset="0"/>
            </a:rPr>
            <a:t>Revised Farm Operation Report</a:t>
          </a:r>
        </a:p>
      </dsp:txBody>
      <dsp:txXfrm>
        <a:off x="886057" y="962538"/>
        <a:ext cx="3419451" cy="767149"/>
      </dsp:txXfrm>
    </dsp:sp>
    <dsp:sp modelId="{C63E99E4-0145-4666-B2A6-4E879B5BD948}">
      <dsp:nvSpPr>
        <dsp:cNvPr id="0" name=""/>
        <dsp:cNvSpPr/>
      </dsp:nvSpPr>
      <dsp:spPr>
        <a:xfrm>
          <a:off x="4305508" y="962538"/>
          <a:ext cx="3293271"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July 15</a:t>
          </a:r>
          <a:r>
            <a:rPr lang="en-US" sz="1800" kern="1200" baseline="30000" dirty="0">
              <a:latin typeface="Arial" panose="020B0604020202020204" pitchFamily="34" charset="0"/>
              <a:cs typeface="Arial" panose="020B0604020202020204" pitchFamily="34" charset="0"/>
            </a:rPr>
            <a:t>th</a:t>
          </a:r>
          <a:r>
            <a:rPr lang="en-US" sz="1800" kern="1200" dirty="0">
              <a:latin typeface="Arial" panose="020B0604020202020204" pitchFamily="34" charset="0"/>
              <a:cs typeface="Arial" panose="020B0604020202020204" pitchFamily="34" charset="0"/>
            </a:rPr>
            <a:t>, 2022</a:t>
          </a:r>
        </a:p>
      </dsp:txBody>
      <dsp:txXfrm>
        <a:off x="4305508" y="962538"/>
        <a:ext cx="3293271" cy="767149"/>
      </dsp:txXfrm>
    </dsp:sp>
    <dsp:sp modelId="{5264AD72-0447-47F0-BE62-5986755F78F3}">
      <dsp:nvSpPr>
        <dsp:cNvPr id="0" name=""/>
        <dsp:cNvSpPr/>
      </dsp:nvSpPr>
      <dsp:spPr>
        <a:xfrm>
          <a:off x="0" y="1943101"/>
          <a:ext cx="7598780" cy="767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8C7A-6AFE-4919-B2D3-DB64833254A2}">
      <dsp:nvSpPr>
        <dsp:cNvPr id="0" name=""/>
        <dsp:cNvSpPr/>
      </dsp:nvSpPr>
      <dsp:spPr>
        <a:xfrm>
          <a:off x="68279" y="1942747"/>
          <a:ext cx="749499" cy="7246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182F01-15E2-438A-9570-7D55858E4B2F}">
      <dsp:nvSpPr>
        <dsp:cNvPr id="0" name=""/>
        <dsp:cNvSpPr/>
      </dsp:nvSpPr>
      <dsp:spPr>
        <a:xfrm>
          <a:off x="886057" y="1937953"/>
          <a:ext cx="3419451"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844550">
            <a:lnSpc>
              <a:spcPct val="100000"/>
            </a:lnSpc>
            <a:spcBef>
              <a:spcPct val="0"/>
            </a:spcBef>
            <a:spcAft>
              <a:spcPct val="35000"/>
            </a:spcAft>
            <a:buNone/>
          </a:pPr>
          <a:r>
            <a:rPr lang="en-US" sz="1900" b="1" kern="1200" dirty="0">
              <a:latin typeface="Arial" panose="020B0604020202020204" pitchFamily="34" charset="0"/>
              <a:cs typeface="Arial" panose="020B0604020202020204" pitchFamily="34" charset="0"/>
            </a:rPr>
            <a:t>Final Farm Operation Report</a:t>
          </a:r>
        </a:p>
      </dsp:txBody>
      <dsp:txXfrm>
        <a:off x="886057" y="1937953"/>
        <a:ext cx="3419451" cy="767149"/>
      </dsp:txXfrm>
    </dsp:sp>
    <dsp:sp modelId="{2F966E85-FED2-4397-96B1-0EFB17067F0C}">
      <dsp:nvSpPr>
        <dsp:cNvPr id="0" name=""/>
        <dsp:cNvSpPr/>
      </dsp:nvSpPr>
      <dsp:spPr>
        <a:xfrm>
          <a:off x="4305508" y="1937953"/>
          <a:ext cx="3293271"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Calendar/Early – March 15</a:t>
          </a:r>
          <a:r>
            <a:rPr lang="en-US" sz="1600" kern="1200" baseline="30000" dirty="0">
              <a:latin typeface="Arial" panose="020B0604020202020204" pitchFamily="34" charset="0"/>
              <a:cs typeface="Arial" panose="020B0604020202020204" pitchFamily="34" charset="0"/>
            </a:rPr>
            <a:t>th</a:t>
          </a:r>
          <a:r>
            <a:rPr lang="en-US" sz="1600" kern="1200" dirty="0">
              <a:latin typeface="Arial" panose="020B0604020202020204" pitchFamily="34" charset="0"/>
              <a:cs typeface="Arial" panose="020B0604020202020204" pitchFamily="34" charset="0"/>
            </a:rPr>
            <a:t>, 2022</a:t>
          </a:r>
        </a:p>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Late – November 20</a:t>
          </a:r>
          <a:r>
            <a:rPr lang="en-US" sz="1600" kern="1200" baseline="30000" dirty="0">
              <a:latin typeface="Arial" panose="020B0604020202020204" pitchFamily="34" charset="0"/>
              <a:cs typeface="Arial" panose="020B0604020202020204" pitchFamily="34" charset="0"/>
            </a:rPr>
            <a:t>th</a:t>
          </a:r>
          <a:r>
            <a:rPr lang="en-US" sz="1600" kern="1200" dirty="0">
              <a:latin typeface="Arial" panose="020B0604020202020204" pitchFamily="34" charset="0"/>
              <a:cs typeface="Arial" panose="020B0604020202020204" pitchFamily="34" charset="0"/>
            </a:rPr>
            <a:t>, 2021</a:t>
          </a:r>
        </a:p>
      </dsp:txBody>
      <dsp:txXfrm>
        <a:off x="4305508" y="1937953"/>
        <a:ext cx="3293271" cy="767149"/>
      </dsp:txXfrm>
    </dsp:sp>
    <dsp:sp modelId="{84643DBB-2D41-4CF0-9119-B08411692A76}">
      <dsp:nvSpPr>
        <dsp:cNvPr id="0" name=""/>
        <dsp:cNvSpPr/>
      </dsp:nvSpPr>
      <dsp:spPr>
        <a:xfrm>
          <a:off x="0" y="2934312"/>
          <a:ext cx="7598780" cy="767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5FF82-9019-49FC-987A-3477358EEA08}">
      <dsp:nvSpPr>
        <dsp:cNvPr id="0" name=""/>
        <dsp:cNvSpPr/>
      </dsp:nvSpPr>
      <dsp:spPr>
        <a:xfrm>
          <a:off x="68279" y="3010589"/>
          <a:ext cx="749499" cy="5067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0FEC0B-A9C4-4112-8FDC-1091FE72EB6F}">
      <dsp:nvSpPr>
        <dsp:cNvPr id="0" name=""/>
        <dsp:cNvSpPr/>
      </dsp:nvSpPr>
      <dsp:spPr>
        <a:xfrm>
          <a:off x="886057" y="2928550"/>
          <a:ext cx="3419451"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844550">
            <a:lnSpc>
              <a:spcPct val="100000"/>
            </a:lnSpc>
            <a:spcBef>
              <a:spcPct val="0"/>
            </a:spcBef>
            <a:spcAft>
              <a:spcPct val="35000"/>
            </a:spcAft>
            <a:buNone/>
          </a:pPr>
          <a:r>
            <a:rPr lang="en-US" sz="1900" b="1" kern="1200" dirty="0">
              <a:latin typeface="Arial" panose="020B0604020202020204" pitchFamily="34" charset="0"/>
              <a:cs typeface="Arial" panose="020B0604020202020204" pitchFamily="34" charset="0"/>
            </a:rPr>
            <a:t>Premium Billing Date</a:t>
          </a:r>
          <a:endParaRPr lang="en-US" sz="1900" kern="1200" dirty="0">
            <a:latin typeface="Arial" panose="020B0604020202020204" pitchFamily="34" charset="0"/>
            <a:cs typeface="Arial" panose="020B0604020202020204" pitchFamily="34" charset="0"/>
          </a:endParaRPr>
        </a:p>
      </dsp:txBody>
      <dsp:txXfrm>
        <a:off x="886057" y="2928550"/>
        <a:ext cx="3419451" cy="767149"/>
      </dsp:txXfrm>
    </dsp:sp>
    <dsp:sp modelId="{178F4FED-ACCB-4C0F-84B7-E93C1D54FB77}">
      <dsp:nvSpPr>
        <dsp:cNvPr id="0" name=""/>
        <dsp:cNvSpPr/>
      </dsp:nvSpPr>
      <dsp:spPr>
        <a:xfrm>
          <a:off x="4305508" y="2928550"/>
          <a:ext cx="3293271"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August </a:t>
          </a:r>
          <a:r>
            <a:rPr lang="en-US" sz="1600" kern="1200" dirty="0">
              <a:latin typeface="Arial" panose="020B0604020202020204" pitchFamily="34" charset="0"/>
              <a:cs typeface="Arial" panose="020B0604020202020204" pitchFamily="34" charset="0"/>
            </a:rPr>
            <a:t>15</a:t>
          </a:r>
          <a:r>
            <a:rPr lang="en-US" sz="1600" kern="1200" baseline="30000" dirty="0">
              <a:latin typeface="Arial" panose="020B0604020202020204" pitchFamily="34" charset="0"/>
              <a:cs typeface="Arial" panose="020B0604020202020204" pitchFamily="34" charset="0"/>
            </a:rPr>
            <a:t>th</a:t>
          </a:r>
          <a:r>
            <a:rPr lang="en-US" sz="1600" kern="1200" dirty="0">
              <a:latin typeface="Arial" panose="020B0604020202020204" pitchFamily="34" charset="0"/>
              <a:cs typeface="Arial" panose="020B0604020202020204" pitchFamily="34" charset="0"/>
            </a:rPr>
            <a:t>, if paid by October </a:t>
          </a:r>
          <a:r>
            <a:rPr lang="en-US" sz="1400" kern="1200" dirty="0">
              <a:latin typeface="Arial" panose="020B0604020202020204" pitchFamily="34" charset="0"/>
              <a:cs typeface="Arial" panose="020B0604020202020204" pitchFamily="34" charset="0"/>
            </a:rPr>
            <a:t>1</a:t>
          </a:r>
          <a:r>
            <a:rPr lang="en-US" sz="1600" kern="1200" baseline="30000" dirty="0">
              <a:latin typeface="Arial" panose="020B0604020202020204" pitchFamily="34" charset="0"/>
              <a:cs typeface="Arial" panose="020B0604020202020204" pitchFamily="34" charset="0"/>
            </a:rPr>
            <a:t>st</a:t>
          </a:r>
          <a:r>
            <a:rPr lang="en-US" sz="1600" kern="1200" dirty="0">
              <a:latin typeface="Arial" panose="020B0604020202020204" pitchFamily="34" charset="0"/>
              <a:cs typeface="Arial" panose="020B0604020202020204" pitchFamily="34" charset="0"/>
            </a:rPr>
            <a:t>  it will be interest free</a:t>
          </a:r>
          <a:endParaRPr lang="en-US" sz="1800" kern="1200" dirty="0">
            <a:latin typeface="Arial" panose="020B0604020202020204" pitchFamily="34" charset="0"/>
            <a:cs typeface="Arial" panose="020B0604020202020204" pitchFamily="34" charset="0"/>
          </a:endParaRPr>
        </a:p>
      </dsp:txBody>
      <dsp:txXfrm>
        <a:off x="4305508" y="2928550"/>
        <a:ext cx="3293271" cy="767149"/>
      </dsp:txXfrm>
    </dsp:sp>
    <dsp:sp modelId="{D95A8F47-55EA-4BB7-A7D1-1A6A808B9C6F}">
      <dsp:nvSpPr>
        <dsp:cNvPr id="0" name=""/>
        <dsp:cNvSpPr/>
      </dsp:nvSpPr>
      <dsp:spPr>
        <a:xfrm>
          <a:off x="0" y="3842950"/>
          <a:ext cx="7598780" cy="767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3355E-C60C-47CE-8763-ED9394FABA61}">
      <dsp:nvSpPr>
        <dsp:cNvPr id="0" name=""/>
        <dsp:cNvSpPr/>
      </dsp:nvSpPr>
      <dsp:spPr>
        <a:xfrm>
          <a:off x="68279" y="3849608"/>
          <a:ext cx="749499" cy="7466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98624F-4AA9-4C71-9165-A82B2B455257}">
      <dsp:nvSpPr>
        <dsp:cNvPr id="0" name=""/>
        <dsp:cNvSpPr/>
      </dsp:nvSpPr>
      <dsp:spPr>
        <a:xfrm>
          <a:off x="886057" y="3839348"/>
          <a:ext cx="3419451"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844550">
            <a:lnSpc>
              <a:spcPct val="100000"/>
            </a:lnSpc>
            <a:spcBef>
              <a:spcPct val="0"/>
            </a:spcBef>
            <a:spcAft>
              <a:spcPct val="35000"/>
            </a:spcAft>
            <a:buNone/>
          </a:pPr>
          <a:r>
            <a:rPr lang="en-US" sz="1900" b="1" kern="1200" dirty="0">
              <a:latin typeface="Arial" panose="020B0604020202020204" pitchFamily="34" charset="0"/>
              <a:cs typeface="Arial" panose="020B0604020202020204" pitchFamily="34" charset="0"/>
            </a:rPr>
            <a:t>Claim Notices</a:t>
          </a:r>
          <a:endParaRPr lang="en-US" sz="1900" kern="1200" dirty="0">
            <a:latin typeface="Arial" panose="020B0604020202020204" pitchFamily="34" charset="0"/>
            <a:cs typeface="Arial" panose="020B0604020202020204" pitchFamily="34" charset="0"/>
          </a:endParaRPr>
        </a:p>
      </dsp:txBody>
      <dsp:txXfrm>
        <a:off x="886057" y="3839348"/>
        <a:ext cx="3419451" cy="767149"/>
      </dsp:txXfrm>
    </dsp:sp>
    <dsp:sp modelId="{3CBC3811-9F5A-4DFC-8438-E32C930203F5}">
      <dsp:nvSpPr>
        <dsp:cNvPr id="0" name=""/>
        <dsp:cNvSpPr/>
      </dsp:nvSpPr>
      <dsp:spPr>
        <a:xfrm>
          <a:off x="4305508" y="3839348"/>
          <a:ext cx="3293271"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60 days after taxes are filed</a:t>
          </a:r>
        </a:p>
      </dsp:txBody>
      <dsp:txXfrm>
        <a:off x="4305508" y="3839348"/>
        <a:ext cx="3293271" cy="7671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63539B-1C59-41FC-B994-DDE26E2374E3}"/>
              </a:ext>
            </a:extLst>
          </p:cNvPr>
          <p:cNvSpPr>
            <a:spLocks noGrp="1"/>
          </p:cNvSpPr>
          <p:nvPr>
            <p:ph type="hdr" sz="quarter"/>
          </p:nvPr>
        </p:nvSpPr>
        <p:spPr>
          <a:xfrm>
            <a:off x="0" y="0"/>
            <a:ext cx="3170238" cy="481013"/>
          </a:xfrm>
          <a:prstGeom prst="rect">
            <a:avLst/>
          </a:prstGeom>
        </p:spPr>
        <p:txBody>
          <a:bodyPr vert="horz" lIns="96661" tIns="48331" rIns="96661" bIns="48331" rtlCol="0"/>
          <a:lstStyle>
            <a:lvl1pPr algn="l" eaLnBrk="1" hangingPunct="1">
              <a:defRPr sz="1300"/>
            </a:lvl1pPr>
          </a:lstStyle>
          <a:p>
            <a:pPr>
              <a:defRPr/>
            </a:pPr>
            <a:endParaRPr lang="en-US"/>
          </a:p>
        </p:txBody>
      </p:sp>
      <p:sp>
        <p:nvSpPr>
          <p:cNvPr id="3" name="Date Placeholder 2">
            <a:extLst>
              <a:ext uri="{FF2B5EF4-FFF2-40B4-BE49-F238E27FC236}">
                <a16:creationId xmlns:a16="http://schemas.microsoft.com/office/drawing/2014/main" id="{AD8C127A-61F7-4D1D-B2A9-3D77942720B2}"/>
              </a:ext>
            </a:extLst>
          </p:cNvPr>
          <p:cNvSpPr>
            <a:spLocks noGrp="1"/>
          </p:cNvSpPr>
          <p:nvPr>
            <p:ph type="dt" idx="1"/>
          </p:nvPr>
        </p:nvSpPr>
        <p:spPr>
          <a:xfrm>
            <a:off x="4143375" y="0"/>
            <a:ext cx="3170238" cy="481013"/>
          </a:xfrm>
          <a:prstGeom prst="rect">
            <a:avLst/>
          </a:prstGeom>
        </p:spPr>
        <p:txBody>
          <a:bodyPr vert="horz" lIns="96661" tIns="48331" rIns="96661" bIns="48331" rtlCol="0"/>
          <a:lstStyle>
            <a:lvl1pPr algn="r" eaLnBrk="1" hangingPunct="1">
              <a:defRPr sz="1300"/>
            </a:lvl1pPr>
          </a:lstStyle>
          <a:p>
            <a:pPr>
              <a:defRPr/>
            </a:pPr>
            <a:fld id="{3AA4795D-B149-4922-B03F-869E6164ECB7}" type="datetimeFigureOut">
              <a:rPr lang="en-US"/>
              <a:pPr>
                <a:defRPr/>
              </a:pPr>
              <a:t>2/16/2022</a:t>
            </a:fld>
            <a:endParaRPr lang="en-US"/>
          </a:p>
        </p:txBody>
      </p:sp>
      <p:sp>
        <p:nvSpPr>
          <p:cNvPr id="4" name="Slide Image Placeholder 3">
            <a:extLst>
              <a:ext uri="{FF2B5EF4-FFF2-40B4-BE49-F238E27FC236}">
                <a16:creationId xmlns:a16="http://schemas.microsoft.com/office/drawing/2014/main" id="{8C39EC8F-7386-4DC1-8072-54CB0B5C8DCF}"/>
              </a:ext>
            </a:extLst>
          </p:cNvPr>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AD72A439-64B2-49C0-A099-90A4BE9782A7}"/>
              </a:ext>
            </a:extLst>
          </p:cNvPr>
          <p:cNvSpPr>
            <a:spLocks noGrp="1"/>
          </p:cNvSpPr>
          <p:nvPr>
            <p:ph type="body" sz="quarter" idx="3"/>
          </p:nvPr>
        </p:nvSpPr>
        <p:spPr>
          <a:xfrm>
            <a:off x="731838" y="4621213"/>
            <a:ext cx="5851525" cy="3779837"/>
          </a:xfrm>
          <a:prstGeom prst="rect">
            <a:avLst/>
          </a:prstGeom>
        </p:spPr>
        <p:txBody>
          <a:bodyPr vert="horz" lIns="96661" tIns="48331" rIns="96661" bIns="4833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5ED3965-D5D6-41A1-9CCA-C263566E6C50}"/>
              </a:ext>
            </a:extLst>
          </p:cNvPr>
          <p:cNvSpPr>
            <a:spLocks noGrp="1"/>
          </p:cNvSpPr>
          <p:nvPr>
            <p:ph type="ftr" sz="quarter" idx="4"/>
          </p:nvPr>
        </p:nvSpPr>
        <p:spPr>
          <a:xfrm>
            <a:off x="0" y="9120188"/>
            <a:ext cx="3170238" cy="481012"/>
          </a:xfrm>
          <a:prstGeom prst="rect">
            <a:avLst/>
          </a:prstGeom>
        </p:spPr>
        <p:txBody>
          <a:bodyPr vert="horz" lIns="96661" tIns="48331" rIns="96661" bIns="48331" rtlCol="0" anchor="b"/>
          <a:lstStyle>
            <a:lvl1pPr algn="l" eaLnBrk="1" hangingPunct="1">
              <a:defRPr sz="1300"/>
            </a:lvl1pPr>
          </a:lstStyle>
          <a:p>
            <a:pPr>
              <a:defRPr/>
            </a:pPr>
            <a:endParaRPr lang="en-US"/>
          </a:p>
        </p:txBody>
      </p:sp>
      <p:sp>
        <p:nvSpPr>
          <p:cNvPr id="7" name="Slide Number Placeholder 6">
            <a:extLst>
              <a:ext uri="{FF2B5EF4-FFF2-40B4-BE49-F238E27FC236}">
                <a16:creationId xmlns:a16="http://schemas.microsoft.com/office/drawing/2014/main" id="{E1544A43-3E4B-4875-8E7F-25D6266F9ADD}"/>
              </a:ext>
            </a:extLst>
          </p:cNvPr>
          <p:cNvSpPr>
            <a:spLocks noGrp="1"/>
          </p:cNvSpPr>
          <p:nvPr>
            <p:ph type="sldNum" sz="quarter" idx="5"/>
          </p:nvPr>
        </p:nvSpPr>
        <p:spPr>
          <a:xfrm>
            <a:off x="4143375" y="9120188"/>
            <a:ext cx="3170238" cy="481012"/>
          </a:xfrm>
          <a:prstGeom prst="rect">
            <a:avLst/>
          </a:prstGeom>
        </p:spPr>
        <p:txBody>
          <a:bodyPr vert="horz" lIns="96661" tIns="48331" rIns="96661" bIns="48331" rtlCol="0" anchor="b"/>
          <a:lstStyle>
            <a:lvl1pPr algn="r" eaLnBrk="1" hangingPunct="1">
              <a:defRPr sz="1300"/>
            </a:lvl1pPr>
          </a:lstStyle>
          <a:p>
            <a:pPr>
              <a:defRPr/>
            </a:pPr>
            <a:fld id="{C8A8DDE9-5AA7-44BD-B976-91DE839C64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A881632-2D93-40F9-8A4E-604701C7BD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A6C988F-C6C0-446D-A807-D2D6B6BC2B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ABC30BDD-9C85-4FC3-AC98-8C55FAFEBD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CAF4B7-66F4-42EB-8325-A67A0710F536}"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7CA266A-7C63-4F33-98F9-FB6C97AED7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E0FFC7C-147E-4726-87A5-2756BCC79A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2D53F28C-F105-4A99-9AAF-81AD09843C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611E28-D92B-4C0E-837B-F18A3AFFE491}" type="slidenum">
              <a:rPr lang="en-US" altLang="en-US" smtClean="0"/>
              <a:pPr/>
              <a:t>8</a:t>
            </a:fld>
            <a:endParaRPr lang="en-US" altLang="en-US"/>
          </a:p>
        </p:txBody>
      </p:sp>
    </p:spTree>
    <p:extLst>
      <p:ext uri="{BB962C8B-B14F-4D97-AF65-F5344CB8AC3E}">
        <p14:creationId xmlns:p14="http://schemas.microsoft.com/office/powerpoint/2010/main" val="266809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7CA266A-7C63-4F33-98F9-FB6C97AED7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E0FFC7C-147E-4726-87A5-2756BCC79A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2D53F28C-F105-4A99-9AAF-81AD09843C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611E28-D92B-4C0E-837B-F18A3AFFE491}" type="slidenum">
              <a:rPr lang="en-US" altLang="en-US" smtClean="0"/>
              <a:pPr/>
              <a:t>9</a:t>
            </a:fld>
            <a:endParaRPr lang="en-US" altLang="en-US"/>
          </a:p>
        </p:txBody>
      </p:sp>
    </p:spTree>
    <p:extLst>
      <p:ext uri="{BB962C8B-B14F-4D97-AF65-F5344CB8AC3E}">
        <p14:creationId xmlns:p14="http://schemas.microsoft.com/office/powerpoint/2010/main" val="3501313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A8DDE9-5AA7-44BD-B976-91DE839C6415}" type="slidenum">
              <a:rPr lang="en-US" smtClean="0"/>
              <a:pPr>
                <a:defRPr/>
              </a:pPr>
              <a:t>11</a:t>
            </a:fld>
            <a:endParaRPr lang="en-US"/>
          </a:p>
        </p:txBody>
      </p:sp>
    </p:spTree>
    <p:extLst>
      <p:ext uri="{BB962C8B-B14F-4D97-AF65-F5344CB8AC3E}">
        <p14:creationId xmlns:p14="http://schemas.microsoft.com/office/powerpoint/2010/main" val="382401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A8DDE9-5AA7-44BD-B976-91DE839C6415}" type="slidenum">
              <a:rPr lang="en-US" smtClean="0"/>
              <a:pPr>
                <a:defRPr/>
              </a:pPr>
              <a:t>17</a:t>
            </a:fld>
            <a:endParaRPr lang="en-US"/>
          </a:p>
        </p:txBody>
      </p:sp>
    </p:spTree>
    <p:extLst>
      <p:ext uri="{BB962C8B-B14F-4D97-AF65-F5344CB8AC3E}">
        <p14:creationId xmlns:p14="http://schemas.microsoft.com/office/powerpoint/2010/main" val="318936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A8DDE9-5AA7-44BD-B976-91DE839C6415}" type="slidenum">
              <a:rPr lang="en-US" smtClean="0"/>
              <a:pPr>
                <a:defRPr/>
              </a:pPr>
              <a:t>26</a:t>
            </a:fld>
            <a:endParaRPr lang="en-US"/>
          </a:p>
        </p:txBody>
      </p:sp>
    </p:spTree>
    <p:extLst>
      <p:ext uri="{BB962C8B-B14F-4D97-AF65-F5344CB8AC3E}">
        <p14:creationId xmlns:p14="http://schemas.microsoft.com/office/powerpoint/2010/main" val="77318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en-US" altLang="en-US"/>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altLang="en-US"/>
          </a:p>
        </p:txBody>
      </p:sp>
      <p:sp>
        <p:nvSpPr>
          <p:cNvPr id="6" name="Slide Number Placeholder 5"/>
          <p:cNvSpPr>
            <a:spLocks noGrp="1"/>
          </p:cNvSpPr>
          <p:nvPr>
            <p:ph type="sldNum" sz="quarter" idx="12"/>
          </p:nvPr>
        </p:nvSpPr>
        <p:spPr>
          <a:xfrm>
            <a:off x="8275320" y="6117336"/>
            <a:ext cx="411480" cy="365125"/>
          </a:xfrm>
        </p:spPr>
        <p:txBody>
          <a:bodyPr/>
          <a:lstStyle/>
          <a:p>
            <a:pPr>
              <a:defRPr/>
            </a:pPr>
            <a:fld id="{48B7BED7-FB58-496F-9D5D-E7B56F0B0BEF}" type="slidenum">
              <a:rPr lang="en-US" altLang="en-US" smtClean="0"/>
              <a:pPr>
                <a:defRPr/>
              </a:pPr>
              <a:t>‹#›</a:t>
            </a:fld>
            <a:endParaRPr lang="en-US" alt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429214728"/>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11C9FE1-5810-4D77-87DA-56B763990B86}" type="slidenum">
              <a:rPr lang="en-US" altLang="en-US" smtClean="0"/>
              <a:pPr>
                <a:defRPr/>
              </a:pPr>
              <a:t>‹#›</a:t>
            </a:fld>
            <a:endParaRPr lang="en-US" altLang="en-US"/>
          </a:p>
        </p:txBody>
      </p:sp>
    </p:spTree>
    <p:extLst>
      <p:ext uri="{BB962C8B-B14F-4D97-AF65-F5344CB8AC3E}">
        <p14:creationId xmlns:p14="http://schemas.microsoft.com/office/powerpoint/2010/main" val="237885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11C9FE1-5810-4D77-87DA-56B763990B86}" type="slidenum">
              <a:rPr lang="en-US" altLang="en-US" smtClean="0"/>
              <a:pPr>
                <a:defRPr/>
              </a:pPr>
              <a:t>‹#›</a:t>
            </a:fld>
            <a:endParaRPr lang="en-US" altLang="en-US"/>
          </a:p>
        </p:txBody>
      </p:sp>
    </p:spTree>
    <p:extLst>
      <p:ext uri="{BB962C8B-B14F-4D97-AF65-F5344CB8AC3E}">
        <p14:creationId xmlns:p14="http://schemas.microsoft.com/office/powerpoint/2010/main" val="2503325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11C9FE1-5810-4D77-87DA-56B763990B86}" type="slidenum">
              <a:rPr lang="en-US" altLang="en-US" smtClean="0"/>
              <a:pPr>
                <a:defRPr/>
              </a:pPr>
              <a:t>‹#›</a:t>
            </a:fld>
            <a:endParaRPr lang="en-US" altLang="en-US"/>
          </a:p>
        </p:txBody>
      </p:sp>
    </p:spTree>
    <p:extLst>
      <p:ext uri="{BB962C8B-B14F-4D97-AF65-F5344CB8AC3E}">
        <p14:creationId xmlns:p14="http://schemas.microsoft.com/office/powerpoint/2010/main" val="2082792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11C9FE1-5810-4D77-87DA-56B763990B86}" type="slidenum">
              <a:rPr lang="en-US" altLang="en-US" smtClean="0"/>
              <a:pPr>
                <a:defRPr/>
              </a:pPr>
              <a:t>‹#›</a:t>
            </a:fld>
            <a:endParaRPr lang="en-US" altLang="en-US"/>
          </a:p>
        </p:txBody>
      </p:sp>
    </p:spTree>
    <p:extLst>
      <p:ext uri="{BB962C8B-B14F-4D97-AF65-F5344CB8AC3E}">
        <p14:creationId xmlns:p14="http://schemas.microsoft.com/office/powerpoint/2010/main" val="2843072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11C9FE1-5810-4D77-87DA-56B763990B86}" type="slidenum">
              <a:rPr lang="en-US" altLang="en-US" smtClean="0"/>
              <a:pPr>
                <a:defRPr/>
              </a:pPr>
              <a:t>‹#›</a:t>
            </a:fld>
            <a:endParaRPr lang="en-US" altLang="en-US"/>
          </a:p>
        </p:txBody>
      </p:sp>
    </p:spTree>
    <p:extLst>
      <p:ext uri="{BB962C8B-B14F-4D97-AF65-F5344CB8AC3E}">
        <p14:creationId xmlns:p14="http://schemas.microsoft.com/office/powerpoint/2010/main" val="2406864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11C9FE1-5810-4D77-87DA-56B763990B86}" type="slidenum">
              <a:rPr lang="en-US" altLang="en-US" smtClean="0"/>
              <a:pPr>
                <a:defRPr/>
              </a:pPr>
              <a:t>‹#›</a:t>
            </a:fld>
            <a:endParaRPr lang="en-US" altLang="en-US"/>
          </a:p>
        </p:txBody>
      </p:sp>
    </p:spTree>
    <p:extLst>
      <p:ext uri="{BB962C8B-B14F-4D97-AF65-F5344CB8AC3E}">
        <p14:creationId xmlns:p14="http://schemas.microsoft.com/office/powerpoint/2010/main" val="1893313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4A23B4-7E90-4122-A35F-A9473C610955}" type="slidenum">
              <a:rPr lang="en-US" altLang="en-US" smtClean="0"/>
              <a:pPr>
                <a:defRPr/>
              </a:pPr>
              <a:t>‹#›</a:t>
            </a:fld>
            <a:endParaRPr lang="en-US" altLang="en-US"/>
          </a:p>
        </p:txBody>
      </p:sp>
    </p:spTree>
    <p:extLst>
      <p:ext uri="{BB962C8B-B14F-4D97-AF65-F5344CB8AC3E}">
        <p14:creationId xmlns:p14="http://schemas.microsoft.com/office/powerpoint/2010/main" val="324220150"/>
      </p:ext>
    </p:extLst>
  </p:cSld>
  <p:clrMapOvr>
    <a:masterClrMapping/>
  </p:clrMapOvr>
  <p:transition spd="med">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7C6343-572A-47C8-9605-AD5A3974C28B}" type="slidenum">
              <a:rPr lang="en-US" altLang="en-US" smtClean="0"/>
              <a:pPr>
                <a:defRPr/>
              </a:pPr>
              <a:t>‹#›</a:t>
            </a:fld>
            <a:endParaRPr lang="en-US" altLang="en-US"/>
          </a:p>
        </p:txBody>
      </p:sp>
    </p:spTree>
    <p:extLst>
      <p:ext uri="{BB962C8B-B14F-4D97-AF65-F5344CB8AC3E}">
        <p14:creationId xmlns:p14="http://schemas.microsoft.com/office/powerpoint/2010/main" val="1466431261"/>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en-US" altLang="en-US"/>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altLang="en-US"/>
          </a:p>
        </p:txBody>
      </p:sp>
      <p:sp>
        <p:nvSpPr>
          <p:cNvPr id="6" name="Slide Number Placeholder 5"/>
          <p:cNvSpPr>
            <a:spLocks noGrp="1"/>
          </p:cNvSpPr>
          <p:nvPr>
            <p:ph type="sldNum" sz="quarter" idx="12"/>
          </p:nvPr>
        </p:nvSpPr>
        <p:spPr>
          <a:xfrm>
            <a:off x="8258967" y="6108173"/>
            <a:ext cx="427833" cy="365125"/>
          </a:xfrm>
        </p:spPr>
        <p:txBody>
          <a:bodyPr/>
          <a:lstStyle/>
          <a:p>
            <a:pPr>
              <a:defRPr/>
            </a:pPr>
            <a:fld id="{5418C1C7-A574-4655-A083-E51C3D435E33}" type="slidenum">
              <a:rPr lang="en-US" altLang="en-US" smtClean="0"/>
              <a:pPr>
                <a:defRPr/>
              </a:pPr>
              <a:t>‹#›</a:t>
            </a:fld>
            <a:endParaRPr lang="en-US" altLang="en-US"/>
          </a:p>
        </p:txBody>
      </p:sp>
    </p:spTree>
    <p:extLst>
      <p:ext uri="{BB962C8B-B14F-4D97-AF65-F5344CB8AC3E}">
        <p14:creationId xmlns:p14="http://schemas.microsoft.com/office/powerpoint/2010/main" val="2350788369"/>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a:xfrm>
            <a:off x="8273317" y="6116070"/>
            <a:ext cx="413483" cy="365125"/>
          </a:xfrm>
        </p:spPr>
        <p:txBody>
          <a:bodyPr/>
          <a:lstStyle/>
          <a:p>
            <a:pPr>
              <a:defRPr/>
            </a:pPr>
            <a:fld id="{2A607C8B-E0A1-4CBE-95C4-2E7192B0C953}" type="slidenum">
              <a:rPr lang="en-US" altLang="en-US" smtClean="0"/>
              <a:pPr>
                <a:defRPr/>
              </a:pPr>
              <a:t>‹#›</a:t>
            </a:fld>
            <a:endParaRPr lang="en-US" altLang="en-US"/>
          </a:p>
        </p:txBody>
      </p:sp>
    </p:spTree>
    <p:extLst>
      <p:ext uri="{BB962C8B-B14F-4D97-AF65-F5344CB8AC3E}">
        <p14:creationId xmlns:p14="http://schemas.microsoft.com/office/powerpoint/2010/main" val="574407837"/>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11C9FE1-5810-4D77-87DA-56B763990B86}" type="slidenum">
              <a:rPr lang="en-US" altLang="en-US" smtClean="0"/>
              <a:pPr>
                <a:defRPr/>
              </a:pPr>
              <a:t>‹#›</a:t>
            </a:fld>
            <a:endParaRPr lang="en-US" altLang="en-US"/>
          </a:p>
        </p:txBody>
      </p:sp>
    </p:spTree>
    <p:extLst>
      <p:ext uri="{BB962C8B-B14F-4D97-AF65-F5344CB8AC3E}">
        <p14:creationId xmlns:p14="http://schemas.microsoft.com/office/powerpoint/2010/main" val="3627802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5A5E75A6-44FE-4042-A9EA-86E14A709F2D}" type="slidenum">
              <a:rPr lang="en-US" altLang="en-US" smtClean="0"/>
              <a:pPr>
                <a:defRPr/>
              </a:pPr>
              <a:t>‹#›</a:t>
            </a:fld>
            <a:endParaRPr lang="en-US" altLang="en-US"/>
          </a:p>
        </p:txBody>
      </p:sp>
    </p:spTree>
    <p:extLst>
      <p:ext uri="{BB962C8B-B14F-4D97-AF65-F5344CB8AC3E}">
        <p14:creationId xmlns:p14="http://schemas.microsoft.com/office/powerpoint/2010/main" val="3973726126"/>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7FA307F5-0B61-475C-BB4B-D480411DE7F3}" type="slidenum">
              <a:rPr lang="en-US" altLang="en-US" smtClean="0"/>
              <a:pPr>
                <a:defRPr/>
              </a:pPr>
              <a:t>‹#›</a:t>
            </a:fld>
            <a:endParaRPr lang="en-US" altLang="en-US"/>
          </a:p>
        </p:txBody>
      </p:sp>
    </p:spTree>
    <p:extLst>
      <p:ext uri="{BB962C8B-B14F-4D97-AF65-F5344CB8AC3E}">
        <p14:creationId xmlns:p14="http://schemas.microsoft.com/office/powerpoint/2010/main" val="2069526989"/>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B5497C4A-D665-4843-96E4-B73843EEE6D5}" type="slidenum">
              <a:rPr lang="en-US" altLang="en-US" smtClean="0"/>
              <a:pPr>
                <a:defRPr/>
              </a:pPr>
              <a:t>‹#›</a:t>
            </a:fld>
            <a:endParaRPr lang="en-US" altLang="en-US"/>
          </a:p>
        </p:txBody>
      </p:sp>
    </p:spTree>
    <p:extLst>
      <p:ext uri="{BB962C8B-B14F-4D97-AF65-F5344CB8AC3E}">
        <p14:creationId xmlns:p14="http://schemas.microsoft.com/office/powerpoint/2010/main" val="1920051861"/>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14C57F3-3ACE-4E14-B422-20739DF066BD}" type="slidenum">
              <a:rPr lang="en-US" altLang="en-US" smtClean="0"/>
              <a:pPr>
                <a:defRPr/>
              </a:pPr>
              <a:t>‹#›</a:t>
            </a:fld>
            <a:endParaRPr lang="en-US" altLang="en-US"/>
          </a:p>
        </p:txBody>
      </p:sp>
    </p:spTree>
    <p:extLst>
      <p:ext uri="{BB962C8B-B14F-4D97-AF65-F5344CB8AC3E}">
        <p14:creationId xmlns:p14="http://schemas.microsoft.com/office/powerpoint/2010/main" val="3652799347"/>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11C9FE1-5810-4D77-87DA-56B763990B86}" type="slidenum">
              <a:rPr lang="en-US" altLang="en-US" smtClean="0"/>
              <a:pPr>
                <a:defRPr/>
              </a:pPr>
              <a:t>‹#›</a:t>
            </a:fld>
            <a:endParaRPr lang="en-US" altLang="en-US"/>
          </a:p>
        </p:txBody>
      </p:sp>
    </p:spTree>
    <p:extLst>
      <p:ext uri="{BB962C8B-B14F-4D97-AF65-F5344CB8AC3E}">
        <p14:creationId xmlns:p14="http://schemas.microsoft.com/office/powerpoint/2010/main" val="201676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11C9FE1-5810-4D77-87DA-56B763990B86}" type="slidenum">
              <a:rPr lang="en-US" altLang="en-US" smtClean="0"/>
              <a:pPr>
                <a:defRPr/>
              </a:pPr>
              <a:t>‹#›</a:t>
            </a:fld>
            <a:endParaRPr lang="en-US" altLang="en-US"/>
          </a:p>
        </p:txBody>
      </p:sp>
    </p:spTree>
    <p:extLst>
      <p:ext uri="{BB962C8B-B14F-4D97-AF65-F5344CB8AC3E}">
        <p14:creationId xmlns:p14="http://schemas.microsoft.com/office/powerpoint/2010/main" val="341192010"/>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Lst>
  <p:transition spd="med">
    <p:cover/>
  </p:transition>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rma.usda.gov/FTP/Policies/1998/crops/PDF/98184POT.pdf" TargetMode="External"/><Relationship Id="rId3" Type="http://schemas.openxmlformats.org/officeDocument/2006/relationships/hyperlink" Target="http://www.rma.usda.gov/pubs/rme/wfrpfactsheet.pdf." TargetMode="External"/><Relationship Id="rId7" Type="http://schemas.openxmlformats.org/officeDocument/2006/relationships/hyperlink" Target="https://legacy.rma.usda.gov/policies/2017/17-0011.pdf" TargetMode="External"/><Relationship Id="rId2" Type="http://schemas.openxmlformats.org/officeDocument/2006/relationships/hyperlink" Target="https://webapp.rma.usda.gov/apps/actuarialinformationbrowser2017/DisplayCrop.aspx" TargetMode="External"/><Relationship Id="rId1" Type="http://schemas.openxmlformats.org/officeDocument/2006/relationships/slideLayout" Target="../slideLayouts/slideLayout2.xml"/><Relationship Id="rId6" Type="http://schemas.openxmlformats.org/officeDocument/2006/relationships/hyperlink" Target="https://rma.usda.gov/en/Policy-and-Procedure/Insurance-Plans/Common-Crop-Insurance-Policy---Basic-Provisions" TargetMode="External"/><Relationship Id="rId5" Type="http://schemas.openxmlformats.org/officeDocument/2006/relationships/hyperlink" Target="https://www.rma.usda.gov/en/Fact-Sheets/National-Fact-Sheets/Prevented-Planting-Insurance-Provisions-Drought" TargetMode="External"/><Relationship Id="rId4" Type="http://schemas.openxmlformats.org/officeDocument/2006/relationships/hyperlink" Target="https://www.rma.usda.gov/-/media/RMA/Handbooks/Loss-Adjustment-Standards---25000/Prevented-Planting/2021-25370-Prevented-Planting-Standards-Handbook.ash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C8C19C51-A2E6-4BDF-8630-A0763BE30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39" name="Freeform 6">
              <a:extLst>
                <a:ext uri="{FF2B5EF4-FFF2-40B4-BE49-F238E27FC236}">
                  <a16:creationId xmlns:a16="http://schemas.microsoft.com/office/drawing/2014/main" id="{C7E07413-385B-40C2-8AEA-153668A43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0" name="Freeform 7">
              <a:extLst>
                <a:ext uri="{FF2B5EF4-FFF2-40B4-BE49-F238E27FC236}">
                  <a16:creationId xmlns:a16="http://schemas.microsoft.com/office/drawing/2014/main" id="{55AD4844-DED7-4139-85BA-2746B0A98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1" name="Freeform 8">
              <a:extLst>
                <a:ext uri="{FF2B5EF4-FFF2-40B4-BE49-F238E27FC236}">
                  <a16:creationId xmlns:a16="http://schemas.microsoft.com/office/drawing/2014/main" id="{A7334FE0-A269-47D9-A0CB-C37644D19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2" name="Freeform 9">
              <a:extLst>
                <a:ext uri="{FF2B5EF4-FFF2-40B4-BE49-F238E27FC236}">
                  <a16:creationId xmlns:a16="http://schemas.microsoft.com/office/drawing/2014/main" id="{E83EA50A-C04C-4B74-9673-315B8EF39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3" name="Freeform 10">
              <a:extLst>
                <a:ext uri="{FF2B5EF4-FFF2-40B4-BE49-F238E27FC236}">
                  <a16:creationId xmlns:a16="http://schemas.microsoft.com/office/drawing/2014/main" id="{1F1B4FDC-0934-41C6-A82B-4034A8B66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4" name="Freeform 11">
              <a:extLst>
                <a:ext uri="{FF2B5EF4-FFF2-40B4-BE49-F238E27FC236}">
                  <a16:creationId xmlns:a16="http://schemas.microsoft.com/office/drawing/2014/main" id="{34946984-CCDD-4A34-BD47-FDE0FB87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053" name="Rectangle 5">
            <a:extLst>
              <a:ext uri="{FF2B5EF4-FFF2-40B4-BE49-F238E27FC236}">
                <a16:creationId xmlns:a16="http://schemas.microsoft.com/office/drawing/2014/main" id="{8A5D7D4D-3705-47A2-BB24-2025F8FF16D0}"/>
              </a:ext>
            </a:extLst>
          </p:cNvPr>
          <p:cNvSpPr>
            <a:spLocks noChangeArrowheads="1"/>
          </p:cNvSpPr>
          <p:nvPr/>
        </p:nvSpPr>
        <p:spPr bwMode="auto">
          <a:xfrm>
            <a:off x="1113233" y="685800"/>
            <a:ext cx="7514035" cy="118533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fontScale="92500" lnSpcReduction="10000"/>
          </a:bodyPr>
          <a:lstStyle/>
          <a:p>
            <a:pPr algn="ctr">
              <a:lnSpc>
                <a:spcPct val="90000"/>
              </a:lnSpc>
              <a:spcBef>
                <a:spcPct val="0"/>
              </a:spcBef>
              <a:spcAft>
                <a:spcPts val="600"/>
              </a:spcAft>
              <a:defRPr/>
            </a:pPr>
            <a:r>
              <a:rPr lang="en-US" altLang="en-US" sz="4800" b="1" spc="-60" dirty="0">
                <a:ln w="3175" cmpd="sng">
                  <a:noFill/>
                </a:ln>
                <a:latin typeface="Arial Rounded MT Bold" panose="020F0704030504030204" pitchFamily="34" charset="0"/>
                <a:ea typeface="+mj-ea"/>
                <a:cs typeface="+mj-cs"/>
              </a:rPr>
              <a:t>Crop Insurance At A Glance</a:t>
            </a:r>
          </a:p>
        </p:txBody>
      </p:sp>
      <p:sp>
        <p:nvSpPr>
          <p:cNvPr id="3075" name="Rectangle 6">
            <a:extLst>
              <a:ext uri="{FF2B5EF4-FFF2-40B4-BE49-F238E27FC236}">
                <a16:creationId xmlns:a16="http://schemas.microsoft.com/office/drawing/2014/main" id="{39D6FE4E-ACF3-443B-B0D2-39CDF040EAA9}"/>
              </a:ext>
            </a:extLst>
          </p:cNvPr>
          <p:cNvSpPr>
            <a:spLocks noChangeArrowheads="1"/>
          </p:cNvSpPr>
          <p:nvPr/>
        </p:nvSpPr>
        <p:spPr bwMode="auto">
          <a:xfrm>
            <a:off x="1113233" y="2133600"/>
            <a:ext cx="3534967" cy="3657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Aft>
                <a:spcPts val="600"/>
              </a:spcAft>
              <a:buClr>
                <a:schemeClr val="accent1">
                  <a:lumMod val="75000"/>
                </a:schemeClr>
              </a:buClr>
              <a:buSzPct val="145000"/>
              <a:buNone/>
            </a:pPr>
            <a:r>
              <a:rPr lang="en-US" altLang="en-US" sz="2000" b="1" dirty="0">
                <a:latin typeface="Arial Rounded MT Bold" panose="020F0704030504030204" pitchFamily="34" charset="0"/>
              </a:rPr>
              <a:t>Given By:</a:t>
            </a:r>
          </a:p>
          <a:p>
            <a:pPr algn="ctr">
              <a:spcBef>
                <a:spcPts val="0"/>
              </a:spcBef>
              <a:buClr>
                <a:schemeClr val="accent1">
                  <a:lumMod val="75000"/>
                </a:schemeClr>
              </a:buClr>
              <a:buSzPct val="145000"/>
              <a:buNone/>
            </a:pPr>
            <a:r>
              <a:rPr lang="en-US" altLang="en-US" sz="2000" b="1" dirty="0">
                <a:latin typeface="Arial Rounded MT Bold" panose="020F0704030504030204" pitchFamily="34" charset="0"/>
              </a:rPr>
              <a:t>Cameron Barr</a:t>
            </a:r>
          </a:p>
          <a:p>
            <a:pPr indent="-182880">
              <a:lnSpc>
                <a:spcPct val="90000"/>
              </a:lnSpc>
              <a:spcAft>
                <a:spcPts val="600"/>
              </a:spcAft>
              <a:buClr>
                <a:schemeClr val="accent1">
                  <a:lumMod val="75000"/>
                </a:schemeClr>
              </a:buClr>
              <a:buSzPct val="145000"/>
              <a:buFont typeface="Arial"/>
              <a:buChar char="•"/>
            </a:pPr>
            <a:endParaRPr lang="en-US" altLang="en-US" sz="2200" dirty="0">
              <a:latin typeface="+mn-lt"/>
            </a:endParaRPr>
          </a:p>
          <a:p>
            <a:pPr algn="ctr">
              <a:lnSpc>
                <a:spcPct val="90000"/>
              </a:lnSpc>
              <a:spcBef>
                <a:spcPts val="0"/>
              </a:spcBef>
              <a:buClr>
                <a:schemeClr val="accent1">
                  <a:lumMod val="75000"/>
                </a:schemeClr>
              </a:buClr>
              <a:buSzPct val="145000"/>
              <a:buNone/>
            </a:pPr>
            <a:r>
              <a:rPr lang="en-US"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510 Bell Ave</a:t>
            </a:r>
          </a:p>
          <a:p>
            <a:pPr algn="ctr">
              <a:lnSpc>
                <a:spcPct val="90000"/>
              </a:lnSpc>
              <a:spcBef>
                <a:spcPts val="0"/>
              </a:spcBef>
              <a:buClr>
                <a:schemeClr val="accent1">
                  <a:lumMod val="75000"/>
                </a:schemeClr>
              </a:buClr>
              <a:buSzPct val="145000"/>
              <a:buNone/>
            </a:pPr>
            <a:r>
              <a:rPr lang="en-US"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Alamosa, CO 81101</a:t>
            </a:r>
          </a:p>
          <a:p>
            <a:pPr algn="ctr">
              <a:lnSpc>
                <a:spcPct val="90000"/>
              </a:lnSpc>
              <a:spcBef>
                <a:spcPts val="0"/>
              </a:spcBef>
              <a:buClr>
                <a:schemeClr val="accent1">
                  <a:lumMod val="75000"/>
                </a:schemeClr>
              </a:buClr>
              <a:buSzPct val="145000"/>
              <a:buNone/>
            </a:pPr>
            <a:r>
              <a:rPr lang="en-US"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(719) 589-3606</a:t>
            </a:r>
          </a:p>
          <a:p>
            <a:pPr algn="ctr">
              <a:lnSpc>
                <a:spcPct val="90000"/>
              </a:lnSpc>
              <a:spcBef>
                <a:spcPts val="0"/>
              </a:spcBef>
              <a:buClr>
                <a:schemeClr val="accent1">
                  <a:lumMod val="75000"/>
                </a:schemeClr>
              </a:buClr>
              <a:buSzPct val="145000"/>
              <a:buNone/>
            </a:pPr>
            <a:r>
              <a:rPr lang="en-US"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www.mtnwst.com</a:t>
            </a:r>
          </a:p>
        </p:txBody>
      </p:sp>
      <p:pic>
        <p:nvPicPr>
          <p:cNvPr id="3076" name="Picture 2">
            <a:extLst>
              <a:ext uri="{FF2B5EF4-FFF2-40B4-BE49-F238E27FC236}">
                <a16:creationId xmlns:a16="http://schemas.microsoft.com/office/drawing/2014/main" id="{A7624F1F-2EEF-4315-B74A-5AA0C24FAA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16" r="-420" b="12815"/>
          <a:stretch/>
        </p:blipFill>
        <p:spPr bwMode="auto">
          <a:xfrm>
            <a:off x="5579365" y="2246293"/>
            <a:ext cx="3217067" cy="299245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077" name="Rectangle 5">
            <a:extLst>
              <a:ext uri="{FF2B5EF4-FFF2-40B4-BE49-F238E27FC236}">
                <a16:creationId xmlns:a16="http://schemas.microsoft.com/office/drawing/2014/main" id="{9A1970E6-6AD3-442A-B371-101E261BED0E}"/>
              </a:ext>
            </a:extLst>
          </p:cNvPr>
          <p:cNvSpPr>
            <a:spLocks noChangeArrowheads="1"/>
          </p:cNvSpPr>
          <p:nvPr/>
        </p:nvSpPr>
        <p:spPr bwMode="auto">
          <a:xfrm>
            <a:off x="2133600" y="6324600"/>
            <a:ext cx="693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600"/>
              </a:spcAft>
              <a:buFontTx/>
              <a:buNone/>
            </a:pPr>
            <a:r>
              <a:rPr lang="en-US" altLang="en-US" sz="1400" dirty="0"/>
              <a:t>Mountain West Insurance &amp; Financial Services, LLC is an Equal Opportunity Provider.</a:t>
            </a:r>
          </a:p>
        </p:txBody>
      </p:sp>
      <p:sp>
        <p:nvSpPr>
          <p:cNvPr id="13" name="TextBox 12">
            <a:extLst>
              <a:ext uri="{FF2B5EF4-FFF2-40B4-BE49-F238E27FC236}">
                <a16:creationId xmlns:a16="http://schemas.microsoft.com/office/drawing/2014/main" id="{18EC5439-03DB-47AC-877D-F76F4150F2BD}"/>
              </a:ext>
            </a:extLst>
          </p:cNvPr>
          <p:cNvSpPr txBox="1"/>
          <p:nvPr/>
        </p:nvSpPr>
        <p:spPr>
          <a:xfrm>
            <a:off x="5877017" y="6642556"/>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A6D1-414C-4C21-8DD4-68E89983D37E}"/>
              </a:ext>
            </a:extLst>
          </p:cNvPr>
          <p:cNvSpPr>
            <a:spLocks noGrp="1"/>
          </p:cNvSpPr>
          <p:nvPr>
            <p:ph type="title"/>
          </p:nvPr>
        </p:nvSpPr>
        <p:spPr>
          <a:xfrm>
            <a:off x="982133" y="304800"/>
            <a:ext cx="7704667" cy="1315384"/>
          </a:xfrm>
        </p:spPr>
        <p:txBody>
          <a:bodyPr/>
          <a:lstStyle/>
          <a:p>
            <a:r>
              <a:rPr lang="en-US" b="1" u="sng" dirty="0">
                <a:latin typeface="Arial" panose="020B0604020202020204" pitchFamily="34" charset="0"/>
                <a:cs typeface="Arial" panose="020B0604020202020204" pitchFamily="34" charset="0"/>
              </a:rPr>
              <a:t>Notice of Loss</a:t>
            </a:r>
          </a:p>
        </p:txBody>
      </p:sp>
      <p:sp>
        <p:nvSpPr>
          <p:cNvPr id="3" name="Content Placeholder 2">
            <a:extLst>
              <a:ext uri="{FF2B5EF4-FFF2-40B4-BE49-F238E27FC236}">
                <a16:creationId xmlns:a16="http://schemas.microsoft.com/office/drawing/2014/main" id="{148A1004-4CAD-42CF-AABD-35ED3734EA1B}"/>
              </a:ext>
            </a:extLst>
          </p:cNvPr>
          <p:cNvSpPr>
            <a:spLocks noGrp="1"/>
          </p:cNvSpPr>
          <p:nvPr>
            <p:ph idx="1"/>
          </p:nvPr>
        </p:nvSpPr>
        <p:spPr>
          <a:xfrm>
            <a:off x="838200" y="1905000"/>
            <a:ext cx="7704667" cy="3332816"/>
          </a:xfrm>
        </p:spPr>
        <p:txBody>
          <a:bodyPr>
            <a:normAutofit/>
          </a:bodyPr>
          <a:lstStyle/>
          <a:p>
            <a:r>
              <a:rPr lang="en-US" dirty="0">
                <a:latin typeface="Arial" panose="020B0604020202020204" pitchFamily="34" charset="0"/>
                <a:cs typeface="Arial" panose="020B0604020202020204" pitchFamily="34" charset="0"/>
              </a:rPr>
              <a:t>In the event a producer is prevented from planting an insured crop that has prevent plant coverage</a:t>
            </a:r>
          </a:p>
          <a:p>
            <a:pPr lvl="1"/>
            <a:r>
              <a:rPr lang="en-US" sz="2200" dirty="0">
                <a:latin typeface="Arial" panose="020B0604020202020204" pitchFamily="34" charset="0"/>
                <a:cs typeface="Arial" panose="020B0604020202020204" pitchFamily="34" charset="0"/>
              </a:rPr>
              <a:t>Must notify Agent/Company within 72 hours of:</a:t>
            </a:r>
          </a:p>
          <a:p>
            <a:pPr lvl="2"/>
            <a:r>
              <a:rPr lang="en-US" sz="2000" dirty="0">
                <a:latin typeface="Arial" panose="020B0604020202020204" pitchFamily="34" charset="0"/>
                <a:cs typeface="Arial" panose="020B0604020202020204" pitchFamily="34" charset="0"/>
              </a:rPr>
              <a:t>Final planting date</a:t>
            </a:r>
          </a:p>
          <a:p>
            <a:pPr lvl="3"/>
            <a:r>
              <a:rPr lang="en-US" sz="1800" dirty="0">
                <a:latin typeface="Arial" panose="020B0604020202020204" pitchFamily="34" charset="0"/>
                <a:cs typeface="Arial" panose="020B0604020202020204" pitchFamily="34" charset="0"/>
              </a:rPr>
              <a:t>Wheat—May 15th</a:t>
            </a:r>
          </a:p>
          <a:p>
            <a:pPr lvl="3"/>
            <a:r>
              <a:rPr lang="en-US" sz="1800" dirty="0">
                <a:latin typeface="Arial" panose="020B0604020202020204" pitchFamily="34" charset="0"/>
                <a:cs typeface="Arial" panose="020B0604020202020204" pitchFamily="34" charset="0"/>
              </a:rPr>
              <a:t>Beans—June 15th</a:t>
            </a:r>
          </a:p>
          <a:p>
            <a:pPr lvl="2"/>
            <a:r>
              <a:rPr lang="en-US" sz="2000" dirty="0">
                <a:latin typeface="Arial" panose="020B0604020202020204" pitchFamily="34" charset="0"/>
                <a:cs typeface="Arial" panose="020B0604020202020204" pitchFamily="34" charset="0"/>
              </a:rPr>
              <a:t>Late planting period as applicable</a:t>
            </a:r>
          </a:p>
        </p:txBody>
      </p:sp>
      <p:pic>
        <p:nvPicPr>
          <p:cNvPr id="8194" name="Picture 2" descr="Number 72 Cliparts - Cliparts Zone">
            <a:extLst>
              <a:ext uri="{FF2B5EF4-FFF2-40B4-BE49-F238E27FC236}">
                <a16:creationId xmlns:a16="http://schemas.microsoft.com/office/drawing/2014/main" id="{1941B966-6672-4C41-96B4-3F41C4CE4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474882"/>
            <a:ext cx="2794000" cy="20955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B95C98-3106-43EB-9739-84825734AA31}"/>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extLst>
      <p:ext uri="{BB962C8B-B14F-4D97-AF65-F5344CB8AC3E}">
        <p14:creationId xmlns:p14="http://schemas.microsoft.com/office/powerpoint/2010/main" val="959378717"/>
      </p:ext>
    </p:extLst>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8FAF-A5EE-474C-A1A0-323C530F8A56}"/>
              </a:ext>
            </a:extLst>
          </p:cNvPr>
          <p:cNvSpPr>
            <a:spLocks noGrp="1"/>
          </p:cNvSpPr>
          <p:nvPr>
            <p:ph type="title"/>
          </p:nvPr>
        </p:nvSpPr>
        <p:spPr>
          <a:xfrm>
            <a:off x="1143000" y="1"/>
            <a:ext cx="7306739" cy="1295400"/>
          </a:xfrm>
        </p:spPr>
        <p:txBody>
          <a:bodyPr>
            <a:normAutofit/>
          </a:bodyPr>
          <a:lstStyle/>
          <a:p>
            <a:r>
              <a:rPr lang="en-US" sz="3600" b="1" u="sng" dirty="0">
                <a:latin typeface="Arial" panose="020B0604020202020204" pitchFamily="34" charset="0"/>
                <a:cs typeface="Arial" panose="020B0604020202020204" pitchFamily="34" charset="0"/>
              </a:rPr>
              <a:t>Insurance Cycle</a:t>
            </a:r>
          </a:p>
        </p:txBody>
      </p:sp>
      <p:graphicFrame>
        <p:nvGraphicFramePr>
          <p:cNvPr id="5" name="Content Placeholder 2">
            <a:extLst>
              <a:ext uri="{FF2B5EF4-FFF2-40B4-BE49-F238E27FC236}">
                <a16:creationId xmlns:a16="http://schemas.microsoft.com/office/drawing/2014/main" id="{FB963E02-FE43-4213-B59E-2F1009064F06}"/>
              </a:ext>
            </a:extLst>
          </p:cNvPr>
          <p:cNvGraphicFramePr>
            <a:graphicFrameLocks noGrp="1"/>
          </p:cNvGraphicFramePr>
          <p:nvPr>
            <p:ph idx="1"/>
            <p:extLst>
              <p:ext uri="{D42A27DB-BD31-4B8C-83A1-F6EECF244321}">
                <p14:modId xmlns:p14="http://schemas.microsoft.com/office/powerpoint/2010/main" val="830181130"/>
              </p:ext>
            </p:extLst>
          </p:nvPr>
        </p:nvGraphicFramePr>
        <p:xfrm>
          <a:off x="1164220" y="1409700"/>
          <a:ext cx="7598780"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005EBC3-1A8D-4481-8D05-CB6C972344C6}"/>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extLst>
      <p:ext uri="{BB962C8B-B14F-4D97-AF65-F5344CB8AC3E}">
        <p14:creationId xmlns:p14="http://schemas.microsoft.com/office/powerpoint/2010/main" val="543218719"/>
      </p:ext>
    </p:extLst>
  </p:cSld>
  <p:clrMapOvr>
    <a:masterClrMapping/>
  </p:clrMapOvr>
  <p:transition spd="med">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DF73ED1-D778-463A-88E1-ED8AFB99F052}"/>
              </a:ext>
            </a:extLst>
          </p:cNvPr>
          <p:cNvSpPr>
            <a:spLocks noGrp="1" noChangeArrowheads="1"/>
          </p:cNvSpPr>
          <p:nvPr>
            <p:ph type="title"/>
          </p:nvPr>
        </p:nvSpPr>
        <p:spPr>
          <a:xfrm>
            <a:off x="803476" y="189510"/>
            <a:ext cx="8382000" cy="748475"/>
          </a:xfrm>
          <a:noFill/>
        </p:spPr>
        <p:txBody>
          <a:bodyPr>
            <a:normAutofit fontScale="90000"/>
          </a:bodyPr>
          <a:lstStyle/>
          <a:p>
            <a:pPr eaLnBrk="1" hangingPunct="1"/>
            <a:r>
              <a:rPr lang="en-US" altLang="en-US" sz="3600" b="1" u="sng" dirty="0">
                <a:latin typeface="Arial" panose="020B0604020202020204" pitchFamily="34" charset="0"/>
                <a:cs typeface="Arial" panose="020B0604020202020204" pitchFamily="34" charset="0"/>
              </a:rPr>
              <a:t>Whole-Farm Revenue Protection (WFRP)</a:t>
            </a:r>
          </a:p>
        </p:txBody>
      </p:sp>
      <p:sp>
        <p:nvSpPr>
          <p:cNvPr id="5" name="Content Placeholder 6">
            <a:extLst>
              <a:ext uri="{FF2B5EF4-FFF2-40B4-BE49-F238E27FC236}">
                <a16:creationId xmlns:a16="http://schemas.microsoft.com/office/drawing/2014/main" id="{7E9F5659-9BCB-41CB-B072-A133F3B42A2C}"/>
              </a:ext>
            </a:extLst>
          </p:cNvPr>
          <p:cNvSpPr txBox="1">
            <a:spLocks/>
          </p:cNvSpPr>
          <p:nvPr/>
        </p:nvSpPr>
        <p:spPr bwMode="auto">
          <a:xfrm>
            <a:off x="838200" y="1371600"/>
            <a:ext cx="82296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What is WFRP?</a:t>
            </a:r>
          </a:p>
          <a:p>
            <a:pPr lvl="1">
              <a:lnSpc>
                <a:spcPct val="150000"/>
              </a:lnSpc>
              <a:spcBef>
                <a:spcPts val="0"/>
              </a:spcBef>
              <a:buClr>
                <a:schemeClr val="accent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A single, whole-farm insurance product that provides producers with a risk management safety net:</a:t>
            </a:r>
          </a:p>
          <a:p>
            <a:pPr lvl="2">
              <a:lnSpc>
                <a:spcPct val="150000"/>
              </a:lnSpc>
              <a:spcBef>
                <a:spcPts val="0"/>
              </a:spcBef>
              <a:buClr>
                <a:schemeClr val="accent1"/>
              </a:buClr>
              <a:buFont typeface="Arial" panose="020B0604020202020204" pitchFamily="34" charset="0"/>
              <a:buChar char="•"/>
              <a:defRPr/>
            </a:pPr>
            <a:r>
              <a:rPr lang="en-US" sz="1600" b="1" dirty="0">
                <a:latin typeface="Arial" panose="020B0604020202020204" pitchFamily="34" charset="0"/>
                <a:cs typeface="Arial" panose="020B0604020202020204" pitchFamily="34" charset="0"/>
              </a:rPr>
              <a:t>For revenue from all commodities produced on the farm</a:t>
            </a:r>
          </a:p>
          <a:p>
            <a:pPr lvl="3">
              <a:lnSpc>
                <a:spcPct val="150000"/>
              </a:lnSpc>
              <a:spcBef>
                <a:spcPts val="0"/>
              </a:spcBef>
              <a:buClr>
                <a:schemeClr val="accent1"/>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Including animals and animal products</a:t>
            </a:r>
          </a:p>
          <a:p>
            <a:pPr lvl="3">
              <a:lnSpc>
                <a:spcPct val="150000"/>
              </a:lnSpc>
              <a:spcBef>
                <a:spcPts val="0"/>
              </a:spcBef>
              <a:buClr>
                <a:schemeClr val="accent1"/>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Commodities purchased for resale</a:t>
            </a:r>
          </a:p>
          <a:p>
            <a:pPr lvl="3">
              <a:lnSpc>
                <a:spcPct val="150000"/>
              </a:lnSpc>
              <a:spcBef>
                <a:spcPts val="0"/>
              </a:spcBef>
              <a:buClr>
                <a:schemeClr val="accent1"/>
              </a:buClr>
              <a:buFont typeface="Arial" panose="020B0604020202020204" pitchFamily="34" charset="0"/>
              <a:buChar char="•"/>
              <a:defRPr/>
            </a:pPr>
            <a:r>
              <a:rPr lang="en-US" sz="1200" u="sng" dirty="0">
                <a:latin typeface="Arial" panose="020B0604020202020204" pitchFamily="34" charset="0"/>
                <a:cs typeface="Arial" panose="020B0604020202020204" pitchFamily="34" charset="0"/>
              </a:rPr>
              <a:t>Excludes</a:t>
            </a:r>
            <a:r>
              <a:rPr lang="en-US" sz="1200" dirty="0">
                <a:latin typeface="Arial" panose="020B0604020202020204" pitchFamily="34" charset="0"/>
                <a:cs typeface="Arial" panose="020B0604020202020204" pitchFamily="34" charset="0"/>
              </a:rPr>
              <a:t> timber, forest, forest products, or animals for sport, show or pets</a:t>
            </a:r>
          </a:p>
          <a:p>
            <a:pPr lvl="1">
              <a:lnSpc>
                <a:spcPct val="150000"/>
              </a:lnSpc>
              <a:spcBef>
                <a:spcPts val="0"/>
              </a:spcBef>
              <a:buClr>
                <a:schemeClr val="accent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A product that provides revenue coverage for potatoes</a:t>
            </a:r>
          </a:p>
          <a:p>
            <a:pPr lvl="2">
              <a:lnSpc>
                <a:spcPct val="150000"/>
              </a:lnSpc>
              <a:spcBef>
                <a:spcPts val="600"/>
              </a:spcBef>
              <a:spcAft>
                <a:spcPts val="600"/>
              </a:spcAft>
              <a:buClr>
                <a:schemeClr val="accent1"/>
              </a:buClr>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p:txBody>
      </p:sp>
      <p:pic>
        <p:nvPicPr>
          <p:cNvPr id="11266" name="Picture 2" descr="NASA Viz: Crop Circles">
            <a:extLst>
              <a:ext uri="{FF2B5EF4-FFF2-40B4-BE49-F238E27FC236}">
                <a16:creationId xmlns:a16="http://schemas.microsoft.com/office/drawing/2014/main" id="{C1E73847-79BC-45C5-8710-54FFABA2F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608893"/>
            <a:ext cx="3440290" cy="193516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1268" name="Picture 4" descr="263,539 Sheep Stock Photos, Pictures &amp;amp; Royalty-Free Images - iStock">
            <a:extLst>
              <a:ext uri="{FF2B5EF4-FFF2-40B4-BE49-F238E27FC236}">
                <a16:creationId xmlns:a16="http://schemas.microsoft.com/office/drawing/2014/main" id="{3722D93D-1861-4DBC-B5C5-891610FAC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599749"/>
            <a:ext cx="2881409" cy="192093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BBCAE5-6021-4804-A6C0-9E3C4EAF7C4E}"/>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cSld>
  <p:clrMapOvr>
    <a:masterClrMapping/>
  </p:clrMapOvr>
  <p:transition spd="med">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2BB6209-533C-41FD-836B-0B15377BE34A}"/>
              </a:ext>
            </a:extLst>
          </p:cNvPr>
          <p:cNvSpPr>
            <a:spLocks noGrp="1" noChangeArrowheads="1"/>
          </p:cNvSpPr>
          <p:nvPr>
            <p:ph type="title"/>
          </p:nvPr>
        </p:nvSpPr>
        <p:spPr>
          <a:xfrm>
            <a:off x="967665" y="152400"/>
            <a:ext cx="7704667" cy="944561"/>
          </a:xfrm>
          <a:noFill/>
        </p:spPr>
        <p:txBody>
          <a:bodyPr>
            <a:normAutofit/>
          </a:bodyPr>
          <a:lstStyle/>
          <a:p>
            <a:pPr eaLnBrk="1" hangingPunct="1"/>
            <a:r>
              <a:rPr lang="en-US" altLang="en-US" sz="3600" b="1" u="sng" dirty="0">
                <a:latin typeface="Arial" panose="020B0604020202020204" pitchFamily="34" charset="0"/>
                <a:cs typeface="Arial" panose="020B0604020202020204" pitchFamily="34" charset="0"/>
              </a:rPr>
              <a:t>Who is WFRP for?</a:t>
            </a:r>
            <a:endParaRPr lang="en-US" altLang="en-US" sz="3600"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DDBF97-3AA3-444C-8B92-5F3F480EA448}"/>
              </a:ext>
            </a:extLst>
          </p:cNvPr>
          <p:cNvSpPr>
            <a:spLocks noGrp="1"/>
          </p:cNvSpPr>
          <p:nvPr>
            <p:ph idx="1"/>
          </p:nvPr>
        </p:nvSpPr>
        <p:spPr>
          <a:xfrm>
            <a:off x="836431" y="1600200"/>
            <a:ext cx="7967134" cy="3078162"/>
          </a:xfrm>
        </p:spPr>
        <p:txBody>
          <a:bodyPr>
            <a:normAutofit/>
          </a:bodyPr>
          <a:lstStyle/>
          <a:p>
            <a:pPr marL="380990" eaLnBrk="1" hangingPunct="1">
              <a:spcBef>
                <a:spcPts val="600"/>
              </a:spcBef>
              <a:spcAft>
                <a:spcPts val="600"/>
              </a:spcAft>
              <a:defRPr/>
            </a:pPr>
            <a:r>
              <a:rPr lang="en-US" sz="2000" dirty="0">
                <a:latin typeface="Arial" panose="020B0604020202020204" pitchFamily="34" charset="0"/>
                <a:ea typeface="Tahoma" panose="020B0604030504040204" pitchFamily="34" charset="0"/>
                <a:cs typeface="Arial" panose="020B0604020202020204" pitchFamily="34" charset="0"/>
              </a:rPr>
              <a:t>This program is ideal for:</a:t>
            </a:r>
          </a:p>
          <a:p>
            <a:pPr marL="838190" lvl="1">
              <a:spcBef>
                <a:spcPts val="600"/>
              </a:spcBef>
              <a:defRPr/>
            </a:pPr>
            <a:r>
              <a:rPr lang="en-US" sz="1600" dirty="0">
                <a:latin typeface="Arial" panose="020B0604020202020204" pitchFamily="34" charset="0"/>
                <a:ea typeface="Tahoma" panose="020B0604030504040204" pitchFamily="34" charset="0"/>
                <a:cs typeface="Arial" panose="020B0604020202020204" pitchFamily="34" charset="0"/>
              </a:rPr>
              <a:t>Diverse farms</a:t>
            </a:r>
          </a:p>
          <a:p>
            <a:pPr marL="838190" lvl="1">
              <a:spcBef>
                <a:spcPts val="600"/>
              </a:spcBef>
              <a:defRPr/>
            </a:pPr>
            <a:r>
              <a:rPr lang="en-US" sz="1600" dirty="0">
                <a:latin typeface="Arial" panose="020B0604020202020204" pitchFamily="34" charset="0"/>
                <a:ea typeface="Tahoma" panose="020B0604030504040204" pitchFamily="34" charset="0"/>
                <a:cs typeface="Arial" panose="020B0604020202020204" pitchFamily="34" charset="0"/>
              </a:rPr>
              <a:t>Farms growing specialty and organic commodities</a:t>
            </a:r>
          </a:p>
          <a:p>
            <a:pPr marL="838190" lvl="1">
              <a:spcBef>
                <a:spcPts val="600"/>
              </a:spcBef>
              <a:defRPr/>
            </a:pPr>
            <a:r>
              <a:rPr lang="en-US" sz="1600" dirty="0">
                <a:latin typeface="Arial" panose="020B0604020202020204" pitchFamily="34" charset="0"/>
                <a:ea typeface="Tahoma" panose="020B0604030504040204" pitchFamily="34" charset="0"/>
                <a:cs typeface="Arial" panose="020B0604020202020204" pitchFamily="34" charset="0"/>
              </a:rPr>
              <a:t>Farms selling to local &amp; regional, specialty markets or direct markets</a:t>
            </a:r>
          </a:p>
          <a:p>
            <a:pPr marL="838190" lvl="1">
              <a:spcBef>
                <a:spcPts val="600"/>
              </a:spcBef>
              <a:defRPr/>
            </a:pPr>
            <a:r>
              <a:rPr lang="en-US" sz="1600" dirty="0">
                <a:latin typeface="Arial" panose="020B0604020202020204" pitchFamily="34" charset="0"/>
                <a:ea typeface="Tahoma" panose="020B0604030504040204" pitchFamily="34" charset="0"/>
                <a:cs typeface="Arial" panose="020B0604020202020204" pitchFamily="34" charset="0"/>
              </a:rPr>
              <a:t>Growers who cannot obtain coverage through a Federal MPCI crop insurance policy</a:t>
            </a:r>
          </a:p>
          <a:p>
            <a:pPr marL="380990" eaLnBrk="1" hangingPunct="1">
              <a:spcBef>
                <a:spcPts val="600"/>
              </a:spcBef>
              <a:spcAft>
                <a:spcPts val="600"/>
              </a:spcAft>
              <a:defRPr/>
            </a:pPr>
            <a:r>
              <a:rPr lang="en-US" sz="2000" dirty="0">
                <a:latin typeface="Arial" panose="020B0604020202020204" pitchFamily="34" charset="0"/>
                <a:cs typeface="Arial" panose="020B0604020202020204" pitchFamily="34" charset="0"/>
              </a:rPr>
              <a:t>Available to </a:t>
            </a:r>
            <a:r>
              <a:rPr lang="en-US" sz="2000" u="sng" dirty="0">
                <a:latin typeface="Arial" panose="020B0604020202020204" pitchFamily="34" charset="0"/>
                <a:cs typeface="Arial" panose="020B0604020202020204" pitchFamily="34" charset="0"/>
              </a:rPr>
              <a:t>ALL</a:t>
            </a:r>
            <a:r>
              <a:rPr lang="en-US" sz="2000" dirty="0">
                <a:latin typeface="Arial" panose="020B0604020202020204" pitchFamily="34" charset="0"/>
                <a:cs typeface="Arial" panose="020B0604020202020204" pitchFamily="34" charset="0"/>
              </a:rPr>
              <a:t> farms or ranches that qualify</a:t>
            </a:r>
          </a:p>
          <a:p>
            <a:pPr lvl="1" eaLnBrk="1" hangingPunct="1">
              <a:spcBef>
                <a:spcPts val="600"/>
              </a:spcBef>
              <a:spcAft>
                <a:spcPts val="600"/>
              </a:spcAft>
              <a:buFontTx/>
              <a:buChar char="-"/>
              <a:defRPr/>
            </a:pPr>
            <a:endParaRPr lang="en-US" sz="1800" dirty="0">
              <a:latin typeface="Arial" panose="020B0604020202020204" pitchFamily="34" charset="0"/>
              <a:cs typeface="Arial" panose="020B0604020202020204" pitchFamily="34" charset="0"/>
            </a:endParaRPr>
          </a:p>
          <a:p>
            <a:pPr eaLnBrk="1" hangingPunct="1">
              <a:defRPr/>
            </a:pPr>
            <a:endParaRPr lang="en-US" sz="1800" dirty="0">
              <a:latin typeface="Arial" panose="020B0604020202020204" pitchFamily="34" charset="0"/>
              <a:cs typeface="Arial" panose="020B0604020202020204" pitchFamily="34" charset="0"/>
            </a:endParaRPr>
          </a:p>
        </p:txBody>
      </p:sp>
      <p:pic>
        <p:nvPicPr>
          <p:cNvPr id="10244" name="Picture 4" descr="Unique pressures put America&amp;#39;s farmers under stress">
            <a:extLst>
              <a:ext uri="{FF2B5EF4-FFF2-40B4-BE49-F238E27FC236}">
                <a16:creationId xmlns:a16="http://schemas.microsoft.com/office/drawing/2014/main" id="{171DB0B0-EC53-4EDE-8AFB-40FEDC7EC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182212"/>
            <a:ext cx="4848226" cy="248962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AD83E9-46F5-45ED-9DDA-348BE1997AE9}"/>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cSld>
  <p:clrMapOvr>
    <a:masterClrMapping/>
  </p:clrMapOvr>
  <p:transition spd="med">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34885F-1F06-4E23-A66E-14937E9124E1}"/>
              </a:ext>
            </a:extLst>
          </p:cNvPr>
          <p:cNvSpPr txBox="1"/>
          <p:nvPr/>
        </p:nvSpPr>
        <p:spPr>
          <a:xfrm>
            <a:off x="2469437" y="304800"/>
            <a:ext cx="4998163" cy="1138773"/>
          </a:xfrm>
          <a:prstGeom prst="rect">
            <a:avLst/>
          </a:prstGeom>
          <a:noFill/>
        </p:spPr>
        <p:txBody>
          <a:bodyPr wrap="none" rtlCol="0">
            <a:spAutoFit/>
          </a:bodyPr>
          <a:lstStyle/>
          <a:p>
            <a:r>
              <a:rPr lang="en-US" sz="3600" b="1" u="sng" dirty="0">
                <a:latin typeface="Arial" panose="020B0604020202020204" pitchFamily="34" charset="0"/>
                <a:cs typeface="Arial" panose="020B0604020202020204" pitchFamily="34" charset="0"/>
              </a:rPr>
              <a:t>2022 WFRP Example: </a:t>
            </a:r>
          </a:p>
          <a:p>
            <a:pPr algn="ctr"/>
            <a:r>
              <a:rPr lang="en-US" sz="3200" b="1" u="sng" dirty="0">
                <a:latin typeface="Arial" panose="020B0604020202020204" pitchFamily="34" charset="0"/>
                <a:cs typeface="Arial" panose="020B0604020202020204" pitchFamily="34" charset="0"/>
              </a:rPr>
              <a:t>Montezuma County</a:t>
            </a:r>
          </a:p>
        </p:txBody>
      </p:sp>
      <p:graphicFrame>
        <p:nvGraphicFramePr>
          <p:cNvPr id="7" name="Table 11">
            <a:extLst>
              <a:ext uri="{FF2B5EF4-FFF2-40B4-BE49-F238E27FC236}">
                <a16:creationId xmlns:a16="http://schemas.microsoft.com/office/drawing/2014/main" id="{567D3ED2-CCBD-4DE1-B3BF-E25E9884EB60}"/>
              </a:ext>
            </a:extLst>
          </p:cNvPr>
          <p:cNvGraphicFramePr>
            <a:graphicFrameLocks noGrp="1"/>
          </p:cNvGraphicFramePr>
          <p:nvPr>
            <p:extLst>
              <p:ext uri="{D42A27DB-BD31-4B8C-83A1-F6EECF244321}">
                <p14:modId xmlns:p14="http://schemas.microsoft.com/office/powerpoint/2010/main" val="504802578"/>
              </p:ext>
            </p:extLst>
          </p:nvPr>
        </p:nvGraphicFramePr>
        <p:xfrm>
          <a:off x="762000" y="2362200"/>
          <a:ext cx="8077200" cy="1870239"/>
        </p:xfrm>
        <a:graphic>
          <a:graphicData uri="http://schemas.openxmlformats.org/drawingml/2006/table">
            <a:tbl>
              <a:tblPr firstRow="1" bandRow="1">
                <a:tableStyleId>{5C22544A-7EE6-4342-B048-85BDC9FD1C3A}</a:tableStyleId>
              </a:tblPr>
              <a:tblGrid>
                <a:gridCol w="1566904">
                  <a:extLst>
                    <a:ext uri="{9D8B030D-6E8A-4147-A177-3AD203B41FA5}">
                      <a16:colId xmlns:a16="http://schemas.microsoft.com/office/drawing/2014/main" val="3204249878"/>
                    </a:ext>
                  </a:extLst>
                </a:gridCol>
                <a:gridCol w="1116756">
                  <a:extLst>
                    <a:ext uri="{9D8B030D-6E8A-4147-A177-3AD203B41FA5}">
                      <a16:colId xmlns:a16="http://schemas.microsoft.com/office/drawing/2014/main" val="559777656"/>
                    </a:ext>
                  </a:extLst>
                </a:gridCol>
                <a:gridCol w="370880">
                  <a:extLst>
                    <a:ext uri="{9D8B030D-6E8A-4147-A177-3AD203B41FA5}">
                      <a16:colId xmlns:a16="http://schemas.microsoft.com/office/drawing/2014/main" val="595408379"/>
                    </a:ext>
                  </a:extLst>
                </a:gridCol>
                <a:gridCol w="1725210">
                  <a:extLst>
                    <a:ext uri="{9D8B030D-6E8A-4147-A177-3AD203B41FA5}">
                      <a16:colId xmlns:a16="http://schemas.microsoft.com/office/drawing/2014/main" val="3391123545"/>
                    </a:ext>
                  </a:extLst>
                </a:gridCol>
                <a:gridCol w="349786">
                  <a:extLst>
                    <a:ext uri="{9D8B030D-6E8A-4147-A177-3AD203B41FA5}">
                      <a16:colId xmlns:a16="http://schemas.microsoft.com/office/drawing/2014/main" val="3140638649"/>
                    </a:ext>
                  </a:extLst>
                </a:gridCol>
                <a:gridCol w="1437675">
                  <a:extLst>
                    <a:ext uri="{9D8B030D-6E8A-4147-A177-3AD203B41FA5}">
                      <a16:colId xmlns:a16="http://schemas.microsoft.com/office/drawing/2014/main" val="164350297"/>
                    </a:ext>
                  </a:extLst>
                </a:gridCol>
                <a:gridCol w="347868">
                  <a:extLst>
                    <a:ext uri="{9D8B030D-6E8A-4147-A177-3AD203B41FA5}">
                      <a16:colId xmlns:a16="http://schemas.microsoft.com/office/drawing/2014/main" val="912178393"/>
                    </a:ext>
                  </a:extLst>
                </a:gridCol>
                <a:gridCol w="1162121">
                  <a:extLst>
                    <a:ext uri="{9D8B030D-6E8A-4147-A177-3AD203B41FA5}">
                      <a16:colId xmlns:a16="http://schemas.microsoft.com/office/drawing/2014/main" val="3946925523"/>
                    </a:ext>
                  </a:extLst>
                </a:gridCol>
              </a:tblGrid>
              <a:tr h="667220">
                <a:tc>
                  <a:txBody>
                    <a:bodyPr/>
                    <a:lstStyle/>
                    <a:p>
                      <a:pPr algn="ctr"/>
                      <a:r>
                        <a:rPr lang="en-US" sz="1400" dirty="0">
                          <a:solidFill>
                            <a:schemeClr val="tx1"/>
                          </a:solidFill>
                          <a:latin typeface="Arial Black" panose="020B0A04020102020204" pitchFamily="34" charset="0"/>
                        </a:rPr>
                        <a:t>Commodity</a:t>
                      </a:r>
                    </a:p>
                  </a:txBody>
                  <a:tcPr marL="68580" marR="68580" marT="34290" marB="34290" anchor="ctr"/>
                </a:tc>
                <a:tc>
                  <a:txBody>
                    <a:bodyPr/>
                    <a:lstStyle/>
                    <a:p>
                      <a:pPr algn="ctr"/>
                      <a:r>
                        <a:rPr lang="en-US" sz="1400" dirty="0">
                          <a:solidFill>
                            <a:schemeClr val="tx1"/>
                          </a:solidFill>
                          <a:latin typeface="Arial Black" panose="020B0A04020102020204" pitchFamily="34" charset="0"/>
                        </a:rPr>
                        <a:t>Yield</a:t>
                      </a:r>
                    </a:p>
                  </a:txBody>
                  <a:tcPr marL="68580" marR="68580" marT="34290" marB="34290" anchor="ctr"/>
                </a:tc>
                <a:tc>
                  <a:txBody>
                    <a:bodyPr/>
                    <a:lstStyle/>
                    <a:p>
                      <a:pPr algn="ctr"/>
                      <a:r>
                        <a:rPr lang="en-US" sz="1400" dirty="0">
                          <a:solidFill>
                            <a:schemeClr val="tx1"/>
                          </a:solidFill>
                          <a:latin typeface="Arial Black" panose="020B0A04020102020204" pitchFamily="34" charset="0"/>
                        </a:rPr>
                        <a:t>X</a:t>
                      </a:r>
                    </a:p>
                  </a:txBody>
                  <a:tcPr marL="68580" marR="68580" marT="34290" marB="34290" anchor="ctr"/>
                </a:tc>
                <a:tc>
                  <a:txBody>
                    <a:bodyPr/>
                    <a:lstStyle/>
                    <a:p>
                      <a:pPr algn="ctr"/>
                      <a:r>
                        <a:rPr lang="en-US" sz="1400" dirty="0">
                          <a:solidFill>
                            <a:schemeClr val="tx1"/>
                          </a:solidFill>
                          <a:latin typeface="Arial Black" panose="020B0A04020102020204" pitchFamily="34" charset="0"/>
                        </a:rPr>
                        <a:t>Expected Value</a:t>
                      </a:r>
                    </a:p>
                  </a:txBody>
                  <a:tcPr marL="68580" marR="68580" marT="34290" marB="34290" anchor="ctr"/>
                </a:tc>
                <a:tc>
                  <a:txBody>
                    <a:bodyPr/>
                    <a:lstStyle/>
                    <a:p>
                      <a:pPr algn="ctr"/>
                      <a:r>
                        <a:rPr lang="en-US" sz="1400" dirty="0">
                          <a:solidFill>
                            <a:schemeClr val="tx1"/>
                          </a:solidFill>
                          <a:latin typeface="Arial Black" panose="020B0A04020102020204" pitchFamily="34" charset="0"/>
                        </a:rPr>
                        <a:t>x</a:t>
                      </a:r>
                    </a:p>
                  </a:txBody>
                  <a:tcPr marL="68580" marR="68580" marT="34290" marB="34290" anchor="ctr"/>
                </a:tc>
                <a:tc>
                  <a:txBody>
                    <a:bodyPr/>
                    <a:lstStyle/>
                    <a:p>
                      <a:pPr algn="ctr"/>
                      <a:r>
                        <a:rPr lang="en-US" sz="1400" dirty="0">
                          <a:solidFill>
                            <a:schemeClr val="tx1"/>
                          </a:solidFill>
                          <a:latin typeface="Arial Black" panose="020B0A04020102020204" pitchFamily="34" charset="0"/>
                        </a:rPr>
                        <a:t>Quantity</a:t>
                      </a:r>
                    </a:p>
                  </a:txBody>
                  <a:tcPr marL="68580" marR="68580" marT="34290" marB="34290" anchor="ctr"/>
                </a:tc>
                <a:tc>
                  <a:txBody>
                    <a:bodyPr/>
                    <a:lstStyle/>
                    <a:p>
                      <a:pPr algn="ctr"/>
                      <a:r>
                        <a:rPr lang="en-US" sz="1400" dirty="0">
                          <a:solidFill>
                            <a:schemeClr val="tx1"/>
                          </a:solidFill>
                          <a:latin typeface="Arial Black" panose="020B0A04020102020204" pitchFamily="34" charset="0"/>
                        </a:rPr>
                        <a:t>=</a:t>
                      </a:r>
                    </a:p>
                  </a:txBody>
                  <a:tcPr marL="68580" marR="68580" marT="34290" marB="34290" anchor="ctr"/>
                </a:tc>
                <a:tc>
                  <a:txBody>
                    <a:bodyPr/>
                    <a:lstStyle/>
                    <a:p>
                      <a:pPr algn="ctr"/>
                      <a:r>
                        <a:rPr lang="en-US" sz="1400" dirty="0">
                          <a:solidFill>
                            <a:schemeClr val="tx1"/>
                          </a:solidFill>
                          <a:latin typeface="Arial Black" panose="020B0A04020102020204" pitchFamily="34" charset="0"/>
                        </a:rPr>
                        <a:t>Expected</a:t>
                      </a:r>
                      <a:r>
                        <a:rPr lang="en-US" sz="1400" baseline="0" dirty="0">
                          <a:solidFill>
                            <a:schemeClr val="tx1"/>
                          </a:solidFill>
                          <a:latin typeface="Arial Black" panose="020B0A04020102020204" pitchFamily="34" charset="0"/>
                        </a:rPr>
                        <a:t> Total Revenue</a:t>
                      </a:r>
                      <a:endParaRPr lang="en-US" sz="1400" dirty="0">
                        <a:solidFill>
                          <a:schemeClr val="tx1"/>
                        </a:solidFill>
                        <a:latin typeface="Arial Black" panose="020B0A04020102020204" pitchFamily="34" charset="0"/>
                      </a:endParaRPr>
                    </a:p>
                  </a:txBody>
                  <a:tcPr marL="68580" marR="68580" marT="34290" marB="34290" anchor="ctr"/>
                </a:tc>
                <a:extLst>
                  <a:ext uri="{0D108BD9-81ED-4DB2-BD59-A6C34878D82A}">
                    <a16:rowId xmlns:a16="http://schemas.microsoft.com/office/drawing/2014/main" val="2551443425"/>
                  </a:ext>
                </a:extLst>
              </a:tr>
              <a:tr h="387193">
                <a:tc>
                  <a:txBody>
                    <a:bodyPr/>
                    <a:lstStyle/>
                    <a:p>
                      <a:pPr algn="ctr"/>
                      <a:r>
                        <a:rPr lang="en-US" sz="1400" dirty="0">
                          <a:solidFill>
                            <a:schemeClr val="tx1"/>
                          </a:solidFill>
                          <a:latin typeface="Arial" panose="020B0604020202020204" pitchFamily="34" charset="0"/>
                          <a:cs typeface="Arial" panose="020B0604020202020204" pitchFamily="34" charset="0"/>
                        </a:rPr>
                        <a:t>Alfalfa</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4 ton</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$200 ton</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130ac</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$104,000</a:t>
                      </a:r>
                    </a:p>
                  </a:txBody>
                  <a:tcPr marL="68580" marR="68580" marT="34290" marB="34290" anchor="ctr"/>
                </a:tc>
                <a:extLst>
                  <a:ext uri="{0D108BD9-81ED-4DB2-BD59-A6C34878D82A}">
                    <a16:rowId xmlns:a16="http://schemas.microsoft.com/office/drawing/2014/main" val="1871171027"/>
                  </a:ext>
                </a:extLst>
              </a:tr>
              <a:tr h="387193">
                <a:tc>
                  <a:txBody>
                    <a:bodyPr/>
                    <a:lstStyle/>
                    <a:p>
                      <a:pPr algn="ctr"/>
                      <a:r>
                        <a:rPr lang="en-US" sz="1400" dirty="0">
                          <a:solidFill>
                            <a:schemeClr val="tx1"/>
                          </a:solidFill>
                          <a:latin typeface="Arial" panose="020B0604020202020204" pitchFamily="34" charset="0"/>
                          <a:cs typeface="Arial" panose="020B0604020202020204" pitchFamily="34" charset="0"/>
                        </a:rPr>
                        <a:t>Beardless Barley</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2 ton</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$170 ton</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130ac</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$44,200</a:t>
                      </a:r>
                    </a:p>
                  </a:txBody>
                  <a:tcPr marL="68580" marR="68580" marT="34290" marB="34290" anchor="ctr"/>
                </a:tc>
                <a:extLst>
                  <a:ext uri="{0D108BD9-81ED-4DB2-BD59-A6C34878D82A}">
                    <a16:rowId xmlns:a16="http://schemas.microsoft.com/office/drawing/2014/main" val="1122916669"/>
                  </a:ext>
                </a:extLst>
              </a:tr>
              <a:tr h="387193">
                <a:tc>
                  <a:txBody>
                    <a:bodyPr/>
                    <a:lstStyle/>
                    <a:p>
                      <a:pPr algn="ctr"/>
                      <a:r>
                        <a:rPr lang="en-US" sz="1400" dirty="0">
                          <a:solidFill>
                            <a:schemeClr val="tx1"/>
                          </a:solidFill>
                          <a:latin typeface="Arial" panose="020B0604020202020204" pitchFamily="34" charset="0"/>
                          <a:cs typeface="Arial" panose="020B0604020202020204" pitchFamily="34" charset="0"/>
                        </a:rPr>
                        <a:t>Safflower</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600 lbs.</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$.21</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300ac</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$37,800</a:t>
                      </a:r>
                    </a:p>
                  </a:txBody>
                  <a:tcPr marL="68580" marR="68580" marT="34290" marB="34290" anchor="ctr"/>
                </a:tc>
                <a:extLst>
                  <a:ext uri="{0D108BD9-81ED-4DB2-BD59-A6C34878D82A}">
                    <a16:rowId xmlns:a16="http://schemas.microsoft.com/office/drawing/2014/main" val="3991005732"/>
                  </a:ext>
                </a:extLst>
              </a:tr>
            </a:tbl>
          </a:graphicData>
        </a:graphic>
      </p:graphicFrame>
      <p:graphicFrame>
        <p:nvGraphicFramePr>
          <p:cNvPr id="8" name="Table 7">
            <a:extLst>
              <a:ext uri="{FF2B5EF4-FFF2-40B4-BE49-F238E27FC236}">
                <a16:creationId xmlns:a16="http://schemas.microsoft.com/office/drawing/2014/main" id="{B41DA8ED-8AE1-4987-8C29-8926B547C890}"/>
              </a:ext>
            </a:extLst>
          </p:cNvPr>
          <p:cNvGraphicFramePr>
            <a:graphicFrameLocks noGrp="1"/>
          </p:cNvGraphicFramePr>
          <p:nvPr>
            <p:extLst>
              <p:ext uri="{D42A27DB-BD31-4B8C-83A1-F6EECF244321}">
                <p14:modId xmlns:p14="http://schemas.microsoft.com/office/powerpoint/2010/main" val="1759562226"/>
              </p:ext>
            </p:extLst>
          </p:nvPr>
        </p:nvGraphicFramePr>
        <p:xfrm>
          <a:off x="5867399" y="4239191"/>
          <a:ext cx="2971801" cy="495300"/>
        </p:xfrm>
        <a:graphic>
          <a:graphicData uri="http://schemas.openxmlformats.org/drawingml/2006/table">
            <a:tbl>
              <a:tblPr firstRow="1" bandRow="1">
                <a:tableStyleId>{F5AB1C69-6EDB-4FF4-983F-18BD219EF322}</a:tableStyleId>
              </a:tblPr>
              <a:tblGrid>
                <a:gridCol w="1694023">
                  <a:extLst>
                    <a:ext uri="{9D8B030D-6E8A-4147-A177-3AD203B41FA5}">
                      <a16:colId xmlns:a16="http://schemas.microsoft.com/office/drawing/2014/main" val="20000"/>
                    </a:ext>
                  </a:extLst>
                </a:gridCol>
                <a:gridCol w="1277778">
                  <a:extLst>
                    <a:ext uri="{9D8B030D-6E8A-4147-A177-3AD203B41FA5}">
                      <a16:colId xmlns:a16="http://schemas.microsoft.com/office/drawing/2014/main" val="20001"/>
                    </a:ext>
                  </a:extLst>
                </a:gridCol>
              </a:tblGrid>
              <a:tr h="365126">
                <a:tc>
                  <a:txBody>
                    <a:bodyPr/>
                    <a:lstStyle/>
                    <a:p>
                      <a:pPr algn="ctr"/>
                      <a:r>
                        <a:rPr lang="en-US" sz="1400" dirty="0">
                          <a:solidFill>
                            <a:schemeClr val="tx1"/>
                          </a:solidFill>
                          <a:latin typeface="Arial" panose="020B0604020202020204" pitchFamily="34" charset="0"/>
                          <a:cs typeface="Arial" panose="020B0604020202020204" pitchFamily="34" charset="0"/>
                        </a:rPr>
                        <a:t>Total Expected Revenue</a:t>
                      </a:r>
                    </a:p>
                  </a:txBody>
                  <a:tcPr marL="68580" marR="68580" marT="34290" marB="34290">
                    <a:solidFill>
                      <a:schemeClr val="accent2">
                        <a:lumMod val="60000"/>
                        <a:lumOff val="40000"/>
                      </a:schemeClr>
                    </a:solidFill>
                  </a:tcPr>
                </a:tc>
                <a:tc>
                  <a:txBody>
                    <a:bodyPr/>
                    <a:lstStyle/>
                    <a:p>
                      <a:pPr algn="ctr"/>
                      <a:r>
                        <a:rPr lang="en-US" sz="1800" i="1" dirty="0">
                          <a:solidFill>
                            <a:schemeClr val="tx1"/>
                          </a:solidFill>
                          <a:latin typeface="Arial" panose="020B0604020202020204" pitchFamily="34" charset="0"/>
                          <a:cs typeface="Arial" panose="020B0604020202020204" pitchFamily="34" charset="0"/>
                        </a:rPr>
                        <a:t>$186,000</a:t>
                      </a:r>
                    </a:p>
                  </a:txBody>
                  <a:tcPr marL="68580" marR="68580" marT="34290" marB="34290"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E2DA354C-629A-4CCC-8CBC-D4B691B8B482}"/>
              </a:ext>
            </a:extLst>
          </p:cNvPr>
          <p:cNvSpPr txBox="1"/>
          <p:nvPr/>
        </p:nvSpPr>
        <p:spPr>
          <a:xfrm>
            <a:off x="1000068" y="5105400"/>
            <a:ext cx="7391767" cy="338554"/>
          </a:xfrm>
          <a:prstGeom prst="rect">
            <a:avLst/>
          </a:prstGeom>
          <a:noFill/>
        </p:spPr>
        <p:txBody>
          <a:bodyPr wrap="none" rtlCol="0">
            <a:spAutoFit/>
          </a:bodyPr>
          <a:lstStyle/>
          <a:p>
            <a:pPr marL="285750" indent="-285750">
              <a:buClr>
                <a:schemeClr val="accent1"/>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Minimum commodity revenue to qualify as a countable commodity = $20,646</a:t>
            </a:r>
          </a:p>
        </p:txBody>
      </p:sp>
      <p:sp>
        <p:nvSpPr>
          <p:cNvPr id="6" name="TextBox 5">
            <a:extLst>
              <a:ext uri="{FF2B5EF4-FFF2-40B4-BE49-F238E27FC236}">
                <a16:creationId xmlns:a16="http://schemas.microsoft.com/office/drawing/2014/main" id="{EB18C9B3-8520-4E4C-9DC8-B3796FC68761}"/>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
        <p:nvSpPr>
          <p:cNvPr id="9" name="Rectangle 538">
            <a:extLst>
              <a:ext uri="{FF2B5EF4-FFF2-40B4-BE49-F238E27FC236}">
                <a16:creationId xmlns:a16="http://schemas.microsoft.com/office/drawing/2014/main" id="{1270299B-8DE1-4A2B-8BB8-51E13D477E7C}"/>
              </a:ext>
            </a:extLst>
          </p:cNvPr>
          <p:cNvSpPr>
            <a:spLocks noChangeArrowheads="1"/>
          </p:cNvSpPr>
          <p:nvPr/>
        </p:nvSpPr>
        <p:spPr bwMode="auto">
          <a:xfrm>
            <a:off x="1981200" y="6324600"/>
            <a:ext cx="7149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t>***The above figures are estimates only</a:t>
            </a:r>
          </a:p>
          <a:p>
            <a:pPr eaLnBrk="1" hangingPunct="1">
              <a:spcBef>
                <a:spcPct val="0"/>
              </a:spcBef>
              <a:buClrTx/>
              <a:buFontTx/>
              <a:buNone/>
            </a:pPr>
            <a:r>
              <a:rPr lang="en-US" altLang="en-US" sz="900" dirty="0"/>
              <a:t>***Final coverage amounts, and premiums will be based on individual yields, guarantees, and final multi peril prices that are established</a:t>
            </a:r>
          </a:p>
        </p:txBody>
      </p:sp>
    </p:spTree>
  </p:cSld>
  <p:clrMapOvr>
    <a:masterClrMapping/>
  </p:clrMapOvr>
  <p:transition spd="med">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44B08AD2-D95B-4EF5-892B-B187532C62CD}"/>
              </a:ext>
            </a:extLst>
          </p:cNvPr>
          <p:cNvGraphicFramePr>
            <a:graphicFrameLocks/>
          </p:cNvGraphicFramePr>
          <p:nvPr>
            <p:extLst>
              <p:ext uri="{D42A27DB-BD31-4B8C-83A1-F6EECF244321}">
                <p14:modId xmlns:p14="http://schemas.microsoft.com/office/powerpoint/2010/main" val="882615672"/>
              </p:ext>
            </p:extLst>
          </p:nvPr>
        </p:nvGraphicFramePr>
        <p:xfrm>
          <a:off x="290513" y="3962400"/>
          <a:ext cx="4038600" cy="1482724"/>
        </p:xfrm>
        <a:graphic>
          <a:graphicData uri="http://schemas.openxmlformats.org/drawingml/2006/table">
            <a:tbl>
              <a:tblPr firstRow="1" bandRow="1"/>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0681">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dirty="0">
                          <a:solidFill>
                            <a:schemeClr val="tx1"/>
                          </a:solidFill>
                        </a:rPr>
                        <a:t>Whole-Farm</a:t>
                      </a:r>
                      <a:r>
                        <a:rPr lang="en-US" sz="1800" baseline="0" dirty="0">
                          <a:solidFill>
                            <a:schemeClr val="tx1"/>
                          </a:solidFill>
                        </a:rPr>
                        <a:t> History Report</a:t>
                      </a:r>
                      <a:endParaRPr lang="en-US" sz="1800" dirty="0">
                        <a:solidFill>
                          <a:schemeClr val="tx1"/>
                        </a:solidFill>
                      </a:endParaRPr>
                    </a:p>
                  </a:txBody>
                  <a:tcPr marT="45700" marB="457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7068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Simple Average</a:t>
                      </a:r>
                    </a:p>
                  </a:txBody>
                  <a:tcPr marT="45700" marB="457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$162,442</a:t>
                      </a:r>
                    </a:p>
                  </a:txBody>
                  <a:tcPr marT="45700" marB="457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1"/>
                  </a:ext>
                </a:extLst>
              </a:tr>
              <a:tr h="37068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Indexed Average</a:t>
                      </a:r>
                    </a:p>
                  </a:txBody>
                  <a:tcPr marT="45700" marB="457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$176,833</a:t>
                      </a:r>
                    </a:p>
                  </a:txBody>
                  <a:tcPr marT="45700" marB="457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2"/>
                  </a:ext>
                </a:extLst>
              </a:tr>
              <a:tr h="37068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t>35% Expanded</a:t>
                      </a:r>
                    </a:p>
                  </a:txBody>
                  <a:tcPr marT="45700" marB="457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a:t>
                      </a:r>
                    </a:p>
                  </a:txBody>
                  <a:tcPr marT="45700" marB="457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3"/>
                  </a:ext>
                </a:extLst>
              </a:tr>
            </a:tbl>
          </a:graphicData>
        </a:graphic>
      </p:graphicFrame>
      <p:graphicFrame>
        <p:nvGraphicFramePr>
          <p:cNvPr id="5" name="Table 4">
            <a:extLst>
              <a:ext uri="{FF2B5EF4-FFF2-40B4-BE49-F238E27FC236}">
                <a16:creationId xmlns:a16="http://schemas.microsoft.com/office/drawing/2014/main" id="{D3750E33-6982-43A8-AC04-8F37046C1673}"/>
              </a:ext>
            </a:extLst>
          </p:cNvPr>
          <p:cNvGraphicFramePr>
            <a:graphicFrameLocks noGrp="1"/>
          </p:cNvGraphicFramePr>
          <p:nvPr>
            <p:extLst>
              <p:ext uri="{D42A27DB-BD31-4B8C-83A1-F6EECF244321}">
                <p14:modId xmlns:p14="http://schemas.microsoft.com/office/powerpoint/2010/main" val="1733998826"/>
              </p:ext>
            </p:extLst>
          </p:nvPr>
        </p:nvGraphicFramePr>
        <p:xfrm>
          <a:off x="4800600" y="381000"/>
          <a:ext cx="4127500" cy="3070224"/>
        </p:xfrm>
        <a:graphic>
          <a:graphicData uri="http://schemas.openxmlformats.org/drawingml/2006/table">
            <a:tbl>
              <a:tblPr firstRow="1" bandRow="1"/>
              <a:tblGrid>
                <a:gridCol w="2063750">
                  <a:extLst>
                    <a:ext uri="{9D8B030D-6E8A-4147-A177-3AD203B41FA5}">
                      <a16:colId xmlns:a16="http://schemas.microsoft.com/office/drawing/2014/main" val="20000"/>
                    </a:ext>
                  </a:extLst>
                </a:gridCol>
                <a:gridCol w="2063750">
                  <a:extLst>
                    <a:ext uri="{9D8B030D-6E8A-4147-A177-3AD203B41FA5}">
                      <a16:colId xmlns:a16="http://schemas.microsoft.com/office/drawing/2014/main" val="20001"/>
                    </a:ext>
                  </a:extLst>
                </a:gridCol>
              </a:tblGrid>
              <a:tr h="471261">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dirty="0">
                          <a:solidFill>
                            <a:schemeClr val="tx1"/>
                          </a:solidFill>
                        </a:rPr>
                        <a:t>2022 Expected Revenue/Projections</a:t>
                      </a:r>
                    </a:p>
                  </a:txBody>
                  <a:tcPr marT="45726" marB="4572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712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Alfalfa</a:t>
                      </a:r>
                    </a:p>
                  </a:txBody>
                  <a:tcPr marT="45726" marB="4572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$104,000</a:t>
                      </a:r>
                    </a:p>
                  </a:txBody>
                  <a:tcPr marT="45726" marB="4572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1"/>
                  </a:ext>
                </a:extLst>
              </a:tr>
              <a:tr h="4712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Barley</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$44,200</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2"/>
                  </a:ext>
                </a:extLst>
              </a:tr>
              <a:tr h="4712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Safflower</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dirty="0"/>
                        <a:t>$37,800</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3"/>
                  </a:ext>
                </a:extLst>
              </a:tr>
              <a:tr h="4084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800" dirty="0"/>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800" dirty="0"/>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4"/>
                  </a:ext>
                </a:extLst>
              </a:tr>
              <a:tr h="7767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b="1" dirty="0"/>
                        <a:t>Total Expected</a:t>
                      </a:r>
                      <a:r>
                        <a:rPr lang="en-US" sz="1800" b="1" baseline="0" dirty="0"/>
                        <a:t> </a:t>
                      </a:r>
                    </a:p>
                    <a:p>
                      <a:pPr algn="ctr"/>
                      <a:r>
                        <a:rPr lang="en-US" sz="1800" b="1" baseline="0" dirty="0"/>
                        <a:t>Revenue</a:t>
                      </a:r>
                      <a:endParaRPr lang="en-US" sz="1800" b="1" dirty="0"/>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b="1" dirty="0"/>
                        <a:t>$186,000</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extLst>
                  <a:ext uri="{0D108BD9-81ED-4DB2-BD59-A6C34878D82A}">
                    <a16:rowId xmlns:a16="http://schemas.microsoft.com/office/drawing/2014/main" val="10005"/>
                  </a:ext>
                </a:extLst>
              </a:tr>
            </a:tbl>
          </a:graphicData>
        </a:graphic>
      </p:graphicFrame>
      <p:graphicFrame>
        <p:nvGraphicFramePr>
          <p:cNvPr id="6" name="Table 5">
            <a:extLst>
              <a:ext uri="{FF2B5EF4-FFF2-40B4-BE49-F238E27FC236}">
                <a16:creationId xmlns:a16="http://schemas.microsoft.com/office/drawing/2014/main" id="{756D9B94-241B-4064-A238-9FA3179E5B78}"/>
              </a:ext>
            </a:extLst>
          </p:cNvPr>
          <p:cNvGraphicFramePr>
            <a:graphicFrameLocks noGrp="1"/>
          </p:cNvGraphicFramePr>
          <p:nvPr>
            <p:extLst>
              <p:ext uri="{D42A27DB-BD31-4B8C-83A1-F6EECF244321}">
                <p14:modId xmlns:p14="http://schemas.microsoft.com/office/powerpoint/2010/main" val="1228582509"/>
              </p:ext>
            </p:extLst>
          </p:nvPr>
        </p:nvGraphicFramePr>
        <p:xfrm>
          <a:off x="5929313" y="4548188"/>
          <a:ext cx="3124200" cy="741362"/>
        </p:xfrm>
        <a:graphic>
          <a:graphicData uri="http://schemas.openxmlformats.org/drawingml/2006/table">
            <a:tbl>
              <a:tblPr firstRow="1" bandRow="1">
                <a:effectLst>
                  <a:outerShdw blurRad="63500" sx="102000" sy="102000" algn="ctr" rotWithShape="0">
                    <a:prstClr val="black">
                      <a:alpha val="40000"/>
                    </a:prstClr>
                  </a:outerShdw>
                </a:effectLst>
              </a:tblPr>
              <a:tblGrid>
                <a:gridCol w="3124200">
                  <a:extLst>
                    <a:ext uri="{9D8B030D-6E8A-4147-A177-3AD203B41FA5}">
                      <a16:colId xmlns:a16="http://schemas.microsoft.com/office/drawing/2014/main" val="20000"/>
                    </a:ext>
                  </a:extLst>
                </a:gridCol>
              </a:tblGrid>
              <a:tr h="37068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dirty="0">
                          <a:solidFill>
                            <a:schemeClr val="tx1"/>
                          </a:solidFill>
                        </a:rPr>
                        <a:t>Insurable Revenue</a:t>
                      </a:r>
                    </a:p>
                  </a:txBody>
                  <a:tcPr marT="45700" marB="457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37068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800" b="1" i="0" dirty="0"/>
                        <a:t>$176,833</a:t>
                      </a:r>
                    </a:p>
                  </a:txBody>
                  <a:tcPr marT="45700" marB="457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1"/>
                  </a:ext>
                </a:extLst>
              </a:tr>
            </a:tbl>
          </a:graphicData>
        </a:graphic>
      </p:graphicFrame>
      <p:sp>
        <p:nvSpPr>
          <p:cNvPr id="7" name="Right Arrow 10">
            <a:extLst>
              <a:ext uri="{FF2B5EF4-FFF2-40B4-BE49-F238E27FC236}">
                <a16:creationId xmlns:a16="http://schemas.microsoft.com/office/drawing/2014/main" id="{9988729C-8C7B-4932-B6C8-AF2351492852}"/>
              </a:ext>
            </a:extLst>
          </p:cNvPr>
          <p:cNvSpPr/>
          <p:nvPr/>
        </p:nvSpPr>
        <p:spPr>
          <a:xfrm>
            <a:off x="4329113" y="4942055"/>
            <a:ext cx="1600200" cy="76200"/>
          </a:xfrm>
          <a:prstGeom prst="rightArrow">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Calibri" panose="020F0502020204030204"/>
            </a:endParaRPr>
          </a:p>
        </p:txBody>
      </p:sp>
      <p:graphicFrame>
        <p:nvGraphicFramePr>
          <p:cNvPr id="9" name="Content Placeholder 4">
            <a:extLst>
              <a:ext uri="{FF2B5EF4-FFF2-40B4-BE49-F238E27FC236}">
                <a16:creationId xmlns:a16="http://schemas.microsoft.com/office/drawing/2014/main" id="{3F670CB9-DD25-4EA1-B312-01DC9C150B2B}"/>
              </a:ext>
            </a:extLst>
          </p:cNvPr>
          <p:cNvGraphicFramePr>
            <a:graphicFrameLocks/>
          </p:cNvGraphicFramePr>
          <p:nvPr>
            <p:extLst>
              <p:ext uri="{D42A27DB-BD31-4B8C-83A1-F6EECF244321}">
                <p14:modId xmlns:p14="http://schemas.microsoft.com/office/powerpoint/2010/main" val="3785424744"/>
              </p:ext>
            </p:extLst>
          </p:nvPr>
        </p:nvGraphicFramePr>
        <p:xfrm>
          <a:off x="307975" y="381000"/>
          <a:ext cx="4262438" cy="2890840"/>
        </p:xfrm>
        <a:graphic>
          <a:graphicData uri="http://schemas.openxmlformats.org/drawingml/2006/table">
            <a:tbl>
              <a:tblPr firstRow="1" bandRow="1"/>
              <a:tblGrid>
                <a:gridCol w="2131219">
                  <a:extLst>
                    <a:ext uri="{9D8B030D-6E8A-4147-A177-3AD203B41FA5}">
                      <a16:colId xmlns:a16="http://schemas.microsoft.com/office/drawing/2014/main" val="20000"/>
                    </a:ext>
                  </a:extLst>
                </a:gridCol>
                <a:gridCol w="2131219">
                  <a:extLst>
                    <a:ext uri="{9D8B030D-6E8A-4147-A177-3AD203B41FA5}">
                      <a16:colId xmlns:a16="http://schemas.microsoft.com/office/drawing/2014/main" val="20001"/>
                    </a:ext>
                  </a:extLst>
                </a:gridCol>
              </a:tblGrid>
              <a:tr h="50173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dirty="0">
                          <a:solidFill>
                            <a:schemeClr val="tx1"/>
                          </a:solidFill>
                        </a:rPr>
                        <a:t>5 Year</a:t>
                      </a:r>
                      <a:r>
                        <a:rPr lang="en-US" sz="1800" baseline="0" dirty="0">
                          <a:solidFill>
                            <a:schemeClr val="tx1"/>
                          </a:solidFill>
                        </a:rPr>
                        <a:t> of Schedule F Revenue</a:t>
                      </a:r>
                      <a:endParaRPr lang="en-US" sz="1800" dirty="0">
                        <a:solidFill>
                          <a:schemeClr val="tx1"/>
                        </a:solidFill>
                      </a:endParaRPr>
                    </a:p>
                  </a:txBody>
                  <a:tcPr marL="84914" marR="84914" marT="45732" marB="457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778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t>2016</a:t>
                      </a:r>
                      <a:endParaRPr lang="en-US" sz="1800" b="0" i="0" u="none" strike="noStrike" dirty="0">
                        <a:solidFill>
                          <a:srgbClr val="000000"/>
                        </a:solidFill>
                        <a:latin typeface="Calibri"/>
                      </a:endParaRPr>
                    </a:p>
                  </a:txBody>
                  <a:tcPr marL="8846" marR="8846" marT="9528"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t> $156,987</a:t>
                      </a:r>
                      <a:endParaRPr lang="en-US" sz="1800" b="0" i="0" u="none" strike="noStrike" dirty="0">
                        <a:solidFill>
                          <a:srgbClr val="000000"/>
                        </a:solidFill>
                        <a:latin typeface="Calibri"/>
                      </a:endParaRPr>
                    </a:p>
                  </a:txBody>
                  <a:tcPr marL="8846" marR="8846" marT="9528"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1"/>
                  </a:ext>
                </a:extLst>
              </a:tr>
              <a:tr h="4778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t>2017</a:t>
                      </a:r>
                      <a:endParaRPr lang="en-US" sz="1800" b="0" i="0" u="none" strike="noStrike" dirty="0">
                        <a:solidFill>
                          <a:srgbClr val="000000"/>
                        </a:solidFill>
                        <a:latin typeface="Calibri"/>
                      </a:endParaRPr>
                    </a:p>
                  </a:txBody>
                  <a:tcPr marL="8846" marR="8846" marT="952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t> $166,478</a:t>
                      </a:r>
                      <a:endParaRPr lang="en-US" sz="1800" b="0" i="0" u="none" strike="noStrike" dirty="0">
                        <a:solidFill>
                          <a:srgbClr val="000000"/>
                        </a:solidFill>
                        <a:latin typeface="Calibri"/>
                      </a:endParaRPr>
                    </a:p>
                  </a:txBody>
                  <a:tcPr marL="8846" marR="8846" marT="952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2"/>
                  </a:ext>
                </a:extLst>
              </a:tr>
              <a:tr h="4778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t>2018</a:t>
                      </a:r>
                      <a:endParaRPr lang="en-US" sz="1800" b="0" i="0" u="none" strike="noStrike" dirty="0">
                        <a:solidFill>
                          <a:srgbClr val="000000"/>
                        </a:solidFill>
                        <a:latin typeface="Calibri"/>
                      </a:endParaRPr>
                    </a:p>
                  </a:txBody>
                  <a:tcPr marL="8846" marR="8846" marT="952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t> $137,235</a:t>
                      </a:r>
                      <a:endParaRPr lang="en-US" sz="1800" b="0" i="0" u="none" strike="noStrike" dirty="0">
                        <a:solidFill>
                          <a:srgbClr val="000000"/>
                        </a:solidFill>
                        <a:latin typeface="Calibri"/>
                      </a:endParaRPr>
                    </a:p>
                  </a:txBody>
                  <a:tcPr marL="8846" marR="8846" marT="952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3"/>
                  </a:ext>
                </a:extLst>
              </a:tr>
              <a:tr h="4778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t>2019</a:t>
                      </a:r>
                      <a:endParaRPr lang="en-US" sz="1800" b="0" i="0" u="none" strike="noStrike" dirty="0">
                        <a:solidFill>
                          <a:srgbClr val="000000"/>
                        </a:solidFill>
                        <a:latin typeface="Calibri"/>
                      </a:endParaRPr>
                    </a:p>
                  </a:txBody>
                  <a:tcPr marL="8846" marR="8846" marT="952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t> $178,913</a:t>
                      </a:r>
                      <a:endParaRPr lang="en-US" sz="1800" b="0" i="0" u="none" strike="noStrike" dirty="0">
                        <a:solidFill>
                          <a:srgbClr val="000000"/>
                        </a:solidFill>
                        <a:latin typeface="Calibri"/>
                      </a:endParaRPr>
                    </a:p>
                  </a:txBody>
                  <a:tcPr marL="8846" marR="8846" marT="952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4"/>
                  </a:ext>
                </a:extLst>
              </a:tr>
              <a:tr h="4778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t>2020</a:t>
                      </a:r>
                      <a:endParaRPr lang="en-US" sz="1800" b="0" i="0" u="none" strike="noStrike" dirty="0">
                        <a:solidFill>
                          <a:srgbClr val="000000"/>
                        </a:solidFill>
                        <a:latin typeface="Calibri"/>
                      </a:endParaRPr>
                    </a:p>
                  </a:txBody>
                  <a:tcPr marL="8846" marR="8846" marT="952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b="0" i="0" u="none" strike="noStrike" dirty="0">
                          <a:solidFill>
                            <a:srgbClr val="000000"/>
                          </a:solidFill>
                          <a:latin typeface="Calibri"/>
                        </a:rPr>
                        <a:t>$172,597</a:t>
                      </a:r>
                    </a:p>
                  </a:txBody>
                  <a:tcPr marL="8846" marR="8846" marT="952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10005"/>
                  </a:ext>
                </a:extLst>
              </a:tr>
            </a:tbl>
          </a:graphicData>
        </a:graphic>
      </p:graphicFrame>
      <p:sp>
        <p:nvSpPr>
          <p:cNvPr id="10" name="Right Arrow 10">
            <a:extLst>
              <a:ext uri="{FF2B5EF4-FFF2-40B4-BE49-F238E27FC236}">
                <a16:creationId xmlns:a16="http://schemas.microsoft.com/office/drawing/2014/main" id="{42FAAFE3-1B28-465A-8E15-8A59760222D7}"/>
              </a:ext>
            </a:extLst>
          </p:cNvPr>
          <p:cNvSpPr/>
          <p:nvPr/>
        </p:nvSpPr>
        <p:spPr>
          <a:xfrm rot="5400000">
            <a:off x="7473357" y="3950652"/>
            <a:ext cx="1044576" cy="45719"/>
          </a:xfrm>
          <a:prstGeom prst="rightArrow">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Calibri" panose="020F0502020204030204"/>
            </a:endParaRPr>
          </a:p>
        </p:txBody>
      </p:sp>
      <p:sp>
        <p:nvSpPr>
          <p:cNvPr id="8" name="TextBox 7">
            <a:extLst>
              <a:ext uri="{FF2B5EF4-FFF2-40B4-BE49-F238E27FC236}">
                <a16:creationId xmlns:a16="http://schemas.microsoft.com/office/drawing/2014/main" id="{25A5DA44-F6C2-4BF2-A5E0-FE94BC04F0AA}"/>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
        <p:nvSpPr>
          <p:cNvPr id="11" name="Rectangle 538">
            <a:extLst>
              <a:ext uri="{FF2B5EF4-FFF2-40B4-BE49-F238E27FC236}">
                <a16:creationId xmlns:a16="http://schemas.microsoft.com/office/drawing/2014/main" id="{01D20D87-8ABA-47E4-A340-6EAE8B76EA81}"/>
              </a:ext>
            </a:extLst>
          </p:cNvPr>
          <p:cNvSpPr>
            <a:spLocks noChangeArrowheads="1"/>
          </p:cNvSpPr>
          <p:nvPr/>
        </p:nvSpPr>
        <p:spPr bwMode="auto">
          <a:xfrm>
            <a:off x="1981200" y="6324600"/>
            <a:ext cx="7149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t>***The above figures are estimates only</a:t>
            </a:r>
          </a:p>
          <a:p>
            <a:pPr eaLnBrk="1" hangingPunct="1">
              <a:spcBef>
                <a:spcPct val="0"/>
              </a:spcBef>
              <a:buClrTx/>
              <a:buFontTx/>
              <a:buNone/>
            </a:pPr>
            <a:r>
              <a:rPr lang="en-US" altLang="en-US" sz="900" dirty="0"/>
              <a:t>***Final coverage amounts, and premiums will be based on individual yields, guarantees, and final multi peril prices that are established</a:t>
            </a:r>
          </a:p>
        </p:txBody>
      </p:sp>
    </p:spTree>
  </p:cSld>
  <p:clrMapOvr>
    <a:masterClrMapping/>
  </p:clrMapOvr>
  <p:transition spd="med">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F14BD88-C75C-4B49-99E2-F212C1A13E11}"/>
              </a:ext>
            </a:extLst>
          </p:cNvPr>
          <p:cNvGraphicFramePr>
            <a:graphicFrameLocks noGrp="1"/>
          </p:cNvGraphicFramePr>
          <p:nvPr>
            <p:ph sz="quarter" idx="4294967295"/>
            <p:extLst>
              <p:ext uri="{D42A27DB-BD31-4B8C-83A1-F6EECF244321}">
                <p14:modId xmlns:p14="http://schemas.microsoft.com/office/powerpoint/2010/main" val="2449983300"/>
              </p:ext>
            </p:extLst>
          </p:nvPr>
        </p:nvGraphicFramePr>
        <p:xfrm>
          <a:off x="166369" y="1686555"/>
          <a:ext cx="8811262" cy="4602555"/>
        </p:xfrm>
        <a:graphic>
          <a:graphicData uri="http://schemas.openxmlformats.org/drawingml/2006/table">
            <a:tbl>
              <a:tblPr firstRow="1" bandRow="1">
                <a:tableStyleId>{F5AB1C69-6EDB-4FF4-983F-18BD219EF322}</a:tableStyleId>
              </a:tblPr>
              <a:tblGrid>
                <a:gridCol w="1184207">
                  <a:extLst>
                    <a:ext uri="{9D8B030D-6E8A-4147-A177-3AD203B41FA5}">
                      <a16:colId xmlns:a16="http://schemas.microsoft.com/office/drawing/2014/main" val="20000"/>
                    </a:ext>
                  </a:extLst>
                </a:gridCol>
                <a:gridCol w="902123">
                  <a:extLst>
                    <a:ext uri="{9D8B030D-6E8A-4147-A177-3AD203B41FA5}">
                      <a16:colId xmlns:a16="http://schemas.microsoft.com/office/drawing/2014/main" val="20001"/>
                    </a:ext>
                  </a:extLst>
                </a:gridCol>
                <a:gridCol w="820114">
                  <a:extLst>
                    <a:ext uri="{9D8B030D-6E8A-4147-A177-3AD203B41FA5}">
                      <a16:colId xmlns:a16="http://schemas.microsoft.com/office/drawing/2014/main" val="20002"/>
                    </a:ext>
                  </a:extLst>
                </a:gridCol>
                <a:gridCol w="984137">
                  <a:extLst>
                    <a:ext uri="{9D8B030D-6E8A-4147-A177-3AD203B41FA5}">
                      <a16:colId xmlns:a16="http://schemas.microsoft.com/office/drawing/2014/main" val="20003"/>
                    </a:ext>
                  </a:extLst>
                </a:gridCol>
                <a:gridCol w="984137">
                  <a:extLst>
                    <a:ext uri="{9D8B030D-6E8A-4147-A177-3AD203B41FA5}">
                      <a16:colId xmlns:a16="http://schemas.microsoft.com/office/drawing/2014/main" val="20004"/>
                    </a:ext>
                  </a:extLst>
                </a:gridCol>
                <a:gridCol w="984137">
                  <a:extLst>
                    <a:ext uri="{9D8B030D-6E8A-4147-A177-3AD203B41FA5}">
                      <a16:colId xmlns:a16="http://schemas.microsoft.com/office/drawing/2014/main" val="20005"/>
                    </a:ext>
                  </a:extLst>
                </a:gridCol>
                <a:gridCol w="984137">
                  <a:extLst>
                    <a:ext uri="{9D8B030D-6E8A-4147-A177-3AD203B41FA5}">
                      <a16:colId xmlns:a16="http://schemas.microsoft.com/office/drawing/2014/main" val="20006"/>
                    </a:ext>
                  </a:extLst>
                </a:gridCol>
                <a:gridCol w="902123">
                  <a:extLst>
                    <a:ext uri="{9D8B030D-6E8A-4147-A177-3AD203B41FA5}">
                      <a16:colId xmlns:a16="http://schemas.microsoft.com/office/drawing/2014/main" val="20007"/>
                    </a:ext>
                  </a:extLst>
                </a:gridCol>
                <a:gridCol w="1066147">
                  <a:extLst>
                    <a:ext uri="{9D8B030D-6E8A-4147-A177-3AD203B41FA5}">
                      <a16:colId xmlns:a16="http://schemas.microsoft.com/office/drawing/2014/main" val="20008"/>
                    </a:ext>
                  </a:extLst>
                </a:gridCol>
              </a:tblGrid>
              <a:tr h="659428">
                <a:tc gridSpan="9">
                  <a:txBody>
                    <a:bodyPr/>
                    <a:lstStyle/>
                    <a:p>
                      <a:pPr algn="ctr"/>
                      <a:r>
                        <a:rPr lang="en-US" sz="2000" dirty="0">
                          <a:solidFill>
                            <a:schemeClr val="tx1"/>
                          </a:solidFill>
                          <a:latin typeface="Arial" panose="020B0604020202020204" pitchFamily="34" charset="0"/>
                          <a:cs typeface="Arial" panose="020B0604020202020204" pitchFamily="34" charset="0"/>
                        </a:rPr>
                        <a:t>Coverage Level</a:t>
                      </a:r>
                    </a:p>
                  </a:txBody>
                  <a:tcPr marL="68580" marR="68580" marT="34290" marB="34290" anchor="ctr">
                    <a:solidFill>
                      <a:schemeClr val="accent4"/>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59428">
                <a:tc>
                  <a:txBody>
                    <a:bodyPr/>
                    <a:lstStyle/>
                    <a:p>
                      <a:endParaRPr lang="en-US" sz="1600" dirty="0">
                        <a:latin typeface="Arial" panose="020B0604020202020204" pitchFamily="34" charset="0"/>
                        <a:cs typeface="Arial" panose="020B0604020202020204" pitchFamily="34" charset="0"/>
                      </a:endParaRPr>
                    </a:p>
                  </a:txBody>
                  <a:tcPr marL="68580" marR="68580" marT="34290" marB="34290">
                    <a:solidFill>
                      <a:schemeClr val="accent4"/>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50%</a:t>
                      </a:r>
                    </a:p>
                  </a:txBody>
                  <a:tcPr marL="68580" marR="68580" marT="34290" marB="34290" anchor="ctr"/>
                </a:tc>
                <a:tc>
                  <a:txBody>
                    <a:bodyPr/>
                    <a:lstStyle/>
                    <a:p>
                      <a:pPr algn="ctr"/>
                      <a:r>
                        <a:rPr lang="en-US" sz="1800" b="1" dirty="0">
                          <a:solidFill>
                            <a:schemeClr val="tx1"/>
                          </a:solidFill>
                          <a:latin typeface="Arial" panose="020B0604020202020204" pitchFamily="34" charset="0"/>
                          <a:cs typeface="Arial" panose="020B0604020202020204" pitchFamily="34" charset="0"/>
                        </a:rPr>
                        <a:t>55%</a:t>
                      </a:r>
                    </a:p>
                  </a:txBody>
                  <a:tcPr marL="68580" marR="68580" marT="34290" marB="34290" anchor="ctr"/>
                </a:tc>
                <a:tc>
                  <a:txBody>
                    <a:bodyPr/>
                    <a:lstStyle/>
                    <a:p>
                      <a:pPr algn="ctr"/>
                      <a:r>
                        <a:rPr lang="en-US" sz="1800" b="1" dirty="0">
                          <a:solidFill>
                            <a:schemeClr val="tx1"/>
                          </a:solidFill>
                          <a:latin typeface="Arial" panose="020B0604020202020204" pitchFamily="34" charset="0"/>
                          <a:cs typeface="Arial" panose="020B0604020202020204" pitchFamily="34" charset="0"/>
                        </a:rPr>
                        <a:t>60%</a:t>
                      </a:r>
                    </a:p>
                  </a:txBody>
                  <a:tcPr marL="68580" marR="68580" marT="34290" marB="34290" anchor="ctr"/>
                </a:tc>
                <a:tc>
                  <a:txBody>
                    <a:bodyPr/>
                    <a:lstStyle/>
                    <a:p>
                      <a:pPr algn="ctr"/>
                      <a:r>
                        <a:rPr lang="en-US" sz="1800" b="1" dirty="0">
                          <a:solidFill>
                            <a:schemeClr val="tx1"/>
                          </a:solidFill>
                          <a:latin typeface="Arial" panose="020B0604020202020204" pitchFamily="34" charset="0"/>
                          <a:cs typeface="Arial" panose="020B0604020202020204" pitchFamily="34" charset="0"/>
                        </a:rPr>
                        <a:t>65$</a:t>
                      </a:r>
                    </a:p>
                  </a:txBody>
                  <a:tcPr marL="68580" marR="68580" marT="34290" marB="34290" anchor="ctr"/>
                </a:tc>
                <a:tc>
                  <a:txBody>
                    <a:bodyPr/>
                    <a:lstStyle/>
                    <a:p>
                      <a:pPr algn="ctr"/>
                      <a:r>
                        <a:rPr lang="en-US" sz="1800" b="1" dirty="0">
                          <a:solidFill>
                            <a:schemeClr val="tx1"/>
                          </a:solidFill>
                          <a:latin typeface="Arial" panose="020B0604020202020204" pitchFamily="34" charset="0"/>
                          <a:cs typeface="Arial" panose="020B0604020202020204" pitchFamily="34" charset="0"/>
                        </a:rPr>
                        <a:t>70%</a:t>
                      </a:r>
                    </a:p>
                  </a:txBody>
                  <a:tcPr marL="68580" marR="68580" marT="34290" marB="34290" anchor="ctr"/>
                </a:tc>
                <a:tc>
                  <a:txBody>
                    <a:bodyPr/>
                    <a:lstStyle/>
                    <a:p>
                      <a:pPr algn="ctr"/>
                      <a:r>
                        <a:rPr lang="en-US" sz="1800" b="1" dirty="0">
                          <a:solidFill>
                            <a:schemeClr val="tx1"/>
                          </a:solidFill>
                          <a:latin typeface="Arial" panose="020B0604020202020204" pitchFamily="34" charset="0"/>
                          <a:cs typeface="Arial" panose="020B0604020202020204" pitchFamily="34" charset="0"/>
                        </a:rPr>
                        <a:t>75%</a:t>
                      </a:r>
                    </a:p>
                  </a:txBody>
                  <a:tcPr marL="68580" marR="68580" marT="34290" marB="34290" anchor="ctr">
                    <a:solidFill>
                      <a:schemeClr val="accent1">
                        <a:lumMod val="60000"/>
                        <a:lumOff val="40000"/>
                      </a:schemeClr>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80%</a:t>
                      </a:r>
                    </a:p>
                  </a:txBody>
                  <a:tcPr marL="68580" marR="68580" marT="34290" marB="34290" anchor="ctr"/>
                </a:tc>
                <a:tc>
                  <a:txBody>
                    <a:bodyPr/>
                    <a:lstStyle/>
                    <a:p>
                      <a:pPr algn="ctr"/>
                      <a:r>
                        <a:rPr lang="en-US" sz="1800" b="1" dirty="0">
                          <a:solidFill>
                            <a:schemeClr val="tx1"/>
                          </a:solidFill>
                          <a:latin typeface="Arial" panose="020B0604020202020204" pitchFamily="34" charset="0"/>
                          <a:cs typeface="Arial" panose="020B0604020202020204" pitchFamily="34" charset="0"/>
                        </a:rPr>
                        <a:t>85%</a:t>
                      </a:r>
                    </a:p>
                  </a:txBody>
                  <a:tcPr marL="68580" marR="68580" marT="34290" marB="34290" anchor="ctr"/>
                </a:tc>
                <a:extLst>
                  <a:ext uri="{0D108BD9-81ED-4DB2-BD59-A6C34878D82A}">
                    <a16:rowId xmlns:a16="http://schemas.microsoft.com/office/drawing/2014/main" val="10001"/>
                  </a:ext>
                </a:extLst>
              </a:tr>
              <a:tr h="659428">
                <a:tc>
                  <a:txBody>
                    <a:bodyPr/>
                    <a:lstStyle/>
                    <a:p>
                      <a:pPr algn="ctr"/>
                      <a:r>
                        <a:rPr lang="en-US" sz="1600" b="1" dirty="0">
                          <a:latin typeface="Arial" panose="020B0604020202020204" pitchFamily="34" charset="0"/>
                          <a:cs typeface="Arial" panose="020B0604020202020204" pitchFamily="34" charset="0"/>
                        </a:rPr>
                        <a:t>Liability</a:t>
                      </a:r>
                    </a:p>
                  </a:txBody>
                  <a:tcPr marL="68580" marR="68580" marT="34290" marB="34290" anchor="ctr">
                    <a:solidFill>
                      <a:schemeClr val="accent4"/>
                    </a:solidFill>
                  </a:tcPr>
                </a:tc>
                <a:tc>
                  <a:txBody>
                    <a:bodyPr/>
                    <a:lstStyle/>
                    <a:p>
                      <a:pPr algn="ctr"/>
                      <a:r>
                        <a:rPr lang="en-US" sz="1600" u="sng" dirty="0">
                          <a:latin typeface="Arial" panose="020B0604020202020204" pitchFamily="34" charset="0"/>
                          <a:cs typeface="Arial" panose="020B0604020202020204" pitchFamily="34" charset="0"/>
                        </a:rPr>
                        <a:t>$88,417</a:t>
                      </a:r>
                    </a:p>
                  </a:txBody>
                  <a:tcPr marL="14288" marR="14288" marT="14288" marB="14288" anchor="ctr"/>
                </a:tc>
                <a:tc>
                  <a:txBody>
                    <a:bodyPr/>
                    <a:lstStyle/>
                    <a:p>
                      <a:pPr algn="ctr"/>
                      <a:r>
                        <a:rPr lang="en-US" sz="1600" u="sng" dirty="0">
                          <a:latin typeface="Arial" panose="020B0604020202020204" pitchFamily="34" charset="0"/>
                          <a:cs typeface="Arial" panose="020B0604020202020204" pitchFamily="34" charset="0"/>
                        </a:rPr>
                        <a:t>$97,258</a:t>
                      </a:r>
                    </a:p>
                  </a:txBody>
                  <a:tcPr marL="14288" marR="14288" marT="14288" marB="14288" anchor="ctr"/>
                </a:tc>
                <a:tc>
                  <a:txBody>
                    <a:bodyPr/>
                    <a:lstStyle/>
                    <a:p>
                      <a:pPr algn="ctr"/>
                      <a:r>
                        <a:rPr lang="en-US" sz="1600" u="sng" dirty="0">
                          <a:latin typeface="Arial" panose="020B0604020202020204" pitchFamily="34" charset="0"/>
                          <a:cs typeface="Arial" panose="020B0604020202020204" pitchFamily="34" charset="0"/>
                        </a:rPr>
                        <a:t>$106,100</a:t>
                      </a:r>
                    </a:p>
                  </a:txBody>
                  <a:tcPr marL="14288" marR="14288" marT="14288" marB="14288" anchor="ctr"/>
                </a:tc>
                <a:tc>
                  <a:txBody>
                    <a:bodyPr/>
                    <a:lstStyle/>
                    <a:p>
                      <a:pPr algn="ctr"/>
                      <a:r>
                        <a:rPr lang="en-US" sz="1600" u="sng" dirty="0">
                          <a:latin typeface="Arial" panose="020B0604020202020204" pitchFamily="34" charset="0"/>
                          <a:cs typeface="Arial" panose="020B0604020202020204" pitchFamily="34" charset="0"/>
                        </a:rPr>
                        <a:t>$114,941</a:t>
                      </a:r>
                    </a:p>
                  </a:txBody>
                  <a:tcPr marL="14288" marR="14288" marT="14288" marB="14288" anchor="ctr"/>
                </a:tc>
                <a:tc>
                  <a:txBody>
                    <a:bodyPr/>
                    <a:lstStyle/>
                    <a:p>
                      <a:pPr algn="ctr"/>
                      <a:r>
                        <a:rPr lang="en-US" sz="1600" u="sng" dirty="0">
                          <a:latin typeface="Arial" panose="020B0604020202020204" pitchFamily="34" charset="0"/>
                          <a:cs typeface="Arial" panose="020B0604020202020204" pitchFamily="34" charset="0"/>
                        </a:rPr>
                        <a:t>$123,783</a:t>
                      </a:r>
                    </a:p>
                  </a:txBody>
                  <a:tcPr marL="14288" marR="14288" marT="14288" marB="14288" anchor="ctr"/>
                </a:tc>
                <a:tc>
                  <a:txBody>
                    <a:bodyPr/>
                    <a:lstStyle/>
                    <a:p>
                      <a:pPr algn="ctr"/>
                      <a:r>
                        <a:rPr lang="en-US" sz="1600" u="sng" dirty="0">
                          <a:latin typeface="Arial" panose="020B0604020202020204" pitchFamily="34" charset="0"/>
                          <a:cs typeface="Arial" panose="020B0604020202020204" pitchFamily="34" charset="0"/>
                        </a:rPr>
                        <a:t>$132,625</a:t>
                      </a:r>
                    </a:p>
                  </a:txBody>
                  <a:tcPr marL="14288" marR="14288" marT="14288" marB="14288" anchor="ctr">
                    <a:solidFill>
                      <a:schemeClr val="accent1">
                        <a:lumMod val="60000"/>
                        <a:lumOff val="40000"/>
                      </a:schemeClr>
                    </a:solidFill>
                  </a:tcPr>
                </a:tc>
                <a:tc>
                  <a:txBody>
                    <a:bodyPr/>
                    <a:lstStyle/>
                    <a:p>
                      <a:pPr algn="ctr"/>
                      <a:r>
                        <a:rPr lang="en-US" sz="1600" u="sng" dirty="0">
                          <a:latin typeface="Arial" panose="020B0604020202020204" pitchFamily="34" charset="0"/>
                          <a:cs typeface="Arial" panose="020B0604020202020204" pitchFamily="34" charset="0"/>
                        </a:rPr>
                        <a:t>$141,466</a:t>
                      </a:r>
                    </a:p>
                  </a:txBody>
                  <a:tcPr marL="14288" marR="14288" marT="14288" marB="14288" anchor="ctr"/>
                </a:tc>
                <a:tc>
                  <a:txBody>
                    <a:bodyPr/>
                    <a:lstStyle/>
                    <a:p>
                      <a:pPr algn="ctr"/>
                      <a:r>
                        <a:rPr lang="en-US" sz="1600" u="sng" dirty="0">
                          <a:latin typeface="Arial" panose="020B0604020202020204" pitchFamily="34" charset="0"/>
                          <a:cs typeface="Arial" panose="020B0604020202020204" pitchFamily="34" charset="0"/>
                        </a:rPr>
                        <a:t>$150,308</a:t>
                      </a:r>
                    </a:p>
                  </a:txBody>
                  <a:tcPr marL="14288" marR="14288" marT="14288" marB="14288" anchor="ctr"/>
                </a:tc>
                <a:extLst>
                  <a:ext uri="{0D108BD9-81ED-4DB2-BD59-A6C34878D82A}">
                    <a16:rowId xmlns:a16="http://schemas.microsoft.com/office/drawing/2014/main" val="10002"/>
                  </a:ext>
                </a:extLst>
              </a:tr>
              <a:tr h="659428">
                <a:tc>
                  <a:txBody>
                    <a:bodyPr/>
                    <a:lstStyle/>
                    <a:p>
                      <a:pPr algn="ctr"/>
                      <a:r>
                        <a:rPr lang="en-US" sz="1600" b="1" dirty="0">
                          <a:latin typeface="Arial" panose="020B0604020202020204" pitchFamily="34" charset="0"/>
                          <a:cs typeface="Arial" panose="020B0604020202020204" pitchFamily="34" charset="0"/>
                        </a:rPr>
                        <a:t>Total Premium</a:t>
                      </a:r>
                    </a:p>
                  </a:txBody>
                  <a:tcPr marL="68580" marR="68580" marT="34290" marB="34290" anchor="ctr">
                    <a:solidFill>
                      <a:schemeClr val="accent4"/>
                    </a:solidFill>
                  </a:tcP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$7,073</a:t>
                      </a:r>
                    </a:p>
                  </a:txBody>
                  <a:tcPr marL="7144" marR="7144" marT="7144" marB="0" anchor="ct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$8,364</a:t>
                      </a:r>
                    </a:p>
                  </a:txBody>
                  <a:tcPr marL="7144" marR="7144" marT="7144" marB="0" anchor="ct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$9,867</a:t>
                      </a:r>
                    </a:p>
                  </a:txBody>
                  <a:tcPr marL="7144" marR="7144" marT="7144" marB="0" anchor="ct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$11,839</a:t>
                      </a:r>
                    </a:p>
                  </a:txBody>
                  <a:tcPr marL="7144" marR="7144" marT="7144" marB="0" anchor="ct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$14,111</a:t>
                      </a:r>
                    </a:p>
                  </a:txBody>
                  <a:tcPr marL="7144" marR="7144" marT="7144" marB="0" anchor="ct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$16,711</a:t>
                      </a:r>
                    </a:p>
                  </a:txBody>
                  <a:tcPr marL="7144" marR="7144" marT="7144" marB="0" anchor="ctr">
                    <a:solidFill>
                      <a:schemeClr val="accent1">
                        <a:lumMod val="60000"/>
                        <a:lumOff val="40000"/>
                      </a:schemeClr>
                    </a:solidFill>
                  </a:tcP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$19,664</a:t>
                      </a:r>
                    </a:p>
                  </a:txBody>
                  <a:tcPr marL="7144" marR="7144" marT="7144" marB="0" anchor="ct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$23,147</a:t>
                      </a:r>
                    </a:p>
                  </a:txBody>
                  <a:tcPr marL="7144" marR="7144" marT="7144" marB="0" anchor="ctr"/>
                </a:tc>
                <a:extLst>
                  <a:ext uri="{0D108BD9-81ED-4DB2-BD59-A6C34878D82A}">
                    <a16:rowId xmlns:a16="http://schemas.microsoft.com/office/drawing/2014/main" val="10003"/>
                  </a:ext>
                </a:extLst>
              </a:tr>
              <a:tr h="659428">
                <a:tc>
                  <a:txBody>
                    <a:bodyPr/>
                    <a:lstStyle/>
                    <a:p>
                      <a:pPr algn="ctr"/>
                      <a:r>
                        <a:rPr lang="en-US" sz="1600" b="1" dirty="0">
                          <a:latin typeface="Arial" panose="020B0604020202020204" pitchFamily="34" charset="0"/>
                          <a:cs typeface="Arial" panose="020B0604020202020204" pitchFamily="34" charset="0"/>
                        </a:rPr>
                        <a:t>Subsidy Premium</a:t>
                      </a:r>
                    </a:p>
                  </a:txBody>
                  <a:tcPr marL="68580" marR="68580" marT="34290" marB="34290" anchor="ctr">
                    <a:solidFill>
                      <a:schemeClr val="accent4"/>
                    </a:solidFill>
                  </a:tcP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$5,658</a:t>
                      </a:r>
                    </a:p>
                  </a:txBody>
                  <a:tcPr marL="7144" marR="7144" marT="7144" marB="0" anchor="ct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$6,691</a:t>
                      </a:r>
                    </a:p>
                  </a:txBody>
                  <a:tcPr marL="7144" marR="7144" marT="7144" marB="0" anchor="ct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$7,894</a:t>
                      </a:r>
                    </a:p>
                  </a:txBody>
                  <a:tcPr marL="7144" marR="7144" marT="7144" marB="0" anchor="ct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$9,471</a:t>
                      </a:r>
                    </a:p>
                  </a:txBody>
                  <a:tcPr marL="7144" marR="7144" marT="7144" marB="0" anchor="ct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$11,289</a:t>
                      </a:r>
                    </a:p>
                  </a:txBody>
                  <a:tcPr marL="7144" marR="7144" marT="7144" marB="0" anchor="ct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$13,369</a:t>
                      </a:r>
                    </a:p>
                  </a:txBody>
                  <a:tcPr marL="7144" marR="7144" marT="7144" marB="0" anchor="ctr">
                    <a:solidFill>
                      <a:schemeClr val="accent1">
                        <a:lumMod val="60000"/>
                        <a:lumOff val="40000"/>
                      </a:schemeClr>
                    </a:solidFill>
                  </a:tcP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$13,961</a:t>
                      </a:r>
                    </a:p>
                  </a:txBody>
                  <a:tcPr marL="7144" marR="7144" marT="7144" marB="0" anchor="ctr"/>
                </a:tc>
                <a:tc>
                  <a:txBody>
                    <a:bodyPr/>
                    <a:lstStyle/>
                    <a:p>
                      <a:pPr algn="ctr" fontAlgn="t"/>
                      <a:r>
                        <a:rPr lang="en-US" sz="1600" b="0" i="0" u="none" strike="noStrike" dirty="0">
                          <a:solidFill>
                            <a:srgbClr val="000000"/>
                          </a:solidFill>
                          <a:latin typeface="Arial" panose="020B0604020202020204" pitchFamily="34" charset="0"/>
                          <a:cs typeface="Arial" panose="020B0604020202020204" pitchFamily="34" charset="0"/>
                        </a:rPr>
                        <a:t>$12,962</a:t>
                      </a:r>
                    </a:p>
                  </a:txBody>
                  <a:tcPr marL="7144" marR="7144" marT="7144" marB="0" anchor="ctr"/>
                </a:tc>
                <a:extLst>
                  <a:ext uri="{0D108BD9-81ED-4DB2-BD59-A6C34878D82A}">
                    <a16:rowId xmlns:a16="http://schemas.microsoft.com/office/drawing/2014/main" val="10004"/>
                  </a:ext>
                </a:extLst>
              </a:tr>
              <a:tr h="1305415">
                <a:tc>
                  <a:txBody>
                    <a:bodyPr/>
                    <a:lstStyle/>
                    <a:p>
                      <a:pPr algn="ctr"/>
                      <a:r>
                        <a:rPr lang="en-US" sz="1600" b="1" dirty="0">
                          <a:latin typeface="Arial" panose="020B0604020202020204" pitchFamily="34" charset="0"/>
                          <a:cs typeface="Arial" panose="020B0604020202020204" pitchFamily="34" charset="0"/>
                        </a:rPr>
                        <a:t>Producer Premium</a:t>
                      </a:r>
                    </a:p>
                  </a:txBody>
                  <a:tcPr marL="68580" marR="68580" marT="34290" marB="34290" anchor="ctr">
                    <a:solidFill>
                      <a:schemeClr val="accent4"/>
                    </a:solidFill>
                  </a:tcPr>
                </a:tc>
                <a:tc>
                  <a:txBody>
                    <a:bodyPr/>
                    <a:lstStyle/>
                    <a:p>
                      <a:pPr algn="ctr" fontAlgn="t"/>
                      <a:r>
                        <a:rPr lang="en-US" sz="1600" b="0" i="0" u="sng" strike="noStrike" dirty="0">
                          <a:solidFill>
                            <a:srgbClr val="000000"/>
                          </a:solidFill>
                          <a:latin typeface="Arial" panose="020B0604020202020204" pitchFamily="34" charset="0"/>
                          <a:cs typeface="Arial" panose="020B0604020202020204" pitchFamily="34" charset="0"/>
                        </a:rPr>
                        <a:t>$1,415</a:t>
                      </a:r>
                    </a:p>
                  </a:txBody>
                  <a:tcPr marL="7144" marR="7144" marT="7144" marB="0" anchor="ctr"/>
                </a:tc>
                <a:tc>
                  <a:txBody>
                    <a:bodyPr/>
                    <a:lstStyle/>
                    <a:p>
                      <a:pPr algn="ctr" fontAlgn="t"/>
                      <a:r>
                        <a:rPr lang="en-US" sz="1600" b="0" i="0" u="sng" strike="noStrike" dirty="0">
                          <a:solidFill>
                            <a:srgbClr val="000000"/>
                          </a:solidFill>
                          <a:latin typeface="Arial" panose="020B0604020202020204" pitchFamily="34" charset="0"/>
                          <a:cs typeface="Arial" panose="020B0604020202020204" pitchFamily="34" charset="0"/>
                        </a:rPr>
                        <a:t>$1,673</a:t>
                      </a:r>
                    </a:p>
                  </a:txBody>
                  <a:tcPr marL="7144" marR="7144" marT="7144" marB="0" anchor="ctr"/>
                </a:tc>
                <a:tc>
                  <a:txBody>
                    <a:bodyPr/>
                    <a:lstStyle/>
                    <a:p>
                      <a:pPr algn="ctr" fontAlgn="t"/>
                      <a:r>
                        <a:rPr lang="en-US" sz="1600" b="0" i="0" u="sng" strike="noStrike" dirty="0">
                          <a:solidFill>
                            <a:srgbClr val="000000"/>
                          </a:solidFill>
                          <a:latin typeface="Arial" panose="020B0604020202020204" pitchFamily="34" charset="0"/>
                          <a:cs typeface="Arial" panose="020B0604020202020204" pitchFamily="34" charset="0"/>
                        </a:rPr>
                        <a:t>$1,973</a:t>
                      </a:r>
                    </a:p>
                  </a:txBody>
                  <a:tcPr marL="7144" marR="7144" marT="7144" marB="0" anchor="ctr"/>
                </a:tc>
                <a:tc>
                  <a:txBody>
                    <a:bodyPr/>
                    <a:lstStyle/>
                    <a:p>
                      <a:pPr algn="ctr" fontAlgn="t"/>
                      <a:r>
                        <a:rPr lang="en-US" sz="1600" b="0" i="0" u="sng" strike="noStrike" dirty="0">
                          <a:solidFill>
                            <a:srgbClr val="000000"/>
                          </a:solidFill>
                          <a:latin typeface="Arial" panose="020B0604020202020204" pitchFamily="34" charset="0"/>
                          <a:cs typeface="Arial" panose="020B0604020202020204" pitchFamily="34" charset="0"/>
                        </a:rPr>
                        <a:t>$2,368</a:t>
                      </a:r>
                    </a:p>
                  </a:txBody>
                  <a:tcPr marL="7144" marR="7144" marT="7144" marB="0" anchor="ctr"/>
                </a:tc>
                <a:tc>
                  <a:txBody>
                    <a:bodyPr/>
                    <a:lstStyle/>
                    <a:p>
                      <a:pPr algn="ctr" fontAlgn="t"/>
                      <a:r>
                        <a:rPr lang="en-US" sz="1600" b="0" i="0" u="sng" strike="noStrike" dirty="0">
                          <a:solidFill>
                            <a:srgbClr val="000000"/>
                          </a:solidFill>
                          <a:latin typeface="Arial" panose="020B0604020202020204" pitchFamily="34" charset="0"/>
                          <a:cs typeface="Arial" panose="020B0604020202020204" pitchFamily="34" charset="0"/>
                        </a:rPr>
                        <a:t>$2,822</a:t>
                      </a:r>
                    </a:p>
                  </a:txBody>
                  <a:tcPr marL="7144" marR="7144" marT="7144" marB="0" anchor="ctr"/>
                </a:tc>
                <a:tc>
                  <a:txBody>
                    <a:bodyPr/>
                    <a:lstStyle/>
                    <a:p>
                      <a:pPr algn="ctr" fontAlgn="t"/>
                      <a:r>
                        <a:rPr lang="en-US" sz="1600" b="0" i="0" u="sng" strike="noStrike" dirty="0">
                          <a:solidFill>
                            <a:srgbClr val="000000"/>
                          </a:solidFill>
                          <a:latin typeface="Arial" panose="020B0604020202020204" pitchFamily="34" charset="0"/>
                          <a:cs typeface="Arial" panose="020B0604020202020204" pitchFamily="34" charset="0"/>
                        </a:rPr>
                        <a:t>$3,342</a:t>
                      </a:r>
                    </a:p>
                  </a:txBody>
                  <a:tcPr marL="7144" marR="7144" marT="7144" marB="0" anchor="ctr">
                    <a:solidFill>
                      <a:schemeClr val="accent1">
                        <a:lumMod val="60000"/>
                        <a:lumOff val="40000"/>
                      </a:schemeClr>
                    </a:solidFill>
                  </a:tcPr>
                </a:tc>
                <a:tc>
                  <a:txBody>
                    <a:bodyPr/>
                    <a:lstStyle/>
                    <a:p>
                      <a:pPr algn="ctr" fontAlgn="t"/>
                      <a:r>
                        <a:rPr lang="en-US" sz="1600" b="0" i="0" u="sng" strike="noStrike" dirty="0">
                          <a:solidFill>
                            <a:srgbClr val="000000"/>
                          </a:solidFill>
                          <a:latin typeface="Arial" panose="020B0604020202020204" pitchFamily="34" charset="0"/>
                          <a:cs typeface="Arial" panose="020B0604020202020204" pitchFamily="34" charset="0"/>
                        </a:rPr>
                        <a:t>$5,703</a:t>
                      </a:r>
                    </a:p>
                  </a:txBody>
                  <a:tcPr marL="7144" marR="7144" marT="7144" marB="0" anchor="ctr"/>
                </a:tc>
                <a:tc>
                  <a:txBody>
                    <a:bodyPr/>
                    <a:lstStyle/>
                    <a:p>
                      <a:pPr algn="ctr" fontAlgn="t"/>
                      <a:r>
                        <a:rPr lang="en-US" sz="1600" b="0" i="0" u="sng" strike="noStrike" dirty="0">
                          <a:solidFill>
                            <a:srgbClr val="000000"/>
                          </a:solidFill>
                          <a:latin typeface="Arial" panose="020B0604020202020204" pitchFamily="34" charset="0"/>
                          <a:cs typeface="Arial" panose="020B0604020202020204" pitchFamily="34" charset="0"/>
                        </a:rPr>
                        <a:t>$10,185</a:t>
                      </a:r>
                    </a:p>
                  </a:txBody>
                  <a:tcPr marL="7144" marR="7144" marT="7144" marB="0" anchor="ctr"/>
                </a:tc>
                <a:extLst>
                  <a:ext uri="{0D108BD9-81ED-4DB2-BD59-A6C34878D82A}">
                    <a16:rowId xmlns:a16="http://schemas.microsoft.com/office/drawing/2014/main" val="10005"/>
                  </a:ext>
                </a:extLst>
              </a:tr>
            </a:tbl>
          </a:graphicData>
        </a:graphic>
      </p:graphicFrame>
      <p:graphicFrame>
        <p:nvGraphicFramePr>
          <p:cNvPr id="9" name="Table 8">
            <a:extLst>
              <a:ext uri="{FF2B5EF4-FFF2-40B4-BE49-F238E27FC236}">
                <a16:creationId xmlns:a16="http://schemas.microsoft.com/office/drawing/2014/main" id="{9CBF6E00-7B26-4052-80B7-8F2D05A12457}"/>
              </a:ext>
            </a:extLst>
          </p:cNvPr>
          <p:cNvGraphicFramePr>
            <a:graphicFrameLocks noGrp="1"/>
          </p:cNvGraphicFramePr>
          <p:nvPr>
            <p:extLst>
              <p:ext uri="{D42A27DB-BD31-4B8C-83A1-F6EECF244321}">
                <p14:modId xmlns:p14="http://schemas.microsoft.com/office/powerpoint/2010/main" val="1015761754"/>
              </p:ext>
            </p:extLst>
          </p:nvPr>
        </p:nvGraphicFramePr>
        <p:xfrm>
          <a:off x="2995743" y="617621"/>
          <a:ext cx="2914650" cy="895350"/>
        </p:xfrm>
        <a:graphic>
          <a:graphicData uri="http://schemas.openxmlformats.org/drawingml/2006/table">
            <a:tbl>
              <a:tblPr firstRow="1" bandRow="1">
                <a:effectLst>
                  <a:outerShdw blurRad="63500" sx="102000" sy="102000" algn="ctr" rotWithShape="0">
                    <a:prstClr val="black">
                      <a:alpha val="40000"/>
                    </a:prstClr>
                  </a:outerShdw>
                </a:effectLst>
                <a:tableStyleId>{F5AB1C69-6EDB-4FF4-983F-18BD219EF322}</a:tableStyleId>
              </a:tblPr>
              <a:tblGrid>
                <a:gridCol w="2914650">
                  <a:extLst>
                    <a:ext uri="{9D8B030D-6E8A-4147-A177-3AD203B41FA5}">
                      <a16:colId xmlns:a16="http://schemas.microsoft.com/office/drawing/2014/main" val="20000"/>
                    </a:ext>
                  </a:extLst>
                </a:gridCol>
              </a:tblGrid>
              <a:tr h="447675">
                <a:tc>
                  <a:txBody>
                    <a:bodyPr/>
                    <a:lstStyle/>
                    <a:p>
                      <a:pPr algn="ctr"/>
                      <a:r>
                        <a:rPr lang="en-US" sz="1800" dirty="0">
                          <a:solidFill>
                            <a:schemeClr val="tx1"/>
                          </a:solidFill>
                          <a:latin typeface="Arial" panose="020B0604020202020204" pitchFamily="34" charset="0"/>
                          <a:cs typeface="Arial" panose="020B0604020202020204" pitchFamily="34" charset="0"/>
                        </a:rPr>
                        <a:t>Insurable Revenue</a:t>
                      </a:r>
                    </a:p>
                  </a:txBody>
                  <a:tcPr marL="68580" marR="68580" marT="34290" marB="34290">
                    <a:solidFill>
                      <a:srgbClr val="FFC000"/>
                    </a:solidFill>
                  </a:tcPr>
                </a:tc>
                <a:extLst>
                  <a:ext uri="{0D108BD9-81ED-4DB2-BD59-A6C34878D82A}">
                    <a16:rowId xmlns:a16="http://schemas.microsoft.com/office/drawing/2014/main" val="10000"/>
                  </a:ext>
                </a:extLst>
              </a:tr>
              <a:tr h="447675">
                <a:tc>
                  <a:txBody>
                    <a:bodyPr/>
                    <a:lstStyle/>
                    <a:p>
                      <a:pPr algn="ctr"/>
                      <a:r>
                        <a:rPr lang="en-US" sz="1600" b="1" dirty="0">
                          <a:latin typeface="Arial" panose="020B0604020202020204" pitchFamily="34" charset="0"/>
                          <a:cs typeface="Arial" panose="020B0604020202020204" pitchFamily="34" charset="0"/>
                        </a:rPr>
                        <a:t>$176,833</a:t>
                      </a:r>
                    </a:p>
                  </a:txBody>
                  <a:tcPr marL="68580" marR="68580" marT="34290" marB="34290" anchor="ctr"/>
                </a:tc>
                <a:extLst>
                  <a:ext uri="{0D108BD9-81ED-4DB2-BD59-A6C34878D82A}">
                    <a16:rowId xmlns:a16="http://schemas.microsoft.com/office/drawing/2014/main" val="10001"/>
                  </a:ext>
                </a:extLst>
              </a:tr>
            </a:tbl>
          </a:graphicData>
        </a:graphic>
      </p:graphicFrame>
      <p:sp>
        <p:nvSpPr>
          <p:cNvPr id="10" name="Down Arrow 9">
            <a:extLst>
              <a:ext uri="{FF2B5EF4-FFF2-40B4-BE49-F238E27FC236}">
                <a16:creationId xmlns:a16="http://schemas.microsoft.com/office/drawing/2014/main" id="{C177ED1D-2FEE-47D6-BFEF-CAFC28A564AE}"/>
              </a:ext>
            </a:extLst>
          </p:cNvPr>
          <p:cNvSpPr/>
          <p:nvPr/>
        </p:nvSpPr>
        <p:spPr>
          <a:xfrm rot="1459318">
            <a:off x="6859212" y="1378251"/>
            <a:ext cx="286068" cy="117761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TextBox 4">
            <a:extLst>
              <a:ext uri="{FF2B5EF4-FFF2-40B4-BE49-F238E27FC236}">
                <a16:creationId xmlns:a16="http://schemas.microsoft.com/office/drawing/2014/main" id="{03C945A4-5DFE-4C1F-A367-7F1A96F3B369}"/>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
        <p:nvSpPr>
          <p:cNvPr id="6" name="Rectangle 538">
            <a:extLst>
              <a:ext uri="{FF2B5EF4-FFF2-40B4-BE49-F238E27FC236}">
                <a16:creationId xmlns:a16="http://schemas.microsoft.com/office/drawing/2014/main" id="{029C5381-B6E7-48F3-B396-429F7BF8A50C}"/>
              </a:ext>
            </a:extLst>
          </p:cNvPr>
          <p:cNvSpPr>
            <a:spLocks noChangeArrowheads="1"/>
          </p:cNvSpPr>
          <p:nvPr/>
        </p:nvSpPr>
        <p:spPr bwMode="auto">
          <a:xfrm>
            <a:off x="1991788" y="6352141"/>
            <a:ext cx="7149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t>***The above figures are estimates only</a:t>
            </a:r>
          </a:p>
          <a:p>
            <a:pPr eaLnBrk="1" hangingPunct="1">
              <a:spcBef>
                <a:spcPct val="0"/>
              </a:spcBef>
              <a:buClrTx/>
              <a:buFontTx/>
              <a:buNone/>
            </a:pPr>
            <a:r>
              <a:rPr lang="en-US" altLang="en-US" sz="900" dirty="0"/>
              <a:t>***Final coverage amounts, and premiums will be based on individual yields, guarantees, and final multi peril prices that are established</a:t>
            </a:r>
          </a:p>
        </p:txBody>
      </p:sp>
    </p:spTree>
  </p:cSld>
  <p:clrMapOvr>
    <a:masterClrMapping/>
  </p:clrMapOvr>
  <p:transition spd="med">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76200"/>
            <a:ext cx="7543800" cy="633058"/>
          </a:xfrm>
          <a:noFill/>
        </p:spPr>
        <p:txBody>
          <a:bodyPr>
            <a:noAutofit/>
          </a:bodyPr>
          <a:lstStyle/>
          <a:p>
            <a:r>
              <a:rPr lang="en-US" sz="2400" b="1" u="sng" dirty="0">
                <a:latin typeface="Arial" panose="020B0604020202020204" pitchFamily="34" charset="0"/>
                <a:cs typeface="Arial" panose="020B0604020202020204" pitchFamily="34" charset="0"/>
              </a:rPr>
              <a:t>2022 WFRP Loss Example:  Montezuma</a:t>
            </a:r>
          </a:p>
        </p:txBody>
      </p:sp>
      <p:graphicFrame>
        <p:nvGraphicFramePr>
          <p:cNvPr id="7" name="Table 6"/>
          <p:cNvGraphicFramePr>
            <a:graphicFrameLocks noGrp="1"/>
          </p:cNvGraphicFramePr>
          <p:nvPr>
            <p:extLst>
              <p:ext uri="{D42A27DB-BD31-4B8C-83A1-F6EECF244321}">
                <p14:modId xmlns:p14="http://schemas.microsoft.com/office/powerpoint/2010/main" val="623022450"/>
              </p:ext>
            </p:extLst>
          </p:nvPr>
        </p:nvGraphicFramePr>
        <p:xfrm>
          <a:off x="5943600" y="2590800"/>
          <a:ext cx="2895600" cy="434340"/>
        </p:xfrm>
        <a:graphic>
          <a:graphicData uri="http://schemas.openxmlformats.org/drawingml/2006/table">
            <a:tbl>
              <a:tblPr firstRow="1" bandRow="1">
                <a:tableStyleId>{F5AB1C69-6EDB-4FF4-983F-18BD219EF322}</a:tableStyleId>
              </a:tblPr>
              <a:tblGrid>
                <a:gridCol w="1650586">
                  <a:extLst>
                    <a:ext uri="{9D8B030D-6E8A-4147-A177-3AD203B41FA5}">
                      <a16:colId xmlns:a16="http://schemas.microsoft.com/office/drawing/2014/main" val="20000"/>
                    </a:ext>
                  </a:extLst>
                </a:gridCol>
                <a:gridCol w="1245014">
                  <a:extLst>
                    <a:ext uri="{9D8B030D-6E8A-4147-A177-3AD203B41FA5}">
                      <a16:colId xmlns:a16="http://schemas.microsoft.com/office/drawing/2014/main" val="20001"/>
                    </a:ext>
                  </a:extLst>
                </a:gridCol>
              </a:tblGrid>
              <a:tr h="365126">
                <a:tc>
                  <a:txBody>
                    <a:bodyPr/>
                    <a:lstStyle/>
                    <a:p>
                      <a:pPr algn="ctr"/>
                      <a:r>
                        <a:rPr lang="en-US" sz="1200" dirty="0">
                          <a:solidFill>
                            <a:schemeClr val="tx1"/>
                          </a:solidFill>
                          <a:latin typeface="Arial" panose="020B0604020202020204" pitchFamily="34" charset="0"/>
                          <a:cs typeface="Arial" panose="020B0604020202020204" pitchFamily="34" charset="0"/>
                        </a:rPr>
                        <a:t>Total Expected Revenue</a:t>
                      </a:r>
                    </a:p>
                  </a:txBody>
                  <a:tcPr marL="68580" marR="68580" marT="34290" marB="34290">
                    <a:solidFill>
                      <a:schemeClr val="accent2">
                        <a:lumMod val="60000"/>
                        <a:lumOff val="40000"/>
                      </a:schemeClr>
                    </a:solidFill>
                  </a:tcPr>
                </a:tc>
                <a:tc>
                  <a:txBody>
                    <a:bodyPr/>
                    <a:lstStyle/>
                    <a:p>
                      <a:pPr algn="ctr"/>
                      <a:r>
                        <a:rPr lang="en-US" sz="1600" i="1" dirty="0">
                          <a:solidFill>
                            <a:schemeClr val="tx1"/>
                          </a:solidFill>
                          <a:latin typeface="Arial" panose="020B0604020202020204" pitchFamily="34" charset="0"/>
                          <a:cs typeface="Arial" panose="020B0604020202020204" pitchFamily="34" charset="0"/>
                        </a:rPr>
                        <a:t>$186,000</a:t>
                      </a:r>
                    </a:p>
                  </a:txBody>
                  <a:tcPr marL="68580" marR="68580" marT="34290" marB="34290"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D588C193-7C0E-433E-8671-DE56FF8CADA8}"/>
              </a:ext>
            </a:extLst>
          </p:cNvPr>
          <p:cNvSpPr txBox="1"/>
          <p:nvPr/>
        </p:nvSpPr>
        <p:spPr>
          <a:xfrm>
            <a:off x="914400" y="575846"/>
            <a:ext cx="55626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2022 Policy Expected Revenue / Projections</a:t>
            </a:r>
          </a:p>
        </p:txBody>
      </p:sp>
      <p:sp>
        <p:nvSpPr>
          <p:cNvPr id="8" name="TextBox 7">
            <a:extLst>
              <a:ext uri="{FF2B5EF4-FFF2-40B4-BE49-F238E27FC236}">
                <a16:creationId xmlns:a16="http://schemas.microsoft.com/office/drawing/2014/main" id="{0150D057-D3D9-4FEC-A088-D5205D03C8FF}"/>
              </a:ext>
            </a:extLst>
          </p:cNvPr>
          <p:cNvSpPr txBox="1"/>
          <p:nvPr/>
        </p:nvSpPr>
        <p:spPr>
          <a:xfrm>
            <a:off x="914400" y="2819400"/>
            <a:ext cx="55626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2022 Total Farm Revenue Received</a:t>
            </a:r>
          </a:p>
        </p:txBody>
      </p:sp>
      <p:sp>
        <p:nvSpPr>
          <p:cNvPr id="14" name="TextBox 13">
            <a:extLst>
              <a:ext uri="{FF2B5EF4-FFF2-40B4-BE49-F238E27FC236}">
                <a16:creationId xmlns:a16="http://schemas.microsoft.com/office/drawing/2014/main" id="{C93EF05B-C653-4A58-A7D5-8C7172A95D95}"/>
              </a:ext>
            </a:extLst>
          </p:cNvPr>
          <p:cNvSpPr txBox="1"/>
          <p:nvPr/>
        </p:nvSpPr>
        <p:spPr>
          <a:xfrm>
            <a:off x="1905000" y="5410200"/>
            <a:ext cx="7315200" cy="954107"/>
          </a:xfrm>
          <a:prstGeom prst="rect">
            <a:avLst/>
          </a:prstGeom>
          <a:noFill/>
        </p:spPr>
        <p:txBody>
          <a:bodyPr wrap="square" rtlCol="0">
            <a:spAutoFit/>
          </a:bodyPr>
          <a:lstStyle/>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WFRP Policy Expected Revenue: $176,833 x 75% =	   </a:t>
            </a:r>
            <a:r>
              <a:rPr lang="en-US" sz="1400" dirty="0">
                <a:latin typeface="Arial" panose="020B0604020202020204" pitchFamily="34" charset="0"/>
                <a:cs typeface="Arial" panose="020B0604020202020204" pitchFamily="34" charset="0"/>
              </a:rPr>
              <a:t>$132,625 </a:t>
            </a:r>
            <a:r>
              <a:rPr lang="en-US" sz="1400" dirty="0">
                <a:solidFill>
                  <a:schemeClr val="tx1"/>
                </a:solidFill>
                <a:latin typeface="Arial" panose="020B0604020202020204" pitchFamily="34" charset="0"/>
                <a:cs typeface="Arial" panose="020B0604020202020204" pitchFamily="34" charset="0"/>
              </a:rPr>
              <a:t>Revenue Guarantee  </a:t>
            </a:r>
          </a:p>
          <a:p>
            <a:r>
              <a:rPr lang="en-US" sz="1400" dirty="0">
                <a:solidFill>
                  <a:schemeClr val="tx1"/>
                </a:solidFill>
                <a:latin typeface="Arial" panose="020B0604020202020204" pitchFamily="34" charset="0"/>
                <a:cs typeface="Arial" panose="020B0604020202020204" pitchFamily="34" charset="0"/>
              </a:rPr>
              <a:t>Total Farm Final Revenue:						</a:t>
            </a:r>
            <a:r>
              <a:rPr lang="en-US" sz="1400" u="sng" dirty="0">
                <a:solidFill>
                  <a:schemeClr val="tx1"/>
                </a:solidFill>
                <a:latin typeface="Arial" panose="020B0604020202020204" pitchFamily="34" charset="0"/>
                <a:cs typeface="Arial" panose="020B0604020202020204" pitchFamily="34" charset="0"/>
              </a:rPr>
              <a:t> - $82,050 Received </a:t>
            </a:r>
          </a:p>
          <a:p>
            <a:r>
              <a:rPr lang="en-US" sz="1400" dirty="0">
                <a:latin typeface="Arial" panose="020B0604020202020204" pitchFamily="34" charset="0"/>
                <a:cs typeface="Arial" panose="020B0604020202020204" pitchFamily="34" charset="0"/>
              </a:rPr>
              <a:t>WFRP 2022 Difference:						   </a:t>
            </a:r>
            <a:r>
              <a:rPr lang="en-US" sz="1400" b="1" dirty="0">
                <a:highlight>
                  <a:srgbClr val="FFFF00"/>
                </a:highlight>
                <a:latin typeface="Arial" panose="020B0604020202020204" pitchFamily="34" charset="0"/>
                <a:cs typeface="Arial" panose="020B0604020202020204" pitchFamily="34" charset="0"/>
              </a:rPr>
              <a:t>$50,575 Loss Payment</a:t>
            </a:r>
            <a:endParaRPr lang="en-US" sz="1400" b="1" dirty="0">
              <a:solidFill>
                <a:schemeClr val="tx1"/>
              </a:solidFill>
              <a:highlight>
                <a:srgbClr val="FFFF00"/>
              </a:highlight>
              <a:latin typeface="Arial" panose="020B0604020202020204" pitchFamily="34" charset="0"/>
              <a:cs typeface="Arial" panose="020B0604020202020204" pitchFamily="34" charset="0"/>
            </a:endParaRPr>
          </a:p>
        </p:txBody>
      </p:sp>
      <p:graphicFrame>
        <p:nvGraphicFramePr>
          <p:cNvPr id="13" name="Table 11">
            <a:extLst>
              <a:ext uri="{FF2B5EF4-FFF2-40B4-BE49-F238E27FC236}">
                <a16:creationId xmlns:a16="http://schemas.microsoft.com/office/drawing/2014/main" id="{FCF8EBAD-0225-4EC8-860B-164BEDDE7254}"/>
              </a:ext>
            </a:extLst>
          </p:cNvPr>
          <p:cNvGraphicFramePr>
            <a:graphicFrameLocks noGrp="1"/>
          </p:cNvGraphicFramePr>
          <p:nvPr>
            <p:extLst>
              <p:ext uri="{D42A27DB-BD31-4B8C-83A1-F6EECF244321}">
                <p14:modId xmlns:p14="http://schemas.microsoft.com/office/powerpoint/2010/main" val="1970858907"/>
              </p:ext>
            </p:extLst>
          </p:nvPr>
        </p:nvGraphicFramePr>
        <p:xfrm>
          <a:off x="952497" y="899046"/>
          <a:ext cx="7886703" cy="1691754"/>
        </p:xfrm>
        <a:graphic>
          <a:graphicData uri="http://schemas.openxmlformats.org/drawingml/2006/table">
            <a:tbl>
              <a:tblPr firstRow="1" bandRow="1">
                <a:tableStyleId>{5C22544A-7EE6-4342-B048-85BDC9FD1C3A}</a:tableStyleId>
              </a:tblPr>
              <a:tblGrid>
                <a:gridCol w="1529950">
                  <a:extLst>
                    <a:ext uri="{9D8B030D-6E8A-4147-A177-3AD203B41FA5}">
                      <a16:colId xmlns:a16="http://schemas.microsoft.com/office/drawing/2014/main" val="3204249878"/>
                    </a:ext>
                  </a:extLst>
                </a:gridCol>
                <a:gridCol w="1090418">
                  <a:extLst>
                    <a:ext uri="{9D8B030D-6E8A-4147-A177-3AD203B41FA5}">
                      <a16:colId xmlns:a16="http://schemas.microsoft.com/office/drawing/2014/main" val="559777656"/>
                    </a:ext>
                  </a:extLst>
                </a:gridCol>
                <a:gridCol w="362133">
                  <a:extLst>
                    <a:ext uri="{9D8B030D-6E8A-4147-A177-3AD203B41FA5}">
                      <a16:colId xmlns:a16="http://schemas.microsoft.com/office/drawing/2014/main" val="595408379"/>
                    </a:ext>
                  </a:extLst>
                </a:gridCol>
                <a:gridCol w="1684522">
                  <a:extLst>
                    <a:ext uri="{9D8B030D-6E8A-4147-A177-3AD203B41FA5}">
                      <a16:colId xmlns:a16="http://schemas.microsoft.com/office/drawing/2014/main" val="3391123545"/>
                    </a:ext>
                  </a:extLst>
                </a:gridCol>
                <a:gridCol w="341536">
                  <a:extLst>
                    <a:ext uri="{9D8B030D-6E8A-4147-A177-3AD203B41FA5}">
                      <a16:colId xmlns:a16="http://schemas.microsoft.com/office/drawing/2014/main" val="3140638649"/>
                    </a:ext>
                  </a:extLst>
                </a:gridCol>
                <a:gridCol w="1403768">
                  <a:extLst>
                    <a:ext uri="{9D8B030D-6E8A-4147-A177-3AD203B41FA5}">
                      <a16:colId xmlns:a16="http://schemas.microsoft.com/office/drawing/2014/main" val="164350297"/>
                    </a:ext>
                  </a:extLst>
                </a:gridCol>
                <a:gridCol w="339663">
                  <a:extLst>
                    <a:ext uri="{9D8B030D-6E8A-4147-A177-3AD203B41FA5}">
                      <a16:colId xmlns:a16="http://schemas.microsoft.com/office/drawing/2014/main" val="912178393"/>
                    </a:ext>
                  </a:extLst>
                </a:gridCol>
                <a:gridCol w="1134713">
                  <a:extLst>
                    <a:ext uri="{9D8B030D-6E8A-4147-A177-3AD203B41FA5}">
                      <a16:colId xmlns:a16="http://schemas.microsoft.com/office/drawing/2014/main" val="3946925523"/>
                    </a:ext>
                  </a:extLst>
                </a:gridCol>
              </a:tblGrid>
              <a:tr h="397128">
                <a:tc>
                  <a:txBody>
                    <a:bodyPr/>
                    <a:lstStyle/>
                    <a:p>
                      <a:pPr algn="ctr"/>
                      <a:r>
                        <a:rPr lang="en-US" sz="1200" dirty="0">
                          <a:solidFill>
                            <a:schemeClr val="tx1"/>
                          </a:solidFill>
                          <a:latin typeface="Arial Black" panose="020B0A04020102020204" pitchFamily="34" charset="0"/>
                        </a:rPr>
                        <a:t>Commodity</a:t>
                      </a:r>
                    </a:p>
                  </a:txBody>
                  <a:tcPr marL="68580" marR="68580" marT="34290" marB="34290" anchor="ctr"/>
                </a:tc>
                <a:tc>
                  <a:txBody>
                    <a:bodyPr/>
                    <a:lstStyle/>
                    <a:p>
                      <a:pPr algn="ctr"/>
                      <a:r>
                        <a:rPr lang="en-US" sz="1200" dirty="0">
                          <a:solidFill>
                            <a:schemeClr val="tx1"/>
                          </a:solidFill>
                          <a:latin typeface="Arial Black" panose="020B0A04020102020204" pitchFamily="34" charset="0"/>
                        </a:rPr>
                        <a:t>Yield</a:t>
                      </a:r>
                    </a:p>
                  </a:txBody>
                  <a:tcPr marL="68580" marR="68580" marT="34290" marB="34290" anchor="ctr"/>
                </a:tc>
                <a:tc>
                  <a:txBody>
                    <a:bodyPr/>
                    <a:lstStyle/>
                    <a:p>
                      <a:pPr algn="ctr"/>
                      <a:r>
                        <a:rPr lang="en-US" sz="1200" dirty="0">
                          <a:solidFill>
                            <a:schemeClr val="tx1"/>
                          </a:solidFill>
                          <a:latin typeface="Arial Black" panose="020B0A04020102020204" pitchFamily="34" charset="0"/>
                        </a:rPr>
                        <a:t>X</a:t>
                      </a:r>
                    </a:p>
                  </a:txBody>
                  <a:tcPr marL="68580" marR="68580" marT="34290" marB="34290" anchor="ctr"/>
                </a:tc>
                <a:tc>
                  <a:txBody>
                    <a:bodyPr/>
                    <a:lstStyle/>
                    <a:p>
                      <a:pPr algn="ctr"/>
                      <a:r>
                        <a:rPr lang="en-US" sz="1200" dirty="0">
                          <a:solidFill>
                            <a:schemeClr val="tx1"/>
                          </a:solidFill>
                          <a:latin typeface="Arial Black" panose="020B0A04020102020204" pitchFamily="34" charset="0"/>
                        </a:rPr>
                        <a:t>Expected Value</a:t>
                      </a:r>
                    </a:p>
                  </a:txBody>
                  <a:tcPr marL="68580" marR="68580" marT="34290" marB="34290" anchor="ctr"/>
                </a:tc>
                <a:tc>
                  <a:txBody>
                    <a:bodyPr/>
                    <a:lstStyle/>
                    <a:p>
                      <a:pPr algn="ctr"/>
                      <a:r>
                        <a:rPr lang="en-US" sz="1200" dirty="0">
                          <a:solidFill>
                            <a:schemeClr val="tx1"/>
                          </a:solidFill>
                          <a:latin typeface="Arial Black" panose="020B0A04020102020204" pitchFamily="34" charset="0"/>
                        </a:rPr>
                        <a:t>x</a:t>
                      </a:r>
                    </a:p>
                  </a:txBody>
                  <a:tcPr marL="68580" marR="68580" marT="34290" marB="34290" anchor="ctr"/>
                </a:tc>
                <a:tc>
                  <a:txBody>
                    <a:bodyPr/>
                    <a:lstStyle/>
                    <a:p>
                      <a:pPr algn="ctr"/>
                      <a:r>
                        <a:rPr lang="en-US" sz="1200" dirty="0">
                          <a:solidFill>
                            <a:schemeClr val="tx1"/>
                          </a:solidFill>
                          <a:latin typeface="Arial Black" panose="020B0A04020102020204" pitchFamily="34" charset="0"/>
                        </a:rPr>
                        <a:t>Quantity</a:t>
                      </a:r>
                    </a:p>
                  </a:txBody>
                  <a:tcPr marL="68580" marR="68580" marT="34290" marB="34290" anchor="ctr"/>
                </a:tc>
                <a:tc>
                  <a:txBody>
                    <a:bodyPr/>
                    <a:lstStyle/>
                    <a:p>
                      <a:pPr algn="ctr"/>
                      <a:r>
                        <a:rPr lang="en-US" sz="1200" dirty="0">
                          <a:solidFill>
                            <a:schemeClr val="tx1"/>
                          </a:solidFill>
                          <a:latin typeface="Arial Black" panose="020B0A04020102020204" pitchFamily="34" charset="0"/>
                        </a:rPr>
                        <a:t>=</a:t>
                      </a:r>
                    </a:p>
                  </a:txBody>
                  <a:tcPr marL="68580" marR="68580" marT="34290" marB="34290" anchor="ctr"/>
                </a:tc>
                <a:tc>
                  <a:txBody>
                    <a:bodyPr/>
                    <a:lstStyle/>
                    <a:p>
                      <a:pPr algn="ctr"/>
                      <a:r>
                        <a:rPr lang="en-US" sz="1200" dirty="0">
                          <a:solidFill>
                            <a:schemeClr val="tx1"/>
                          </a:solidFill>
                          <a:latin typeface="Arial Black" panose="020B0A04020102020204" pitchFamily="34" charset="0"/>
                        </a:rPr>
                        <a:t>Expected</a:t>
                      </a:r>
                      <a:r>
                        <a:rPr lang="en-US" sz="1200" baseline="0" dirty="0">
                          <a:solidFill>
                            <a:schemeClr val="tx1"/>
                          </a:solidFill>
                          <a:latin typeface="Arial Black" panose="020B0A04020102020204" pitchFamily="34" charset="0"/>
                        </a:rPr>
                        <a:t> Total Revenue</a:t>
                      </a:r>
                      <a:endParaRPr lang="en-US" sz="1200" dirty="0">
                        <a:solidFill>
                          <a:schemeClr val="tx1"/>
                        </a:solidFill>
                        <a:latin typeface="Arial Black" panose="020B0A04020102020204" pitchFamily="34" charset="0"/>
                      </a:endParaRPr>
                    </a:p>
                  </a:txBody>
                  <a:tcPr marL="68580" marR="68580" marT="34290" marB="34290" anchor="ctr"/>
                </a:tc>
                <a:extLst>
                  <a:ext uri="{0D108BD9-81ED-4DB2-BD59-A6C34878D82A}">
                    <a16:rowId xmlns:a16="http://schemas.microsoft.com/office/drawing/2014/main" val="2551443425"/>
                  </a:ext>
                </a:extLst>
              </a:tr>
              <a:tr h="358178">
                <a:tc>
                  <a:txBody>
                    <a:bodyPr/>
                    <a:lstStyle/>
                    <a:p>
                      <a:pPr algn="ctr"/>
                      <a:r>
                        <a:rPr lang="en-US" sz="1400" dirty="0">
                          <a:solidFill>
                            <a:schemeClr val="tx1"/>
                          </a:solidFill>
                          <a:latin typeface="Arial" panose="020B0604020202020204" pitchFamily="34" charset="0"/>
                          <a:cs typeface="Arial" panose="020B0604020202020204" pitchFamily="34" charset="0"/>
                        </a:rPr>
                        <a:t>Alfalfa</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4 ton</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$200 ton</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130ac</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$104,000</a:t>
                      </a:r>
                    </a:p>
                  </a:txBody>
                  <a:tcPr marL="68580" marR="68580" marT="34290" marB="34290" anchor="ctr"/>
                </a:tc>
                <a:extLst>
                  <a:ext uri="{0D108BD9-81ED-4DB2-BD59-A6C34878D82A}">
                    <a16:rowId xmlns:a16="http://schemas.microsoft.com/office/drawing/2014/main" val="1871171027"/>
                  </a:ext>
                </a:extLst>
              </a:tr>
              <a:tr h="358178">
                <a:tc>
                  <a:txBody>
                    <a:bodyPr/>
                    <a:lstStyle/>
                    <a:p>
                      <a:pPr algn="ctr"/>
                      <a:r>
                        <a:rPr lang="en-US" sz="1400" dirty="0">
                          <a:solidFill>
                            <a:schemeClr val="tx1"/>
                          </a:solidFill>
                          <a:latin typeface="Arial" panose="020B0604020202020204" pitchFamily="34" charset="0"/>
                          <a:cs typeface="Arial" panose="020B0604020202020204" pitchFamily="34" charset="0"/>
                        </a:rPr>
                        <a:t>Beardless Barley</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2 ton</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$170 ton</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130ac</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$44,200</a:t>
                      </a:r>
                    </a:p>
                  </a:txBody>
                  <a:tcPr marL="68580" marR="68580" marT="34290" marB="34290" anchor="ctr"/>
                </a:tc>
                <a:extLst>
                  <a:ext uri="{0D108BD9-81ED-4DB2-BD59-A6C34878D82A}">
                    <a16:rowId xmlns:a16="http://schemas.microsoft.com/office/drawing/2014/main" val="1122916669"/>
                  </a:ext>
                </a:extLst>
              </a:tr>
              <a:tr h="358178">
                <a:tc>
                  <a:txBody>
                    <a:bodyPr/>
                    <a:lstStyle/>
                    <a:p>
                      <a:pPr algn="ctr"/>
                      <a:r>
                        <a:rPr lang="en-US" sz="1400" dirty="0">
                          <a:solidFill>
                            <a:schemeClr val="tx1"/>
                          </a:solidFill>
                          <a:latin typeface="Arial" panose="020B0604020202020204" pitchFamily="34" charset="0"/>
                          <a:cs typeface="Arial" panose="020B0604020202020204" pitchFamily="34" charset="0"/>
                        </a:rPr>
                        <a:t>Safflower</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600 lbs.</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$.21</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300ac</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$37,800</a:t>
                      </a:r>
                    </a:p>
                  </a:txBody>
                  <a:tcPr marL="68580" marR="68580" marT="34290" marB="34290" anchor="ctr"/>
                </a:tc>
                <a:extLst>
                  <a:ext uri="{0D108BD9-81ED-4DB2-BD59-A6C34878D82A}">
                    <a16:rowId xmlns:a16="http://schemas.microsoft.com/office/drawing/2014/main" val="3991005732"/>
                  </a:ext>
                </a:extLst>
              </a:tr>
            </a:tbl>
          </a:graphicData>
        </a:graphic>
      </p:graphicFrame>
      <p:graphicFrame>
        <p:nvGraphicFramePr>
          <p:cNvPr id="16" name="Table 11">
            <a:extLst>
              <a:ext uri="{FF2B5EF4-FFF2-40B4-BE49-F238E27FC236}">
                <a16:creationId xmlns:a16="http://schemas.microsoft.com/office/drawing/2014/main" id="{8D9C35EA-17DE-4F82-8239-051ECCF10AE4}"/>
              </a:ext>
            </a:extLst>
          </p:cNvPr>
          <p:cNvGraphicFramePr>
            <a:graphicFrameLocks noGrp="1"/>
          </p:cNvGraphicFramePr>
          <p:nvPr>
            <p:extLst>
              <p:ext uri="{D42A27DB-BD31-4B8C-83A1-F6EECF244321}">
                <p14:modId xmlns:p14="http://schemas.microsoft.com/office/powerpoint/2010/main" val="840111854"/>
              </p:ext>
            </p:extLst>
          </p:nvPr>
        </p:nvGraphicFramePr>
        <p:xfrm>
          <a:off x="952497" y="3124200"/>
          <a:ext cx="7886703" cy="2072640"/>
        </p:xfrm>
        <a:graphic>
          <a:graphicData uri="http://schemas.openxmlformats.org/drawingml/2006/table">
            <a:tbl>
              <a:tblPr firstRow="1" bandRow="1">
                <a:tableStyleId>{5C22544A-7EE6-4342-B048-85BDC9FD1C3A}</a:tableStyleId>
              </a:tblPr>
              <a:tblGrid>
                <a:gridCol w="1529950">
                  <a:extLst>
                    <a:ext uri="{9D8B030D-6E8A-4147-A177-3AD203B41FA5}">
                      <a16:colId xmlns:a16="http://schemas.microsoft.com/office/drawing/2014/main" val="3204249878"/>
                    </a:ext>
                  </a:extLst>
                </a:gridCol>
                <a:gridCol w="1090417">
                  <a:extLst>
                    <a:ext uri="{9D8B030D-6E8A-4147-A177-3AD203B41FA5}">
                      <a16:colId xmlns:a16="http://schemas.microsoft.com/office/drawing/2014/main" val="559777656"/>
                    </a:ext>
                  </a:extLst>
                </a:gridCol>
                <a:gridCol w="362134">
                  <a:extLst>
                    <a:ext uri="{9D8B030D-6E8A-4147-A177-3AD203B41FA5}">
                      <a16:colId xmlns:a16="http://schemas.microsoft.com/office/drawing/2014/main" val="595408379"/>
                    </a:ext>
                  </a:extLst>
                </a:gridCol>
                <a:gridCol w="1684521">
                  <a:extLst>
                    <a:ext uri="{9D8B030D-6E8A-4147-A177-3AD203B41FA5}">
                      <a16:colId xmlns:a16="http://schemas.microsoft.com/office/drawing/2014/main" val="3391123545"/>
                    </a:ext>
                  </a:extLst>
                </a:gridCol>
                <a:gridCol w="341537">
                  <a:extLst>
                    <a:ext uri="{9D8B030D-6E8A-4147-A177-3AD203B41FA5}">
                      <a16:colId xmlns:a16="http://schemas.microsoft.com/office/drawing/2014/main" val="3140638649"/>
                    </a:ext>
                  </a:extLst>
                </a:gridCol>
                <a:gridCol w="1403768">
                  <a:extLst>
                    <a:ext uri="{9D8B030D-6E8A-4147-A177-3AD203B41FA5}">
                      <a16:colId xmlns:a16="http://schemas.microsoft.com/office/drawing/2014/main" val="164350297"/>
                    </a:ext>
                  </a:extLst>
                </a:gridCol>
                <a:gridCol w="339664">
                  <a:extLst>
                    <a:ext uri="{9D8B030D-6E8A-4147-A177-3AD203B41FA5}">
                      <a16:colId xmlns:a16="http://schemas.microsoft.com/office/drawing/2014/main" val="912178393"/>
                    </a:ext>
                  </a:extLst>
                </a:gridCol>
                <a:gridCol w="1134712">
                  <a:extLst>
                    <a:ext uri="{9D8B030D-6E8A-4147-A177-3AD203B41FA5}">
                      <a16:colId xmlns:a16="http://schemas.microsoft.com/office/drawing/2014/main" val="3946925523"/>
                    </a:ext>
                  </a:extLst>
                </a:gridCol>
              </a:tblGrid>
              <a:tr h="485140">
                <a:tc>
                  <a:txBody>
                    <a:bodyPr/>
                    <a:lstStyle/>
                    <a:p>
                      <a:pPr algn="ctr"/>
                      <a:r>
                        <a:rPr lang="en-US" sz="1200" dirty="0">
                          <a:solidFill>
                            <a:schemeClr val="tx1"/>
                          </a:solidFill>
                          <a:latin typeface="Arial Black" panose="020B0A04020102020204" pitchFamily="34" charset="0"/>
                        </a:rPr>
                        <a:t>Commodity</a:t>
                      </a:r>
                    </a:p>
                  </a:txBody>
                  <a:tcPr marL="68580" marR="68580" marT="34290" marB="34290" anchor="ctr"/>
                </a:tc>
                <a:tc>
                  <a:txBody>
                    <a:bodyPr/>
                    <a:lstStyle/>
                    <a:p>
                      <a:pPr algn="ctr"/>
                      <a:r>
                        <a:rPr lang="en-US" sz="1200" dirty="0">
                          <a:solidFill>
                            <a:schemeClr val="tx1"/>
                          </a:solidFill>
                          <a:latin typeface="Arial Black" panose="020B0A04020102020204" pitchFamily="34" charset="0"/>
                        </a:rPr>
                        <a:t>Yield</a:t>
                      </a:r>
                    </a:p>
                  </a:txBody>
                  <a:tcPr marL="68580" marR="68580" marT="34290" marB="34290" anchor="ctr"/>
                </a:tc>
                <a:tc>
                  <a:txBody>
                    <a:bodyPr/>
                    <a:lstStyle/>
                    <a:p>
                      <a:pPr algn="ctr"/>
                      <a:r>
                        <a:rPr lang="en-US" sz="1200" dirty="0">
                          <a:solidFill>
                            <a:schemeClr val="tx1"/>
                          </a:solidFill>
                          <a:latin typeface="Arial Black" panose="020B0A04020102020204" pitchFamily="34" charset="0"/>
                        </a:rPr>
                        <a:t>X</a:t>
                      </a:r>
                    </a:p>
                  </a:txBody>
                  <a:tcPr marL="68580" marR="68580" marT="34290" marB="34290" anchor="ctr"/>
                </a:tc>
                <a:tc>
                  <a:txBody>
                    <a:bodyPr/>
                    <a:lstStyle/>
                    <a:p>
                      <a:pPr algn="ctr"/>
                      <a:r>
                        <a:rPr lang="en-US" sz="1200" dirty="0">
                          <a:solidFill>
                            <a:schemeClr val="tx1"/>
                          </a:solidFill>
                          <a:latin typeface="Arial Black" panose="020B0A04020102020204" pitchFamily="34" charset="0"/>
                        </a:rPr>
                        <a:t>Expected Value</a:t>
                      </a:r>
                    </a:p>
                  </a:txBody>
                  <a:tcPr marL="68580" marR="68580" marT="34290" marB="34290" anchor="ctr"/>
                </a:tc>
                <a:tc>
                  <a:txBody>
                    <a:bodyPr/>
                    <a:lstStyle/>
                    <a:p>
                      <a:pPr algn="ctr"/>
                      <a:r>
                        <a:rPr lang="en-US" sz="1200" dirty="0">
                          <a:solidFill>
                            <a:schemeClr val="tx1"/>
                          </a:solidFill>
                          <a:latin typeface="Arial Black" panose="020B0A04020102020204" pitchFamily="34" charset="0"/>
                        </a:rPr>
                        <a:t>x</a:t>
                      </a:r>
                    </a:p>
                  </a:txBody>
                  <a:tcPr marL="68580" marR="68580" marT="34290" marB="34290" anchor="ctr"/>
                </a:tc>
                <a:tc>
                  <a:txBody>
                    <a:bodyPr/>
                    <a:lstStyle/>
                    <a:p>
                      <a:pPr algn="ctr"/>
                      <a:r>
                        <a:rPr lang="en-US" sz="1200" dirty="0">
                          <a:solidFill>
                            <a:schemeClr val="tx1"/>
                          </a:solidFill>
                          <a:latin typeface="Arial Black" panose="020B0A04020102020204" pitchFamily="34" charset="0"/>
                        </a:rPr>
                        <a:t>Quantity</a:t>
                      </a:r>
                    </a:p>
                  </a:txBody>
                  <a:tcPr marL="68580" marR="68580" marT="34290" marB="34290" anchor="ctr"/>
                </a:tc>
                <a:tc>
                  <a:txBody>
                    <a:bodyPr/>
                    <a:lstStyle/>
                    <a:p>
                      <a:pPr algn="ctr"/>
                      <a:r>
                        <a:rPr lang="en-US" sz="1200" dirty="0">
                          <a:solidFill>
                            <a:schemeClr val="tx1"/>
                          </a:solidFill>
                          <a:latin typeface="Arial Black" panose="020B0A04020102020204" pitchFamily="34" charset="0"/>
                        </a:rPr>
                        <a:t>=</a:t>
                      </a:r>
                    </a:p>
                  </a:txBody>
                  <a:tcPr marL="68580" marR="68580" marT="34290" marB="34290" anchor="ctr"/>
                </a:tc>
                <a:tc>
                  <a:txBody>
                    <a:bodyPr/>
                    <a:lstStyle/>
                    <a:p>
                      <a:pPr algn="ctr"/>
                      <a:r>
                        <a:rPr lang="en-US" sz="1200" dirty="0">
                          <a:solidFill>
                            <a:schemeClr val="tx1"/>
                          </a:solidFill>
                          <a:latin typeface="Arial Black" panose="020B0A04020102020204" pitchFamily="34" charset="0"/>
                        </a:rPr>
                        <a:t>Expected</a:t>
                      </a:r>
                      <a:r>
                        <a:rPr lang="en-US" sz="1200" baseline="0" dirty="0">
                          <a:solidFill>
                            <a:schemeClr val="tx1"/>
                          </a:solidFill>
                          <a:latin typeface="Arial Black" panose="020B0A04020102020204" pitchFamily="34" charset="0"/>
                        </a:rPr>
                        <a:t> Total Revenue</a:t>
                      </a:r>
                      <a:endParaRPr lang="en-US" sz="1200" dirty="0">
                        <a:solidFill>
                          <a:schemeClr val="tx1"/>
                        </a:solidFill>
                        <a:latin typeface="Arial Black" panose="020B0A04020102020204" pitchFamily="34" charset="0"/>
                      </a:endParaRPr>
                    </a:p>
                  </a:txBody>
                  <a:tcPr marL="68580" marR="68580" marT="34290" marB="34290" anchor="ctr"/>
                </a:tc>
                <a:extLst>
                  <a:ext uri="{0D108BD9-81ED-4DB2-BD59-A6C34878D82A}">
                    <a16:rowId xmlns:a16="http://schemas.microsoft.com/office/drawing/2014/main" val="2551443425"/>
                  </a:ext>
                </a:extLst>
              </a:tr>
              <a:tr h="485140">
                <a:tc>
                  <a:txBody>
                    <a:bodyPr/>
                    <a:lstStyle/>
                    <a:p>
                      <a:pPr algn="ctr"/>
                      <a:r>
                        <a:rPr lang="en-US" sz="1400" dirty="0">
                          <a:solidFill>
                            <a:schemeClr val="tx1"/>
                          </a:solidFill>
                          <a:latin typeface="Arial" panose="020B0604020202020204" pitchFamily="34" charset="0"/>
                          <a:cs typeface="Arial" panose="020B0604020202020204" pitchFamily="34" charset="0"/>
                        </a:rPr>
                        <a:t>Alfalfa</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2 ton</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$180 ton</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130ac</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$46,800</a:t>
                      </a:r>
                    </a:p>
                  </a:txBody>
                  <a:tcPr marL="68580" marR="68580" marT="34290" marB="34290" anchor="ctr"/>
                </a:tc>
                <a:extLst>
                  <a:ext uri="{0D108BD9-81ED-4DB2-BD59-A6C34878D82A}">
                    <a16:rowId xmlns:a16="http://schemas.microsoft.com/office/drawing/2014/main" val="1871171027"/>
                  </a:ext>
                </a:extLst>
              </a:tr>
              <a:tr h="485140">
                <a:tc>
                  <a:txBody>
                    <a:bodyPr/>
                    <a:lstStyle/>
                    <a:p>
                      <a:pPr algn="ctr"/>
                      <a:r>
                        <a:rPr lang="en-US" sz="1400" dirty="0">
                          <a:solidFill>
                            <a:schemeClr val="tx1"/>
                          </a:solidFill>
                          <a:latin typeface="Arial" panose="020B0604020202020204" pitchFamily="34" charset="0"/>
                          <a:cs typeface="Arial" panose="020B0604020202020204" pitchFamily="34" charset="0"/>
                        </a:rPr>
                        <a:t>Beardless Barley</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 ton</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$150 ton</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130ac</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$19,500</a:t>
                      </a:r>
                    </a:p>
                  </a:txBody>
                  <a:tcPr marL="68580" marR="68580" marT="34290" marB="34290" anchor="ctr"/>
                </a:tc>
                <a:extLst>
                  <a:ext uri="{0D108BD9-81ED-4DB2-BD59-A6C34878D82A}">
                    <a16:rowId xmlns:a16="http://schemas.microsoft.com/office/drawing/2014/main" val="1122916669"/>
                  </a:ext>
                </a:extLst>
              </a:tr>
              <a:tr h="485140">
                <a:tc>
                  <a:txBody>
                    <a:bodyPr/>
                    <a:lstStyle/>
                    <a:p>
                      <a:pPr algn="ctr"/>
                      <a:r>
                        <a:rPr lang="en-US" sz="1400" dirty="0">
                          <a:solidFill>
                            <a:schemeClr val="tx1"/>
                          </a:solidFill>
                          <a:latin typeface="Arial" panose="020B0604020202020204" pitchFamily="34" charset="0"/>
                          <a:cs typeface="Arial" panose="020B0604020202020204" pitchFamily="34" charset="0"/>
                        </a:rPr>
                        <a:t>Safflower</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250 lbs.</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$.21</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X</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300ac</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a:t>
                      </a:r>
                    </a:p>
                  </a:txBody>
                  <a:tcPr marL="68580" marR="68580" marT="34290" marB="34290" anchor="ctr"/>
                </a:tc>
                <a:tc>
                  <a:txBody>
                    <a:bodyPr/>
                    <a:lstStyle/>
                    <a:p>
                      <a:pPr algn="ctr"/>
                      <a:r>
                        <a:rPr lang="en-US" sz="1400" dirty="0">
                          <a:solidFill>
                            <a:schemeClr val="tx1"/>
                          </a:solidFill>
                          <a:latin typeface="Arial" panose="020B0604020202020204" pitchFamily="34" charset="0"/>
                          <a:cs typeface="Arial" panose="020B0604020202020204" pitchFamily="34" charset="0"/>
                        </a:rPr>
                        <a:t>$15,750</a:t>
                      </a:r>
                    </a:p>
                  </a:txBody>
                  <a:tcPr marL="68580" marR="68580" marT="34290" marB="34290" anchor="ctr"/>
                </a:tc>
                <a:extLst>
                  <a:ext uri="{0D108BD9-81ED-4DB2-BD59-A6C34878D82A}">
                    <a16:rowId xmlns:a16="http://schemas.microsoft.com/office/drawing/2014/main" val="3991005732"/>
                  </a:ext>
                </a:extLst>
              </a:tr>
            </a:tbl>
          </a:graphicData>
        </a:graphic>
      </p:graphicFrame>
      <p:graphicFrame>
        <p:nvGraphicFramePr>
          <p:cNvPr id="17" name="Table 16">
            <a:extLst>
              <a:ext uri="{FF2B5EF4-FFF2-40B4-BE49-F238E27FC236}">
                <a16:creationId xmlns:a16="http://schemas.microsoft.com/office/drawing/2014/main" id="{D8548337-2682-41C0-B9F4-B59774F261A7}"/>
              </a:ext>
            </a:extLst>
          </p:cNvPr>
          <p:cNvGraphicFramePr>
            <a:graphicFrameLocks noGrp="1"/>
          </p:cNvGraphicFramePr>
          <p:nvPr>
            <p:extLst>
              <p:ext uri="{D42A27DB-BD31-4B8C-83A1-F6EECF244321}">
                <p14:modId xmlns:p14="http://schemas.microsoft.com/office/powerpoint/2010/main" val="711341025"/>
              </p:ext>
            </p:extLst>
          </p:nvPr>
        </p:nvGraphicFramePr>
        <p:xfrm>
          <a:off x="5943600" y="5181600"/>
          <a:ext cx="2895600" cy="434340"/>
        </p:xfrm>
        <a:graphic>
          <a:graphicData uri="http://schemas.openxmlformats.org/drawingml/2006/table">
            <a:tbl>
              <a:tblPr firstRow="1" bandRow="1">
                <a:tableStyleId>{F5AB1C69-6EDB-4FF4-983F-18BD219EF322}</a:tableStyleId>
              </a:tblPr>
              <a:tblGrid>
                <a:gridCol w="1650586">
                  <a:extLst>
                    <a:ext uri="{9D8B030D-6E8A-4147-A177-3AD203B41FA5}">
                      <a16:colId xmlns:a16="http://schemas.microsoft.com/office/drawing/2014/main" val="20000"/>
                    </a:ext>
                  </a:extLst>
                </a:gridCol>
                <a:gridCol w="1245014">
                  <a:extLst>
                    <a:ext uri="{9D8B030D-6E8A-4147-A177-3AD203B41FA5}">
                      <a16:colId xmlns:a16="http://schemas.microsoft.com/office/drawing/2014/main" val="20001"/>
                    </a:ext>
                  </a:extLst>
                </a:gridCol>
              </a:tblGrid>
              <a:tr h="365126">
                <a:tc>
                  <a:txBody>
                    <a:bodyPr/>
                    <a:lstStyle/>
                    <a:p>
                      <a:pPr algn="ctr"/>
                      <a:r>
                        <a:rPr lang="en-US" sz="1200" dirty="0">
                          <a:solidFill>
                            <a:schemeClr val="tx1"/>
                          </a:solidFill>
                          <a:latin typeface="Arial" panose="020B0604020202020204" pitchFamily="34" charset="0"/>
                          <a:cs typeface="Arial" panose="020B0604020202020204" pitchFamily="34" charset="0"/>
                        </a:rPr>
                        <a:t>Total Final</a:t>
                      </a:r>
                    </a:p>
                    <a:p>
                      <a:pPr algn="ctr"/>
                      <a:r>
                        <a:rPr lang="en-US" sz="1200" dirty="0">
                          <a:solidFill>
                            <a:schemeClr val="tx1"/>
                          </a:solidFill>
                          <a:latin typeface="Arial" panose="020B0604020202020204" pitchFamily="34" charset="0"/>
                          <a:cs typeface="Arial" panose="020B0604020202020204" pitchFamily="34" charset="0"/>
                        </a:rPr>
                        <a:t>Revenue</a:t>
                      </a:r>
                    </a:p>
                  </a:txBody>
                  <a:tcPr marL="68580" marR="68580" marT="34290" marB="34290">
                    <a:solidFill>
                      <a:schemeClr val="accent2">
                        <a:lumMod val="60000"/>
                        <a:lumOff val="40000"/>
                      </a:schemeClr>
                    </a:solidFill>
                  </a:tcPr>
                </a:tc>
                <a:tc>
                  <a:txBody>
                    <a:bodyPr/>
                    <a:lstStyle/>
                    <a:p>
                      <a:pPr algn="ctr"/>
                      <a:r>
                        <a:rPr lang="en-US" sz="1600" i="1" dirty="0">
                          <a:solidFill>
                            <a:schemeClr val="tx1"/>
                          </a:solidFill>
                          <a:latin typeface="Arial" panose="020B0604020202020204" pitchFamily="34" charset="0"/>
                          <a:cs typeface="Arial" panose="020B0604020202020204" pitchFamily="34" charset="0"/>
                        </a:rPr>
                        <a:t>$82,050</a:t>
                      </a:r>
                    </a:p>
                  </a:txBody>
                  <a:tcPr marL="68580" marR="68580" marT="34290" marB="34290"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4551C166-6464-48C0-859E-F0704E580B8A}"/>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
        <p:nvSpPr>
          <p:cNvPr id="11" name="Rectangle 538">
            <a:extLst>
              <a:ext uri="{FF2B5EF4-FFF2-40B4-BE49-F238E27FC236}">
                <a16:creationId xmlns:a16="http://schemas.microsoft.com/office/drawing/2014/main" id="{3406D283-F2E2-4877-A4D2-C89C501BF879}"/>
              </a:ext>
            </a:extLst>
          </p:cNvPr>
          <p:cNvSpPr>
            <a:spLocks noChangeArrowheads="1"/>
          </p:cNvSpPr>
          <p:nvPr/>
        </p:nvSpPr>
        <p:spPr bwMode="auto">
          <a:xfrm>
            <a:off x="1981200" y="6400800"/>
            <a:ext cx="7149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t>***The above figures are estimates only</a:t>
            </a:r>
          </a:p>
          <a:p>
            <a:pPr eaLnBrk="1" hangingPunct="1">
              <a:spcBef>
                <a:spcPct val="0"/>
              </a:spcBef>
              <a:buClrTx/>
              <a:buFontTx/>
              <a:buNone/>
            </a:pPr>
            <a:r>
              <a:rPr lang="en-US" altLang="en-US" sz="900" dirty="0"/>
              <a:t>***Final coverage amounts, and premiums will be based on individual yields, guarantees, and final multi peril prices that are established</a:t>
            </a:r>
          </a:p>
        </p:txBody>
      </p:sp>
    </p:spTree>
    <p:extLst>
      <p:ext uri="{BB962C8B-B14F-4D97-AF65-F5344CB8AC3E}">
        <p14:creationId xmlns:p14="http://schemas.microsoft.com/office/powerpoint/2010/main" val="634853853"/>
      </p:ext>
    </p:extLst>
  </p:cSld>
  <p:clrMapOvr>
    <a:masterClrMapping/>
  </p:clrMapOvr>
  <p:transition spd="med">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5FA0-D7CE-482D-B5E7-27208D987436}"/>
              </a:ext>
            </a:extLst>
          </p:cNvPr>
          <p:cNvSpPr>
            <a:spLocks noGrp="1"/>
          </p:cNvSpPr>
          <p:nvPr>
            <p:ph type="title"/>
          </p:nvPr>
        </p:nvSpPr>
        <p:spPr>
          <a:xfrm>
            <a:off x="982133" y="228600"/>
            <a:ext cx="7704667" cy="1234439"/>
          </a:xfrm>
        </p:spPr>
        <p:txBody>
          <a:bodyPr/>
          <a:lstStyle/>
          <a:p>
            <a:r>
              <a:rPr lang="en-US" b="1" u="sng" dirty="0">
                <a:latin typeface="Arial" panose="020B0604020202020204" pitchFamily="34" charset="0"/>
                <a:cs typeface="Arial" panose="020B0604020202020204" pitchFamily="34" charset="0"/>
              </a:rPr>
              <a:t>Expenses for WFRP</a:t>
            </a:r>
          </a:p>
        </p:txBody>
      </p:sp>
      <p:graphicFrame>
        <p:nvGraphicFramePr>
          <p:cNvPr id="9" name="Table 9">
            <a:extLst>
              <a:ext uri="{FF2B5EF4-FFF2-40B4-BE49-F238E27FC236}">
                <a16:creationId xmlns:a16="http://schemas.microsoft.com/office/drawing/2014/main" id="{FED9D454-6562-4F54-A660-8E34A9255409}"/>
              </a:ext>
            </a:extLst>
          </p:cNvPr>
          <p:cNvGraphicFramePr>
            <a:graphicFrameLocks noGrp="1"/>
          </p:cNvGraphicFramePr>
          <p:nvPr>
            <p:ph idx="1"/>
            <p:extLst>
              <p:ext uri="{D42A27DB-BD31-4B8C-83A1-F6EECF244321}">
                <p14:modId xmlns:p14="http://schemas.microsoft.com/office/powerpoint/2010/main" val="1237489139"/>
              </p:ext>
            </p:extLst>
          </p:nvPr>
        </p:nvGraphicFramePr>
        <p:xfrm>
          <a:off x="381000" y="1524000"/>
          <a:ext cx="4191000" cy="2225040"/>
        </p:xfrm>
        <a:graphic>
          <a:graphicData uri="http://schemas.openxmlformats.org/drawingml/2006/table">
            <a:tbl>
              <a:tblPr firstRow="1" bandRow="1">
                <a:tableStyleId>{5C22544A-7EE6-4342-B048-85BDC9FD1C3A}</a:tableStyleId>
              </a:tblPr>
              <a:tblGrid>
                <a:gridCol w="2210419">
                  <a:extLst>
                    <a:ext uri="{9D8B030D-6E8A-4147-A177-3AD203B41FA5}">
                      <a16:colId xmlns:a16="http://schemas.microsoft.com/office/drawing/2014/main" val="2796742197"/>
                    </a:ext>
                  </a:extLst>
                </a:gridCol>
                <a:gridCol w="1980581">
                  <a:extLst>
                    <a:ext uri="{9D8B030D-6E8A-4147-A177-3AD203B41FA5}">
                      <a16:colId xmlns:a16="http://schemas.microsoft.com/office/drawing/2014/main" val="3107048472"/>
                    </a:ext>
                  </a:extLst>
                </a:gridCol>
              </a:tblGrid>
              <a:tr h="370840">
                <a:tc gridSpan="2">
                  <a:txBody>
                    <a:bodyPr/>
                    <a:lstStyle/>
                    <a:p>
                      <a:pPr algn="ctr"/>
                      <a:r>
                        <a:rPr lang="en-US" dirty="0">
                          <a:solidFill>
                            <a:schemeClr val="tx1"/>
                          </a:solidFill>
                          <a:latin typeface="Arial" panose="020B0604020202020204" pitchFamily="34" charset="0"/>
                          <a:cs typeface="Arial" panose="020B0604020202020204" pitchFamily="34" charset="0"/>
                        </a:rPr>
                        <a:t>Schedule F Income</a:t>
                      </a:r>
                    </a:p>
                  </a:txBody>
                  <a:tcPr/>
                </a:tc>
                <a:tc hMerge="1">
                  <a:txBody>
                    <a:bodyPr/>
                    <a:lstStyle/>
                    <a:p>
                      <a:endParaRPr lang="en-US" dirty="0">
                        <a:solidFill>
                          <a:schemeClr val="tx1"/>
                        </a:solidFill>
                      </a:endParaRPr>
                    </a:p>
                  </a:txBody>
                  <a:tcPr/>
                </a:tc>
                <a:extLst>
                  <a:ext uri="{0D108BD9-81ED-4DB2-BD59-A6C34878D82A}">
                    <a16:rowId xmlns:a16="http://schemas.microsoft.com/office/drawing/2014/main" val="981338235"/>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latin typeface="Arial" panose="020B0604020202020204" pitchFamily="34" charset="0"/>
                          <a:cs typeface="Arial" panose="020B0604020202020204" pitchFamily="34" charset="0"/>
                        </a:rPr>
                        <a:t>2016</a:t>
                      </a:r>
                      <a:endParaRPr lang="en-US" sz="1800" b="0" i="0" u="none" strike="noStrike" dirty="0">
                        <a:solidFill>
                          <a:srgbClr val="000000"/>
                        </a:solidFill>
                        <a:latin typeface="Arial" panose="020B0604020202020204" pitchFamily="34" charset="0"/>
                        <a:cs typeface="Arial" panose="020B0604020202020204" pitchFamily="34" charset="0"/>
                      </a:endParaRPr>
                    </a:p>
                  </a:txBody>
                  <a:tcPr marL="8846" marR="8846" marT="9528"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latin typeface="Arial" panose="020B0604020202020204" pitchFamily="34" charset="0"/>
                          <a:cs typeface="Arial" panose="020B0604020202020204" pitchFamily="34" charset="0"/>
                        </a:rPr>
                        <a:t> $156,987</a:t>
                      </a:r>
                      <a:endParaRPr lang="en-US" sz="1800" b="0" i="0" u="none" strike="noStrike" dirty="0">
                        <a:solidFill>
                          <a:srgbClr val="000000"/>
                        </a:solidFill>
                        <a:latin typeface="Arial" panose="020B0604020202020204" pitchFamily="34" charset="0"/>
                        <a:cs typeface="Arial" panose="020B0604020202020204" pitchFamily="34" charset="0"/>
                      </a:endParaRPr>
                    </a:p>
                  </a:txBody>
                  <a:tcPr marL="8846" marR="8846" marT="9528" marB="0" anchor="ctr"/>
                </a:tc>
                <a:extLst>
                  <a:ext uri="{0D108BD9-81ED-4DB2-BD59-A6C34878D82A}">
                    <a16:rowId xmlns:a16="http://schemas.microsoft.com/office/drawing/2014/main" val="63928951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latin typeface="Arial" panose="020B0604020202020204" pitchFamily="34" charset="0"/>
                          <a:cs typeface="Arial" panose="020B0604020202020204" pitchFamily="34" charset="0"/>
                        </a:rPr>
                        <a:t>2017</a:t>
                      </a:r>
                      <a:endParaRPr lang="en-US" sz="1800" b="0" i="0" u="none" strike="noStrike" dirty="0">
                        <a:solidFill>
                          <a:srgbClr val="000000"/>
                        </a:solidFill>
                        <a:latin typeface="Arial" panose="020B0604020202020204" pitchFamily="34" charset="0"/>
                        <a:cs typeface="Arial" panose="020B0604020202020204" pitchFamily="34" charset="0"/>
                      </a:endParaRPr>
                    </a:p>
                  </a:txBody>
                  <a:tcPr marL="8846" marR="8846" marT="9528"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latin typeface="Arial" panose="020B0604020202020204" pitchFamily="34" charset="0"/>
                          <a:cs typeface="Arial" panose="020B0604020202020204" pitchFamily="34" charset="0"/>
                        </a:rPr>
                        <a:t> $166,478</a:t>
                      </a:r>
                      <a:endParaRPr lang="en-US" sz="1800" b="0" i="0" u="none" strike="noStrike" dirty="0">
                        <a:solidFill>
                          <a:srgbClr val="000000"/>
                        </a:solidFill>
                        <a:latin typeface="Arial" panose="020B0604020202020204" pitchFamily="34" charset="0"/>
                        <a:cs typeface="Arial" panose="020B0604020202020204" pitchFamily="34" charset="0"/>
                      </a:endParaRPr>
                    </a:p>
                  </a:txBody>
                  <a:tcPr marL="8846" marR="8846" marT="9528" marB="0" anchor="ctr"/>
                </a:tc>
                <a:extLst>
                  <a:ext uri="{0D108BD9-81ED-4DB2-BD59-A6C34878D82A}">
                    <a16:rowId xmlns:a16="http://schemas.microsoft.com/office/drawing/2014/main" val="2109274673"/>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latin typeface="Arial" panose="020B0604020202020204" pitchFamily="34" charset="0"/>
                          <a:cs typeface="Arial" panose="020B0604020202020204" pitchFamily="34" charset="0"/>
                        </a:rPr>
                        <a:t>2018</a:t>
                      </a:r>
                      <a:endParaRPr lang="en-US" sz="1800" b="0" i="0" u="none" strike="noStrike" dirty="0">
                        <a:solidFill>
                          <a:srgbClr val="000000"/>
                        </a:solidFill>
                        <a:latin typeface="Arial" panose="020B0604020202020204" pitchFamily="34" charset="0"/>
                        <a:cs typeface="Arial" panose="020B0604020202020204" pitchFamily="34" charset="0"/>
                      </a:endParaRPr>
                    </a:p>
                  </a:txBody>
                  <a:tcPr marL="8846" marR="8846" marT="9528"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latin typeface="Arial" panose="020B0604020202020204" pitchFamily="34" charset="0"/>
                          <a:cs typeface="Arial" panose="020B0604020202020204" pitchFamily="34" charset="0"/>
                        </a:rPr>
                        <a:t> $137,235</a:t>
                      </a:r>
                      <a:endParaRPr lang="en-US" sz="1800" b="0" i="0" u="none" strike="noStrike" dirty="0">
                        <a:solidFill>
                          <a:srgbClr val="000000"/>
                        </a:solidFill>
                        <a:latin typeface="Arial" panose="020B0604020202020204" pitchFamily="34" charset="0"/>
                        <a:cs typeface="Arial" panose="020B0604020202020204" pitchFamily="34" charset="0"/>
                      </a:endParaRPr>
                    </a:p>
                  </a:txBody>
                  <a:tcPr marL="8846" marR="8846" marT="9528" marB="0" anchor="ctr"/>
                </a:tc>
                <a:extLst>
                  <a:ext uri="{0D108BD9-81ED-4DB2-BD59-A6C34878D82A}">
                    <a16:rowId xmlns:a16="http://schemas.microsoft.com/office/drawing/2014/main" val="149877928"/>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latin typeface="Arial" panose="020B0604020202020204" pitchFamily="34" charset="0"/>
                          <a:cs typeface="Arial" panose="020B0604020202020204" pitchFamily="34" charset="0"/>
                        </a:rPr>
                        <a:t>2019</a:t>
                      </a:r>
                      <a:endParaRPr lang="en-US" sz="1800" b="0" i="0" u="none" strike="noStrike" dirty="0">
                        <a:solidFill>
                          <a:srgbClr val="000000"/>
                        </a:solidFill>
                        <a:latin typeface="Arial" panose="020B0604020202020204" pitchFamily="34" charset="0"/>
                        <a:cs typeface="Arial" panose="020B0604020202020204" pitchFamily="34" charset="0"/>
                      </a:endParaRPr>
                    </a:p>
                  </a:txBody>
                  <a:tcPr marL="8846" marR="8846" marT="9528"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latin typeface="Arial" panose="020B0604020202020204" pitchFamily="34" charset="0"/>
                          <a:cs typeface="Arial" panose="020B0604020202020204" pitchFamily="34" charset="0"/>
                        </a:rPr>
                        <a:t> $178,913</a:t>
                      </a:r>
                      <a:endParaRPr lang="en-US" sz="1800" b="0" i="0" u="none" strike="noStrike" dirty="0">
                        <a:solidFill>
                          <a:srgbClr val="000000"/>
                        </a:solidFill>
                        <a:latin typeface="Arial" panose="020B0604020202020204" pitchFamily="34" charset="0"/>
                        <a:cs typeface="Arial" panose="020B0604020202020204" pitchFamily="34" charset="0"/>
                      </a:endParaRPr>
                    </a:p>
                  </a:txBody>
                  <a:tcPr marL="8846" marR="8846" marT="9528" marB="0" anchor="ctr"/>
                </a:tc>
                <a:extLst>
                  <a:ext uri="{0D108BD9-81ED-4DB2-BD59-A6C34878D82A}">
                    <a16:rowId xmlns:a16="http://schemas.microsoft.com/office/drawing/2014/main" val="71822256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u="none" strike="noStrike" dirty="0">
                          <a:latin typeface="Arial" panose="020B0604020202020204" pitchFamily="34" charset="0"/>
                          <a:cs typeface="Arial" panose="020B0604020202020204" pitchFamily="34" charset="0"/>
                        </a:rPr>
                        <a:t>2020</a:t>
                      </a:r>
                      <a:endParaRPr lang="en-US" sz="1800" b="0" i="0" u="none" strike="noStrike" dirty="0">
                        <a:solidFill>
                          <a:srgbClr val="000000"/>
                        </a:solidFill>
                        <a:latin typeface="Arial" panose="020B0604020202020204" pitchFamily="34" charset="0"/>
                        <a:cs typeface="Arial" panose="020B0604020202020204" pitchFamily="34" charset="0"/>
                      </a:endParaRPr>
                    </a:p>
                  </a:txBody>
                  <a:tcPr marL="8846" marR="8846" marT="9528"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800" b="0" i="0" u="none" strike="noStrike" dirty="0">
                          <a:solidFill>
                            <a:srgbClr val="000000"/>
                          </a:solidFill>
                          <a:latin typeface="Arial" panose="020B0604020202020204" pitchFamily="34" charset="0"/>
                          <a:cs typeface="Arial" panose="020B0604020202020204" pitchFamily="34" charset="0"/>
                        </a:rPr>
                        <a:t>$172,597</a:t>
                      </a:r>
                    </a:p>
                  </a:txBody>
                  <a:tcPr marL="8846" marR="8846" marT="9528" marB="0" anchor="ctr"/>
                </a:tc>
                <a:extLst>
                  <a:ext uri="{0D108BD9-81ED-4DB2-BD59-A6C34878D82A}">
                    <a16:rowId xmlns:a16="http://schemas.microsoft.com/office/drawing/2014/main" val="2403286780"/>
                  </a:ext>
                </a:extLst>
              </a:tr>
            </a:tbl>
          </a:graphicData>
        </a:graphic>
      </p:graphicFrame>
      <p:graphicFrame>
        <p:nvGraphicFramePr>
          <p:cNvPr id="12" name="Table 12">
            <a:extLst>
              <a:ext uri="{FF2B5EF4-FFF2-40B4-BE49-F238E27FC236}">
                <a16:creationId xmlns:a16="http://schemas.microsoft.com/office/drawing/2014/main" id="{514F39DC-576D-4B8F-B972-869A79AE979C}"/>
              </a:ext>
            </a:extLst>
          </p:cNvPr>
          <p:cNvGraphicFramePr>
            <a:graphicFrameLocks noGrp="1"/>
          </p:cNvGraphicFramePr>
          <p:nvPr>
            <p:extLst>
              <p:ext uri="{D42A27DB-BD31-4B8C-83A1-F6EECF244321}">
                <p14:modId xmlns:p14="http://schemas.microsoft.com/office/powerpoint/2010/main" val="2994721910"/>
              </p:ext>
            </p:extLst>
          </p:nvPr>
        </p:nvGraphicFramePr>
        <p:xfrm>
          <a:off x="4811317" y="1524000"/>
          <a:ext cx="4190142" cy="2225040"/>
        </p:xfrm>
        <a:graphic>
          <a:graphicData uri="http://schemas.openxmlformats.org/drawingml/2006/table">
            <a:tbl>
              <a:tblPr firstRow="1" bandRow="1">
                <a:tableStyleId>{5C22544A-7EE6-4342-B048-85BDC9FD1C3A}</a:tableStyleId>
              </a:tblPr>
              <a:tblGrid>
                <a:gridCol w="2094642">
                  <a:extLst>
                    <a:ext uri="{9D8B030D-6E8A-4147-A177-3AD203B41FA5}">
                      <a16:colId xmlns:a16="http://schemas.microsoft.com/office/drawing/2014/main" val="1770559566"/>
                    </a:ext>
                  </a:extLst>
                </a:gridCol>
                <a:gridCol w="2095500">
                  <a:extLst>
                    <a:ext uri="{9D8B030D-6E8A-4147-A177-3AD203B41FA5}">
                      <a16:colId xmlns:a16="http://schemas.microsoft.com/office/drawing/2014/main" val="2509292402"/>
                    </a:ext>
                  </a:extLst>
                </a:gridCol>
              </a:tblGrid>
              <a:tr h="370840">
                <a:tc gridSpan="2">
                  <a:txBody>
                    <a:bodyPr/>
                    <a:lstStyle/>
                    <a:p>
                      <a:pPr algn="ctr"/>
                      <a:r>
                        <a:rPr lang="en-US" dirty="0">
                          <a:solidFill>
                            <a:schemeClr val="tx1"/>
                          </a:solidFill>
                          <a:latin typeface="Arial" panose="020B0604020202020204" pitchFamily="34" charset="0"/>
                          <a:cs typeface="Arial" panose="020B0604020202020204" pitchFamily="34" charset="0"/>
                        </a:rPr>
                        <a:t>Schedule F Expenses</a:t>
                      </a:r>
                    </a:p>
                  </a:txBody>
                  <a:tcPr/>
                </a:tc>
                <a:tc hMerge="1">
                  <a:txBody>
                    <a:bodyPr/>
                    <a:lstStyle/>
                    <a:p>
                      <a:endParaRPr lang="en-US" dirty="0"/>
                    </a:p>
                  </a:txBody>
                  <a:tcPr/>
                </a:tc>
                <a:extLst>
                  <a:ext uri="{0D108BD9-81ED-4DB2-BD59-A6C34878D82A}">
                    <a16:rowId xmlns:a16="http://schemas.microsoft.com/office/drawing/2014/main" val="3178832813"/>
                  </a:ext>
                </a:extLst>
              </a:tr>
              <a:tr h="370840">
                <a:tc>
                  <a:txBody>
                    <a:bodyPr/>
                    <a:lstStyle/>
                    <a:p>
                      <a:pPr algn="ctr"/>
                      <a:r>
                        <a:rPr lang="en-US" dirty="0">
                          <a:solidFill>
                            <a:schemeClr val="tx1"/>
                          </a:solidFill>
                          <a:latin typeface="Arial" panose="020B0604020202020204" pitchFamily="34" charset="0"/>
                          <a:cs typeface="Arial" panose="020B0604020202020204" pitchFamily="34" charset="0"/>
                        </a:rPr>
                        <a:t>2016</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$99,852</a:t>
                      </a:r>
                    </a:p>
                  </a:txBody>
                  <a:tcPr/>
                </a:tc>
                <a:extLst>
                  <a:ext uri="{0D108BD9-81ED-4DB2-BD59-A6C34878D82A}">
                    <a16:rowId xmlns:a16="http://schemas.microsoft.com/office/drawing/2014/main" val="126841566"/>
                  </a:ext>
                </a:extLst>
              </a:tr>
              <a:tr h="370840">
                <a:tc>
                  <a:txBody>
                    <a:bodyPr/>
                    <a:lstStyle/>
                    <a:p>
                      <a:pPr algn="ctr"/>
                      <a:r>
                        <a:rPr lang="en-US" dirty="0">
                          <a:solidFill>
                            <a:schemeClr val="tx1"/>
                          </a:solidFill>
                          <a:latin typeface="Arial" panose="020B0604020202020204" pitchFamily="34" charset="0"/>
                          <a:cs typeface="Arial" panose="020B0604020202020204" pitchFamily="34" charset="0"/>
                        </a:rPr>
                        <a:t>2017</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$127,139</a:t>
                      </a:r>
                    </a:p>
                  </a:txBody>
                  <a:tcPr/>
                </a:tc>
                <a:extLst>
                  <a:ext uri="{0D108BD9-81ED-4DB2-BD59-A6C34878D82A}">
                    <a16:rowId xmlns:a16="http://schemas.microsoft.com/office/drawing/2014/main" val="902046520"/>
                  </a:ext>
                </a:extLst>
              </a:tr>
              <a:tr h="370840">
                <a:tc>
                  <a:txBody>
                    <a:bodyPr/>
                    <a:lstStyle/>
                    <a:p>
                      <a:pPr algn="ctr"/>
                      <a:r>
                        <a:rPr lang="en-US" dirty="0">
                          <a:solidFill>
                            <a:schemeClr val="tx1"/>
                          </a:solidFill>
                          <a:latin typeface="Arial" panose="020B0604020202020204" pitchFamily="34" charset="0"/>
                          <a:cs typeface="Arial" panose="020B0604020202020204" pitchFamily="34" charset="0"/>
                        </a:rPr>
                        <a:t>2018</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$100,452</a:t>
                      </a:r>
                    </a:p>
                  </a:txBody>
                  <a:tcPr/>
                </a:tc>
                <a:extLst>
                  <a:ext uri="{0D108BD9-81ED-4DB2-BD59-A6C34878D82A}">
                    <a16:rowId xmlns:a16="http://schemas.microsoft.com/office/drawing/2014/main" val="1671891869"/>
                  </a:ext>
                </a:extLst>
              </a:tr>
              <a:tr h="370840">
                <a:tc>
                  <a:txBody>
                    <a:bodyPr/>
                    <a:lstStyle/>
                    <a:p>
                      <a:pPr algn="ctr"/>
                      <a:r>
                        <a:rPr lang="en-US" dirty="0">
                          <a:solidFill>
                            <a:schemeClr val="tx1"/>
                          </a:solidFill>
                          <a:latin typeface="Arial" panose="020B0604020202020204" pitchFamily="34" charset="0"/>
                          <a:cs typeface="Arial" panose="020B0604020202020204" pitchFamily="34" charset="0"/>
                        </a:rPr>
                        <a:t>2019</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$153,589</a:t>
                      </a:r>
                    </a:p>
                  </a:txBody>
                  <a:tcPr/>
                </a:tc>
                <a:extLst>
                  <a:ext uri="{0D108BD9-81ED-4DB2-BD59-A6C34878D82A}">
                    <a16:rowId xmlns:a16="http://schemas.microsoft.com/office/drawing/2014/main" val="1760369776"/>
                  </a:ext>
                </a:extLst>
              </a:tr>
              <a:tr h="370840">
                <a:tc>
                  <a:txBody>
                    <a:bodyPr/>
                    <a:lstStyle/>
                    <a:p>
                      <a:pPr algn="ctr"/>
                      <a:r>
                        <a:rPr lang="en-US" dirty="0">
                          <a:solidFill>
                            <a:schemeClr val="tx1"/>
                          </a:solidFill>
                          <a:latin typeface="Arial" panose="020B0604020202020204" pitchFamily="34" charset="0"/>
                          <a:cs typeface="Arial" panose="020B0604020202020204" pitchFamily="34" charset="0"/>
                        </a:rPr>
                        <a:t>2020</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$157,471</a:t>
                      </a:r>
                    </a:p>
                  </a:txBody>
                  <a:tcPr/>
                </a:tc>
                <a:extLst>
                  <a:ext uri="{0D108BD9-81ED-4DB2-BD59-A6C34878D82A}">
                    <a16:rowId xmlns:a16="http://schemas.microsoft.com/office/drawing/2014/main" val="3225949230"/>
                  </a:ext>
                </a:extLst>
              </a:tr>
            </a:tbl>
          </a:graphicData>
        </a:graphic>
      </p:graphicFrame>
      <p:graphicFrame>
        <p:nvGraphicFramePr>
          <p:cNvPr id="13" name="Table 13">
            <a:extLst>
              <a:ext uri="{FF2B5EF4-FFF2-40B4-BE49-F238E27FC236}">
                <a16:creationId xmlns:a16="http://schemas.microsoft.com/office/drawing/2014/main" id="{5518645D-A75F-4AB6-8FAD-5DC914785C6F}"/>
              </a:ext>
            </a:extLst>
          </p:cNvPr>
          <p:cNvGraphicFramePr>
            <a:graphicFrameLocks noGrp="1"/>
          </p:cNvGraphicFramePr>
          <p:nvPr>
            <p:extLst>
              <p:ext uri="{D42A27DB-BD31-4B8C-83A1-F6EECF244321}">
                <p14:modId xmlns:p14="http://schemas.microsoft.com/office/powerpoint/2010/main" val="1310140028"/>
              </p:ext>
            </p:extLst>
          </p:nvPr>
        </p:nvGraphicFramePr>
        <p:xfrm>
          <a:off x="304800" y="3886200"/>
          <a:ext cx="4267200" cy="148336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858788247"/>
                    </a:ext>
                  </a:extLst>
                </a:gridCol>
                <a:gridCol w="2133600">
                  <a:extLst>
                    <a:ext uri="{9D8B030D-6E8A-4147-A177-3AD203B41FA5}">
                      <a16:colId xmlns:a16="http://schemas.microsoft.com/office/drawing/2014/main" val="1657246210"/>
                    </a:ext>
                  </a:extLst>
                </a:gridCol>
              </a:tblGrid>
              <a:tr h="370840">
                <a:tc gridSpan="2">
                  <a:txBody>
                    <a:bodyPr/>
                    <a:lstStyle/>
                    <a:p>
                      <a:pPr algn="ctr"/>
                      <a:r>
                        <a:rPr lang="en-US" dirty="0">
                          <a:solidFill>
                            <a:schemeClr val="tx1"/>
                          </a:solidFill>
                          <a:latin typeface="Arial" panose="020B0604020202020204" pitchFamily="34" charset="0"/>
                          <a:cs typeface="Arial" panose="020B0604020202020204" pitchFamily="34" charset="0"/>
                        </a:rPr>
                        <a:t>Allowable Revenue</a:t>
                      </a:r>
                    </a:p>
                  </a:txBody>
                  <a:tcPr/>
                </a:tc>
                <a:tc hMerge="1">
                  <a:txBody>
                    <a:bodyPr/>
                    <a:lstStyle/>
                    <a:p>
                      <a:endParaRPr lang="en-US" dirty="0"/>
                    </a:p>
                  </a:txBody>
                  <a:tcPr/>
                </a:tc>
                <a:extLst>
                  <a:ext uri="{0D108BD9-81ED-4DB2-BD59-A6C34878D82A}">
                    <a16:rowId xmlns:a16="http://schemas.microsoft.com/office/drawing/2014/main" val="2049891525"/>
                  </a:ext>
                </a:extLst>
              </a:tr>
              <a:tr h="370840">
                <a:tc>
                  <a:txBody>
                    <a:bodyPr/>
                    <a:lstStyle/>
                    <a:p>
                      <a:pPr algn="ctr"/>
                      <a:r>
                        <a:rPr lang="en-US" dirty="0">
                          <a:solidFill>
                            <a:schemeClr val="tx1"/>
                          </a:solidFill>
                          <a:latin typeface="Arial" panose="020B0604020202020204" pitchFamily="34" charset="0"/>
                          <a:cs typeface="Arial" panose="020B0604020202020204" pitchFamily="34" charset="0"/>
                        </a:rPr>
                        <a:t>Simple Average</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$162,442</a:t>
                      </a:r>
                    </a:p>
                  </a:txBody>
                  <a:tcPr/>
                </a:tc>
                <a:extLst>
                  <a:ext uri="{0D108BD9-81ED-4DB2-BD59-A6C34878D82A}">
                    <a16:rowId xmlns:a16="http://schemas.microsoft.com/office/drawing/2014/main" val="4045134585"/>
                  </a:ext>
                </a:extLst>
              </a:tr>
              <a:tr h="370840">
                <a:tc>
                  <a:txBody>
                    <a:bodyPr/>
                    <a:lstStyle/>
                    <a:p>
                      <a:pPr algn="ctr"/>
                      <a:r>
                        <a:rPr lang="en-US" dirty="0">
                          <a:solidFill>
                            <a:schemeClr val="tx1"/>
                          </a:solidFill>
                          <a:latin typeface="Arial" panose="020B0604020202020204" pitchFamily="34" charset="0"/>
                          <a:cs typeface="Arial" panose="020B0604020202020204" pitchFamily="34" charset="0"/>
                        </a:rPr>
                        <a:t>Indexed Average</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$176,833</a:t>
                      </a:r>
                    </a:p>
                  </a:txBody>
                  <a:tcPr/>
                </a:tc>
                <a:extLst>
                  <a:ext uri="{0D108BD9-81ED-4DB2-BD59-A6C34878D82A}">
                    <a16:rowId xmlns:a16="http://schemas.microsoft.com/office/drawing/2014/main" val="3536711790"/>
                  </a:ext>
                </a:extLst>
              </a:tr>
              <a:tr h="370840">
                <a:tc>
                  <a:txBody>
                    <a:bodyPr/>
                    <a:lstStyle/>
                    <a:p>
                      <a:pPr algn="ctr"/>
                      <a:r>
                        <a:rPr lang="en-US" b="1" dirty="0">
                          <a:solidFill>
                            <a:schemeClr val="tx1"/>
                          </a:solidFill>
                          <a:latin typeface="Arial" panose="020B0604020202020204" pitchFamily="34" charset="0"/>
                          <a:cs typeface="Arial" panose="020B0604020202020204" pitchFamily="34" charset="0"/>
                        </a:rPr>
                        <a:t>Allowable</a:t>
                      </a:r>
                    </a:p>
                  </a:txBody>
                  <a:tcPr/>
                </a:tc>
                <a:tc>
                  <a:txBody>
                    <a:bodyPr/>
                    <a:lstStyle/>
                    <a:p>
                      <a:pPr algn="ctr"/>
                      <a:r>
                        <a:rPr lang="en-US" b="1" dirty="0">
                          <a:solidFill>
                            <a:schemeClr val="tx1"/>
                          </a:solidFill>
                          <a:latin typeface="Arial" panose="020B0604020202020204" pitchFamily="34" charset="0"/>
                          <a:cs typeface="Arial" panose="020B0604020202020204" pitchFamily="34" charset="0"/>
                        </a:rPr>
                        <a:t>$176,833</a:t>
                      </a:r>
                    </a:p>
                  </a:txBody>
                  <a:tcPr/>
                </a:tc>
                <a:extLst>
                  <a:ext uri="{0D108BD9-81ED-4DB2-BD59-A6C34878D82A}">
                    <a16:rowId xmlns:a16="http://schemas.microsoft.com/office/drawing/2014/main" val="561425250"/>
                  </a:ext>
                </a:extLst>
              </a:tr>
            </a:tbl>
          </a:graphicData>
        </a:graphic>
      </p:graphicFrame>
      <p:graphicFrame>
        <p:nvGraphicFramePr>
          <p:cNvPr id="14" name="Table 13">
            <a:extLst>
              <a:ext uri="{FF2B5EF4-FFF2-40B4-BE49-F238E27FC236}">
                <a16:creationId xmlns:a16="http://schemas.microsoft.com/office/drawing/2014/main" id="{544594B3-C760-485E-930E-7E8148510969}"/>
              </a:ext>
            </a:extLst>
          </p:cNvPr>
          <p:cNvGraphicFramePr>
            <a:graphicFrameLocks noGrp="1"/>
          </p:cNvGraphicFramePr>
          <p:nvPr>
            <p:extLst>
              <p:ext uri="{D42A27DB-BD31-4B8C-83A1-F6EECF244321}">
                <p14:modId xmlns:p14="http://schemas.microsoft.com/office/powerpoint/2010/main" val="1754198691"/>
              </p:ext>
            </p:extLst>
          </p:nvPr>
        </p:nvGraphicFramePr>
        <p:xfrm>
          <a:off x="4811317" y="3886200"/>
          <a:ext cx="4267200" cy="148336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858788247"/>
                    </a:ext>
                  </a:extLst>
                </a:gridCol>
                <a:gridCol w="2133600">
                  <a:extLst>
                    <a:ext uri="{9D8B030D-6E8A-4147-A177-3AD203B41FA5}">
                      <a16:colId xmlns:a16="http://schemas.microsoft.com/office/drawing/2014/main" val="1657246210"/>
                    </a:ext>
                  </a:extLst>
                </a:gridCol>
              </a:tblGrid>
              <a:tr h="370840">
                <a:tc gridSpan="2">
                  <a:txBody>
                    <a:bodyPr/>
                    <a:lstStyle/>
                    <a:p>
                      <a:pPr algn="ctr"/>
                      <a:r>
                        <a:rPr lang="en-US" dirty="0">
                          <a:solidFill>
                            <a:schemeClr val="tx1"/>
                          </a:solidFill>
                          <a:latin typeface="Arial" panose="020B0604020202020204" pitchFamily="34" charset="0"/>
                          <a:cs typeface="Arial" panose="020B0604020202020204" pitchFamily="34" charset="0"/>
                        </a:rPr>
                        <a:t>Allowable Expenses</a:t>
                      </a:r>
                    </a:p>
                  </a:txBody>
                  <a:tcPr/>
                </a:tc>
                <a:tc hMerge="1">
                  <a:txBody>
                    <a:bodyPr/>
                    <a:lstStyle/>
                    <a:p>
                      <a:endParaRPr lang="en-US" dirty="0"/>
                    </a:p>
                  </a:txBody>
                  <a:tcPr/>
                </a:tc>
                <a:extLst>
                  <a:ext uri="{0D108BD9-81ED-4DB2-BD59-A6C34878D82A}">
                    <a16:rowId xmlns:a16="http://schemas.microsoft.com/office/drawing/2014/main" val="2049891525"/>
                  </a:ext>
                </a:extLst>
              </a:tr>
              <a:tr h="370840">
                <a:tc>
                  <a:txBody>
                    <a:bodyPr/>
                    <a:lstStyle/>
                    <a:p>
                      <a:pPr algn="ctr"/>
                      <a:r>
                        <a:rPr lang="en-US" dirty="0">
                          <a:solidFill>
                            <a:schemeClr val="tx1"/>
                          </a:solidFill>
                          <a:latin typeface="Arial" panose="020B0604020202020204" pitchFamily="34" charset="0"/>
                          <a:cs typeface="Arial" panose="020B0604020202020204" pitchFamily="34" charset="0"/>
                        </a:rPr>
                        <a:t>Simple Average</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$127,701</a:t>
                      </a:r>
                    </a:p>
                  </a:txBody>
                  <a:tcPr/>
                </a:tc>
                <a:extLst>
                  <a:ext uri="{0D108BD9-81ED-4DB2-BD59-A6C34878D82A}">
                    <a16:rowId xmlns:a16="http://schemas.microsoft.com/office/drawing/2014/main" val="4045134585"/>
                  </a:ext>
                </a:extLst>
              </a:tr>
              <a:tr h="370840">
                <a:tc>
                  <a:txBody>
                    <a:bodyPr/>
                    <a:lstStyle/>
                    <a:p>
                      <a:pPr algn="ctr"/>
                      <a:r>
                        <a:rPr lang="en-US" dirty="0">
                          <a:solidFill>
                            <a:schemeClr val="tx1"/>
                          </a:solidFill>
                          <a:latin typeface="Arial" panose="020B0604020202020204" pitchFamily="34" charset="0"/>
                          <a:cs typeface="Arial" panose="020B0604020202020204" pitchFamily="34" charset="0"/>
                        </a:rPr>
                        <a:t>Indexed Average</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$139,014</a:t>
                      </a:r>
                    </a:p>
                  </a:txBody>
                  <a:tcPr/>
                </a:tc>
                <a:extLst>
                  <a:ext uri="{0D108BD9-81ED-4DB2-BD59-A6C34878D82A}">
                    <a16:rowId xmlns:a16="http://schemas.microsoft.com/office/drawing/2014/main" val="3536711790"/>
                  </a:ext>
                </a:extLst>
              </a:tr>
              <a:tr h="370840">
                <a:tc>
                  <a:txBody>
                    <a:bodyPr/>
                    <a:lstStyle/>
                    <a:p>
                      <a:pPr algn="ctr"/>
                      <a:r>
                        <a:rPr lang="en-US" b="1" dirty="0">
                          <a:solidFill>
                            <a:schemeClr val="tx1"/>
                          </a:solidFill>
                          <a:latin typeface="Arial" panose="020B0604020202020204" pitchFamily="34" charset="0"/>
                          <a:cs typeface="Arial" panose="020B0604020202020204" pitchFamily="34" charset="0"/>
                        </a:rPr>
                        <a:t>Allowable</a:t>
                      </a:r>
                    </a:p>
                  </a:txBody>
                  <a:tcPr/>
                </a:tc>
                <a:tc>
                  <a:txBody>
                    <a:bodyPr/>
                    <a:lstStyle/>
                    <a:p>
                      <a:pPr algn="ctr"/>
                      <a:r>
                        <a:rPr lang="en-US" b="1" dirty="0">
                          <a:solidFill>
                            <a:schemeClr val="tx1"/>
                          </a:solidFill>
                          <a:latin typeface="Arial" panose="020B0604020202020204" pitchFamily="34" charset="0"/>
                          <a:cs typeface="Arial" panose="020B0604020202020204" pitchFamily="34" charset="0"/>
                        </a:rPr>
                        <a:t>$139,014</a:t>
                      </a:r>
                    </a:p>
                  </a:txBody>
                  <a:tcPr/>
                </a:tc>
                <a:extLst>
                  <a:ext uri="{0D108BD9-81ED-4DB2-BD59-A6C34878D82A}">
                    <a16:rowId xmlns:a16="http://schemas.microsoft.com/office/drawing/2014/main" val="561425250"/>
                  </a:ext>
                </a:extLst>
              </a:tr>
            </a:tbl>
          </a:graphicData>
        </a:graphic>
      </p:graphicFrame>
      <p:sp>
        <p:nvSpPr>
          <p:cNvPr id="7" name="Rectangle 538">
            <a:extLst>
              <a:ext uri="{FF2B5EF4-FFF2-40B4-BE49-F238E27FC236}">
                <a16:creationId xmlns:a16="http://schemas.microsoft.com/office/drawing/2014/main" id="{92922E46-D0EC-468E-AFF6-BADA5613BAF3}"/>
              </a:ext>
            </a:extLst>
          </p:cNvPr>
          <p:cNvSpPr>
            <a:spLocks noChangeArrowheads="1"/>
          </p:cNvSpPr>
          <p:nvPr/>
        </p:nvSpPr>
        <p:spPr bwMode="auto">
          <a:xfrm>
            <a:off x="1981200" y="6400800"/>
            <a:ext cx="7149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t>***The above figures are estimates only</a:t>
            </a:r>
          </a:p>
          <a:p>
            <a:pPr eaLnBrk="1" hangingPunct="1">
              <a:spcBef>
                <a:spcPct val="0"/>
              </a:spcBef>
              <a:buClrTx/>
              <a:buFontTx/>
              <a:buNone/>
            </a:pPr>
            <a:r>
              <a:rPr lang="en-US" altLang="en-US" sz="900" dirty="0"/>
              <a:t>***Final coverage amounts, and premiums will be based on individual yields, guarantees, and final multi peril prices that are established</a:t>
            </a:r>
          </a:p>
        </p:txBody>
      </p:sp>
      <p:sp>
        <p:nvSpPr>
          <p:cNvPr id="8" name="TextBox 7">
            <a:extLst>
              <a:ext uri="{FF2B5EF4-FFF2-40B4-BE49-F238E27FC236}">
                <a16:creationId xmlns:a16="http://schemas.microsoft.com/office/drawing/2014/main" id="{28CA2767-D19D-4250-960F-EC14C17B3CDC}"/>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extLst>
      <p:ext uri="{BB962C8B-B14F-4D97-AF65-F5344CB8AC3E}">
        <p14:creationId xmlns:p14="http://schemas.microsoft.com/office/powerpoint/2010/main" val="3868216264"/>
      </p:ext>
    </p:extLst>
  </p:cSld>
  <p:clrMapOvr>
    <a:masterClrMapping/>
  </p:clrMapOvr>
  <p:transition spd="med">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669A0AA-D936-4272-8623-002E5A1317FF}"/>
              </a:ext>
            </a:extLst>
          </p:cNvPr>
          <p:cNvGraphicFramePr>
            <a:graphicFrameLocks noGrp="1"/>
          </p:cNvGraphicFramePr>
          <p:nvPr>
            <p:ph idx="1"/>
            <p:extLst>
              <p:ext uri="{D42A27DB-BD31-4B8C-83A1-F6EECF244321}">
                <p14:modId xmlns:p14="http://schemas.microsoft.com/office/powerpoint/2010/main" val="3583273475"/>
              </p:ext>
            </p:extLst>
          </p:nvPr>
        </p:nvGraphicFramePr>
        <p:xfrm>
          <a:off x="904079" y="506460"/>
          <a:ext cx="4960938" cy="1483360"/>
        </p:xfrm>
        <a:graphic>
          <a:graphicData uri="http://schemas.openxmlformats.org/drawingml/2006/table">
            <a:tbl>
              <a:tblPr firstRow="1" bandRow="1">
                <a:tableStyleId>{5C22544A-7EE6-4342-B048-85BDC9FD1C3A}</a:tableStyleId>
              </a:tblPr>
              <a:tblGrid>
                <a:gridCol w="2480469">
                  <a:extLst>
                    <a:ext uri="{9D8B030D-6E8A-4147-A177-3AD203B41FA5}">
                      <a16:colId xmlns:a16="http://schemas.microsoft.com/office/drawing/2014/main" val="1391194390"/>
                    </a:ext>
                  </a:extLst>
                </a:gridCol>
                <a:gridCol w="2480469">
                  <a:extLst>
                    <a:ext uri="{9D8B030D-6E8A-4147-A177-3AD203B41FA5}">
                      <a16:colId xmlns:a16="http://schemas.microsoft.com/office/drawing/2014/main" val="2482682186"/>
                    </a:ext>
                  </a:extLst>
                </a:gridCol>
              </a:tblGrid>
              <a:tr h="370840">
                <a:tc gridSpan="2">
                  <a:txBody>
                    <a:bodyPr/>
                    <a:lstStyle/>
                    <a:p>
                      <a:pPr algn="ctr"/>
                      <a:r>
                        <a:rPr lang="en-US" dirty="0">
                          <a:solidFill>
                            <a:schemeClr val="tx1"/>
                          </a:solidFill>
                          <a:latin typeface="Arial" panose="020B0604020202020204" pitchFamily="34" charset="0"/>
                          <a:cs typeface="Arial" panose="020B0604020202020204" pitchFamily="34" charset="0"/>
                        </a:rPr>
                        <a:t>Expense Threshold</a:t>
                      </a:r>
                    </a:p>
                  </a:txBody>
                  <a:tcPr/>
                </a:tc>
                <a:tc hMerge="1">
                  <a:txBody>
                    <a:bodyPr/>
                    <a:lstStyle/>
                    <a:p>
                      <a:endParaRPr lang="en-US" dirty="0"/>
                    </a:p>
                  </a:txBody>
                  <a:tcPr/>
                </a:tc>
                <a:extLst>
                  <a:ext uri="{0D108BD9-81ED-4DB2-BD59-A6C34878D82A}">
                    <a16:rowId xmlns:a16="http://schemas.microsoft.com/office/drawing/2014/main" val="282934815"/>
                  </a:ext>
                </a:extLst>
              </a:tr>
              <a:tr h="370840">
                <a:tc>
                  <a:txBody>
                    <a:bodyPr/>
                    <a:lstStyle/>
                    <a:p>
                      <a:pPr algn="ctr"/>
                      <a:r>
                        <a:rPr lang="en-US" dirty="0">
                          <a:solidFill>
                            <a:schemeClr val="tx1"/>
                          </a:solidFill>
                          <a:latin typeface="Arial" panose="020B0604020202020204" pitchFamily="34" charset="0"/>
                          <a:cs typeface="Arial" panose="020B0604020202020204" pitchFamily="34" charset="0"/>
                        </a:rPr>
                        <a:t>Allowable Expenses</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$139,014</a:t>
                      </a:r>
                    </a:p>
                  </a:txBody>
                  <a:tcPr/>
                </a:tc>
                <a:extLst>
                  <a:ext uri="{0D108BD9-81ED-4DB2-BD59-A6C34878D82A}">
                    <a16:rowId xmlns:a16="http://schemas.microsoft.com/office/drawing/2014/main" val="1457264588"/>
                  </a:ext>
                </a:extLst>
              </a:tr>
              <a:tr h="370840">
                <a:tc>
                  <a:txBody>
                    <a:bodyPr/>
                    <a:lstStyle/>
                    <a:p>
                      <a:pPr algn="ctr"/>
                      <a:r>
                        <a:rPr lang="en-US" dirty="0">
                          <a:solidFill>
                            <a:schemeClr val="tx1"/>
                          </a:solidFill>
                          <a:latin typeface="Arial" panose="020B0604020202020204" pitchFamily="34" charset="0"/>
                          <a:cs typeface="Arial" panose="020B0604020202020204" pitchFamily="34" charset="0"/>
                        </a:rPr>
                        <a:t>70% factor</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.70</a:t>
                      </a:r>
                    </a:p>
                  </a:txBody>
                  <a:tcPr/>
                </a:tc>
                <a:extLst>
                  <a:ext uri="{0D108BD9-81ED-4DB2-BD59-A6C34878D82A}">
                    <a16:rowId xmlns:a16="http://schemas.microsoft.com/office/drawing/2014/main" val="2582332381"/>
                  </a:ext>
                </a:extLst>
              </a:tr>
              <a:tr h="370840">
                <a:tc>
                  <a:txBody>
                    <a:bodyPr/>
                    <a:lstStyle/>
                    <a:p>
                      <a:pPr algn="ctr"/>
                      <a:r>
                        <a:rPr lang="en-US" b="1" dirty="0">
                          <a:solidFill>
                            <a:schemeClr val="tx1"/>
                          </a:solidFill>
                          <a:latin typeface="Arial" panose="020B0604020202020204" pitchFamily="34" charset="0"/>
                          <a:cs typeface="Arial" panose="020B0604020202020204" pitchFamily="34" charset="0"/>
                        </a:rPr>
                        <a:t>Expense Threshold</a:t>
                      </a:r>
                    </a:p>
                  </a:txBody>
                  <a:tcPr/>
                </a:tc>
                <a:tc>
                  <a:txBody>
                    <a:bodyPr/>
                    <a:lstStyle/>
                    <a:p>
                      <a:pPr algn="ctr"/>
                      <a:r>
                        <a:rPr lang="en-US" b="1" dirty="0">
                          <a:solidFill>
                            <a:schemeClr val="tx1"/>
                          </a:solidFill>
                          <a:latin typeface="Arial" panose="020B0604020202020204" pitchFamily="34" charset="0"/>
                          <a:cs typeface="Arial" panose="020B0604020202020204" pitchFamily="34" charset="0"/>
                        </a:rPr>
                        <a:t>$97,130</a:t>
                      </a:r>
                    </a:p>
                  </a:txBody>
                  <a:tcPr/>
                </a:tc>
                <a:extLst>
                  <a:ext uri="{0D108BD9-81ED-4DB2-BD59-A6C34878D82A}">
                    <a16:rowId xmlns:a16="http://schemas.microsoft.com/office/drawing/2014/main" val="667802908"/>
                  </a:ext>
                </a:extLst>
              </a:tr>
            </a:tbl>
          </a:graphicData>
        </a:graphic>
      </p:graphicFrame>
      <p:graphicFrame>
        <p:nvGraphicFramePr>
          <p:cNvPr id="5" name="Table 4">
            <a:extLst>
              <a:ext uri="{FF2B5EF4-FFF2-40B4-BE49-F238E27FC236}">
                <a16:creationId xmlns:a16="http://schemas.microsoft.com/office/drawing/2014/main" id="{B85C34DD-0EDB-400A-830D-177CB718A58C}"/>
              </a:ext>
            </a:extLst>
          </p:cNvPr>
          <p:cNvGraphicFramePr>
            <a:graphicFrameLocks/>
          </p:cNvGraphicFramePr>
          <p:nvPr>
            <p:extLst>
              <p:ext uri="{D42A27DB-BD31-4B8C-83A1-F6EECF244321}">
                <p14:modId xmlns:p14="http://schemas.microsoft.com/office/powerpoint/2010/main" val="1521248437"/>
              </p:ext>
            </p:extLst>
          </p:nvPr>
        </p:nvGraphicFramePr>
        <p:xfrm>
          <a:off x="2542379" y="2174144"/>
          <a:ext cx="4960938" cy="2123440"/>
        </p:xfrm>
        <a:graphic>
          <a:graphicData uri="http://schemas.openxmlformats.org/drawingml/2006/table">
            <a:tbl>
              <a:tblPr firstRow="1" bandRow="1">
                <a:tableStyleId>{5C22544A-7EE6-4342-B048-85BDC9FD1C3A}</a:tableStyleId>
              </a:tblPr>
              <a:tblGrid>
                <a:gridCol w="2480469">
                  <a:extLst>
                    <a:ext uri="{9D8B030D-6E8A-4147-A177-3AD203B41FA5}">
                      <a16:colId xmlns:a16="http://schemas.microsoft.com/office/drawing/2014/main" val="1391194390"/>
                    </a:ext>
                  </a:extLst>
                </a:gridCol>
                <a:gridCol w="2480469">
                  <a:extLst>
                    <a:ext uri="{9D8B030D-6E8A-4147-A177-3AD203B41FA5}">
                      <a16:colId xmlns:a16="http://schemas.microsoft.com/office/drawing/2014/main" val="2482682186"/>
                    </a:ext>
                  </a:extLst>
                </a:gridCol>
              </a:tblGrid>
              <a:tr h="370840">
                <a:tc gridSpan="2">
                  <a:txBody>
                    <a:bodyPr/>
                    <a:lstStyle/>
                    <a:p>
                      <a:pPr algn="ctr"/>
                      <a:r>
                        <a:rPr lang="en-US" dirty="0">
                          <a:solidFill>
                            <a:schemeClr val="tx1"/>
                          </a:solidFill>
                          <a:latin typeface="Arial" panose="020B0604020202020204" pitchFamily="34" charset="0"/>
                          <a:cs typeface="Arial" panose="020B0604020202020204" pitchFamily="34" charset="0"/>
                        </a:rPr>
                        <a:t>Expense Reduction Factoring</a:t>
                      </a:r>
                    </a:p>
                  </a:txBody>
                  <a:tcPr/>
                </a:tc>
                <a:tc hMerge="1">
                  <a:txBody>
                    <a:bodyPr/>
                    <a:lstStyle/>
                    <a:p>
                      <a:endParaRPr lang="en-US" dirty="0"/>
                    </a:p>
                  </a:txBody>
                  <a:tcPr/>
                </a:tc>
                <a:extLst>
                  <a:ext uri="{0D108BD9-81ED-4DB2-BD59-A6C34878D82A}">
                    <a16:rowId xmlns:a16="http://schemas.microsoft.com/office/drawing/2014/main" val="282934815"/>
                  </a:ext>
                </a:extLst>
              </a:tr>
              <a:tr h="370840">
                <a:tc>
                  <a:txBody>
                    <a:bodyPr/>
                    <a:lstStyle/>
                    <a:p>
                      <a:pPr algn="ctr"/>
                      <a:r>
                        <a:rPr lang="en-US" dirty="0">
                          <a:solidFill>
                            <a:schemeClr val="tx1"/>
                          </a:solidFill>
                          <a:latin typeface="Arial" panose="020B0604020202020204" pitchFamily="34" charset="0"/>
                          <a:cs typeface="Arial" panose="020B0604020202020204" pitchFamily="34" charset="0"/>
                        </a:rPr>
                        <a:t>2022 Expenses</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$61,470</a:t>
                      </a:r>
                    </a:p>
                  </a:txBody>
                  <a:tcPr/>
                </a:tc>
                <a:extLst>
                  <a:ext uri="{0D108BD9-81ED-4DB2-BD59-A6C34878D82A}">
                    <a16:rowId xmlns:a16="http://schemas.microsoft.com/office/drawing/2014/main" val="1457264588"/>
                  </a:ext>
                </a:extLst>
              </a:tr>
              <a:tr h="370840">
                <a:tc>
                  <a:txBody>
                    <a:bodyPr/>
                    <a:lstStyle/>
                    <a:p>
                      <a:pPr algn="ctr"/>
                      <a:r>
                        <a:rPr lang="en-US" dirty="0">
                          <a:solidFill>
                            <a:schemeClr val="tx1"/>
                          </a:solidFill>
                          <a:latin typeface="Arial" panose="020B0604020202020204" pitchFamily="34" charset="0"/>
                          <a:cs typeface="Arial" panose="020B0604020202020204" pitchFamily="34" charset="0"/>
                        </a:rPr>
                        <a:t>Allowable Expense</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$139,014</a:t>
                      </a:r>
                    </a:p>
                  </a:txBody>
                  <a:tcPr/>
                </a:tc>
                <a:extLst>
                  <a:ext uri="{0D108BD9-81ED-4DB2-BD59-A6C34878D82A}">
                    <a16:rowId xmlns:a16="http://schemas.microsoft.com/office/drawing/2014/main" val="2582332381"/>
                  </a:ext>
                </a:extLst>
              </a:tr>
              <a:tr h="370840">
                <a:tc>
                  <a:txBody>
                    <a:bodyPr/>
                    <a:lstStyle/>
                    <a:p>
                      <a:pPr algn="ctr"/>
                      <a:r>
                        <a:rPr lang="en-US" b="0" dirty="0">
                          <a:solidFill>
                            <a:schemeClr val="tx1"/>
                          </a:solidFill>
                          <a:latin typeface="Arial" panose="020B0604020202020204" pitchFamily="34" charset="0"/>
                          <a:cs typeface="Arial" panose="020B0604020202020204" pitchFamily="34" charset="0"/>
                        </a:rPr>
                        <a:t>% of Expenses</a:t>
                      </a:r>
                    </a:p>
                  </a:txBody>
                  <a:tcPr/>
                </a:tc>
                <a:tc>
                  <a:txBody>
                    <a:bodyPr/>
                    <a:lstStyle/>
                    <a:p>
                      <a:pPr algn="ctr"/>
                      <a:r>
                        <a:rPr lang="en-US" b="0" dirty="0">
                          <a:solidFill>
                            <a:schemeClr val="tx1"/>
                          </a:solidFill>
                          <a:latin typeface="Arial" panose="020B0604020202020204" pitchFamily="34" charset="0"/>
                          <a:cs typeface="Arial" panose="020B0604020202020204" pitchFamily="34" charset="0"/>
                        </a:rPr>
                        <a:t>44%</a:t>
                      </a:r>
                    </a:p>
                  </a:txBody>
                  <a:tcPr/>
                </a:tc>
                <a:extLst>
                  <a:ext uri="{0D108BD9-81ED-4DB2-BD59-A6C34878D82A}">
                    <a16:rowId xmlns:a16="http://schemas.microsoft.com/office/drawing/2014/main" val="667802908"/>
                  </a:ext>
                </a:extLst>
              </a:tr>
              <a:tr h="370840">
                <a:tc>
                  <a:txBody>
                    <a:bodyPr/>
                    <a:lstStyle/>
                    <a:p>
                      <a:pPr algn="ctr"/>
                      <a:r>
                        <a:rPr lang="en-US" b="0" dirty="0">
                          <a:solidFill>
                            <a:schemeClr val="tx1"/>
                          </a:solidFill>
                          <a:latin typeface="Arial" panose="020B0604020202020204" pitchFamily="34" charset="0"/>
                          <a:cs typeface="Arial" panose="020B0604020202020204" pitchFamily="34" charset="0"/>
                        </a:rPr>
                        <a:t>Reduction Factor (70%-44%)</a:t>
                      </a:r>
                    </a:p>
                  </a:txBody>
                  <a:tcPr/>
                </a:tc>
                <a:tc>
                  <a:txBody>
                    <a:bodyPr/>
                    <a:lstStyle/>
                    <a:p>
                      <a:pPr algn="ctr"/>
                      <a:r>
                        <a:rPr lang="en-US" b="0" dirty="0">
                          <a:solidFill>
                            <a:schemeClr val="tx1"/>
                          </a:solidFill>
                          <a:latin typeface="Arial" panose="020B0604020202020204" pitchFamily="34" charset="0"/>
                          <a:cs typeface="Arial" panose="020B0604020202020204" pitchFamily="34" charset="0"/>
                        </a:rPr>
                        <a:t>26%</a:t>
                      </a:r>
                    </a:p>
                  </a:txBody>
                  <a:tcPr/>
                </a:tc>
                <a:extLst>
                  <a:ext uri="{0D108BD9-81ED-4DB2-BD59-A6C34878D82A}">
                    <a16:rowId xmlns:a16="http://schemas.microsoft.com/office/drawing/2014/main" val="1789039745"/>
                  </a:ext>
                </a:extLst>
              </a:tr>
            </a:tbl>
          </a:graphicData>
        </a:graphic>
      </p:graphicFrame>
      <p:graphicFrame>
        <p:nvGraphicFramePr>
          <p:cNvPr id="6" name="Table 5">
            <a:extLst>
              <a:ext uri="{FF2B5EF4-FFF2-40B4-BE49-F238E27FC236}">
                <a16:creationId xmlns:a16="http://schemas.microsoft.com/office/drawing/2014/main" id="{BBFAF4F7-35FA-493C-8D2E-D8E7821BD585}"/>
              </a:ext>
            </a:extLst>
          </p:cNvPr>
          <p:cNvGraphicFramePr>
            <a:graphicFrameLocks noGrp="1"/>
          </p:cNvGraphicFramePr>
          <p:nvPr>
            <p:extLst>
              <p:ext uri="{D42A27DB-BD31-4B8C-83A1-F6EECF244321}">
                <p14:modId xmlns:p14="http://schemas.microsoft.com/office/powerpoint/2010/main" val="2186801506"/>
              </p:ext>
            </p:extLst>
          </p:nvPr>
        </p:nvGraphicFramePr>
        <p:xfrm>
          <a:off x="3962400" y="4454968"/>
          <a:ext cx="4960938" cy="1854200"/>
        </p:xfrm>
        <a:graphic>
          <a:graphicData uri="http://schemas.openxmlformats.org/drawingml/2006/table">
            <a:tbl>
              <a:tblPr firstRow="1" bandRow="1">
                <a:tableStyleId>{5C22544A-7EE6-4342-B048-85BDC9FD1C3A}</a:tableStyleId>
              </a:tblPr>
              <a:tblGrid>
                <a:gridCol w="2480469">
                  <a:extLst>
                    <a:ext uri="{9D8B030D-6E8A-4147-A177-3AD203B41FA5}">
                      <a16:colId xmlns:a16="http://schemas.microsoft.com/office/drawing/2014/main" val="3108885582"/>
                    </a:ext>
                  </a:extLst>
                </a:gridCol>
                <a:gridCol w="2480469">
                  <a:extLst>
                    <a:ext uri="{9D8B030D-6E8A-4147-A177-3AD203B41FA5}">
                      <a16:colId xmlns:a16="http://schemas.microsoft.com/office/drawing/2014/main" val="3568969440"/>
                    </a:ext>
                  </a:extLst>
                </a:gridCol>
              </a:tblGrid>
              <a:tr h="370840">
                <a:tc gridSpan="2">
                  <a:txBody>
                    <a:bodyPr/>
                    <a:lstStyle/>
                    <a:p>
                      <a:pPr algn="ctr"/>
                      <a:r>
                        <a:rPr lang="en-US" dirty="0">
                          <a:solidFill>
                            <a:schemeClr val="tx1"/>
                          </a:solidFill>
                          <a:latin typeface="Arial" panose="020B0604020202020204" pitchFamily="34" charset="0"/>
                          <a:cs typeface="Arial" panose="020B0604020202020204" pitchFamily="34" charset="0"/>
                        </a:rPr>
                        <a:t>Reduction Result</a:t>
                      </a:r>
                    </a:p>
                  </a:txBody>
                  <a:tcPr/>
                </a:tc>
                <a:tc hMerge="1">
                  <a:txBody>
                    <a:bodyPr/>
                    <a:lstStyle/>
                    <a:p>
                      <a:endParaRPr lang="en-US" dirty="0"/>
                    </a:p>
                  </a:txBody>
                  <a:tcPr/>
                </a:tc>
                <a:extLst>
                  <a:ext uri="{0D108BD9-81ED-4DB2-BD59-A6C34878D82A}">
                    <a16:rowId xmlns:a16="http://schemas.microsoft.com/office/drawing/2014/main" val="38547652"/>
                  </a:ext>
                </a:extLst>
              </a:tr>
              <a:tr h="370840">
                <a:tc>
                  <a:txBody>
                    <a:bodyPr/>
                    <a:lstStyle/>
                    <a:p>
                      <a:pPr algn="ctr"/>
                      <a:r>
                        <a:rPr lang="en-US" dirty="0">
                          <a:latin typeface="Arial" panose="020B0604020202020204" pitchFamily="34" charset="0"/>
                          <a:cs typeface="Arial" panose="020B0604020202020204" pitchFamily="34" charset="0"/>
                        </a:rPr>
                        <a:t>Revenue Guarantee</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$132,625</a:t>
                      </a:r>
                    </a:p>
                  </a:txBody>
                  <a:tcPr/>
                </a:tc>
                <a:extLst>
                  <a:ext uri="{0D108BD9-81ED-4DB2-BD59-A6C34878D82A}">
                    <a16:rowId xmlns:a16="http://schemas.microsoft.com/office/drawing/2014/main" val="2806762190"/>
                  </a:ext>
                </a:extLst>
              </a:tr>
              <a:tr h="370840">
                <a:tc>
                  <a:txBody>
                    <a:bodyPr/>
                    <a:lstStyle/>
                    <a:p>
                      <a:pPr algn="ctr"/>
                      <a:r>
                        <a:rPr lang="en-US" dirty="0">
                          <a:latin typeface="Arial" panose="020B0604020202020204" pitchFamily="34" charset="0"/>
                          <a:cs typeface="Arial" panose="020B0604020202020204" pitchFamily="34" charset="0"/>
                        </a:rPr>
                        <a:t>26% Reduction </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$98,143</a:t>
                      </a:r>
                    </a:p>
                  </a:txBody>
                  <a:tcPr/>
                </a:tc>
                <a:extLst>
                  <a:ext uri="{0D108BD9-81ED-4DB2-BD59-A6C34878D82A}">
                    <a16:rowId xmlns:a16="http://schemas.microsoft.com/office/drawing/2014/main" val="1259122812"/>
                  </a:ext>
                </a:extLst>
              </a:tr>
              <a:tr h="370840">
                <a:tc>
                  <a:txBody>
                    <a:bodyPr/>
                    <a:lstStyle/>
                    <a:p>
                      <a:pPr algn="ctr"/>
                      <a:r>
                        <a:rPr lang="en-US" dirty="0">
                          <a:latin typeface="Arial" panose="020B0604020202020204" pitchFamily="34" charset="0"/>
                          <a:cs typeface="Arial" panose="020B0604020202020204" pitchFamily="34" charset="0"/>
                        </a:rPr>
                        <a:t>2022 Revenue</a:t>
                      </a:r>
                    </a:p>
                  </a:txBody>
                  <a:tcPr/>
                </a:tc>
                <a:tc>
                  <a:txBody>
                    <a:bodyPr/>
                    <a:lstStyle/>
                    <a:p>
                      <a:pPr algn="ctr"/>
                      <a:r>
                        <a:rPr lang="en-US" b="0" dirty="0">
                          <a:solidFill>
                            <a:schemeClr val="tx1"/>
                          </a:solidFill>
                          <a:latin typeface="Arial" panose="020B0604020202020204" pitchFamily="34" charset="0"/>
                          <a:cs typeface="Arial" panose="020B0604020202020204" pitchFamily="34" charset="0"/>
                        </a:rPr>
                        <a:t>$82,050</a:t>
                      </a:r>
                    </a:p>
                  </a:txBody>
                  <a:tcPr/>
                </a:tc>
                <a:extLst>
                  <a:ext uri="{0D108BD9-81ED-4DB2-BD59-A6C34878D82A}">
                    <a16:rowId xmlns:a16="http://schemas.microsoft.com/office/drawing/2014/main" val="3118482647"/>
                  </a:ext>
                </a:extLst>
              </a:tr>
              <a:tr h="370840">
                <a:tc>
                  <a:txBody>
                    <a:bodyPr/>
                    <a:lstStyle/>
                    <a:p>
                      <a:pPr algn="ctr"/>
                      <a:r>
                        <a:rPr lang="en-US" dirty="0">
                          <a:latin typeface="Arial" panose="020B0604020202020204" pitchFamily="34" charset="0"/>
                          <a:cs typeface="Arial" panose="020B0604020202020204" pitchFamily="34" charset="0"/>
                        </a:rPr>
                        <a:t>Payable Loss</a:t>
                      </a:r>
                    </a:p>
                  </a:txBody>
                  <a:tcPr/>
                </a:tc>
                <a:tc>
                  <a:txBody>
                    <a:bodyPr/>
                    <a:lstStyle/>
                    <a:p>
                      <a:pPr algn="ctr"/>
                      <a:r>
                        <a:rPr lang="en-US" b="0" dirty="0">
                          <a:solidFill>
                            <a:schemeClr val="tx1"/>
                          </a:solidFill>
                          <a:latin typeface="Arial" panose="020B0604020202020204" pitchFamily="34" charset="0"/>
                          <a:cs typeface="Arial" panose="020B0604020202020204" pitchFamily="34" charset="0"/>
                        </a:rPr>
                        <a:t>$16,093</a:t>
                      </a:r>
                    </a:p>
                  </a:txBody>
                  <a:tcPr/>
                </a:tc>
                <a:extLst>
                  <a:ext uri="{0D108BD9-81ED-4DB2-BD59-A6C34878D82A}">
                    <a16:rowId xmlns:a16="http://schemas.microsoft.com/office/drawing/2014/main" val="3171035933"/>
                  </a:ext>
                </a:extLst>
              </a:tr>
            </a:tbl>
          </a:graphicData>
        </a:graphic>
      </p:graphicFrame>
      <p:sp>
        <p:nvSpPr>
          <p:cNvPr id="7" name="TextBox 6">
            <a:extLst>
              <a:ext uri="{FF2B5EF4-FFF2-40B4-BE49-F238E27FC236}">
                <a16:creationId xmlns:a16="http://schemas.microsoft.com/office/drawing/2014/main" id="{7D30A7FC-BF56-4C9D-91F6-816573362865}"/>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
        <p:nvSpPr>
          <p:cNvPr id="8" name="Rectangle 538">
            <a:extLst>
              <a:ext uri="{FF2B5EF4-FFF2-40B4-BE49-F238E27FC236}">
                <a16:creationId xmlns:a16="http://schemas.microsoft.com/office/drawing/2014/main" id="{04A8A282-E587-42B4-B5E6-F271A0AA935A}"/>
              </a:ext>
            </a:extLst>
          </p:cNvPr>
          <p:cNvSpPr>
            <a:spLocks noChangeArrowheads="1"/>
          </p:cNvSpPr>
          <p:nvPr/>
        </p:nvSpPr>
        <p:spPr bwMode="auto">
          <a:xfrm>
            <a:off x="1981200" y="6324600"/>
            <a:ext cx="7149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t>***The above figures are estimates only</a:t>
            </a:r>
          </a:p>
          <a:p>
            <a:pPr eaLnBrk="1" hangingPunct="1">
              <a:spcBef>
                <a:spcPct val="0"/>
              </a:spcBef>
              <a:buClrTx/>
              <a:buFontTx/>
              <a:buNone/>
            </a:pPr>
            <a:r>
              <a:rPr lang="en-US" altLang="en-US" sz="900" dirty="0"/>
              <a:t>***Final coverage amounts, and premiums will be based on individual yields, guarantees, and final multi peril prices that are established</a:t>
            </a:r>
          </a:p>
        </p:txBody>
      </p:sp>
    </p:spTree>
    <p:extLst>
      <p:ext uri="{BB962C8B-B14F-4D97-AF65-F5344CB8AC3E}">
        <p14:creationId xmlns:p14="http://schemas.microsoft.com/office/powerpoint/2010/main" val="4137799751"/>
      </p:ext>
    </p:extLst>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75" name="Freeform: Shape 7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12" y="0"/>
            <a:ext cx="8351188"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9018" y="0"/>
            <a:ext cx="1827609" cy="6858001"/>
            <a:chOff x="1320800" y="0"/>
            <a:chExt cx="2436813" cy="6858001"/>
          </a:xfrm>
        </p:grpSpPr>
        <p:sp>
          <p:nvSpPr>
            <p:cNvPr id="7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122" name="Title 1">
            <a:extLst>
              <a:ext uri="{FF2B5EF4-FFF2-40B4-BE49-F238E27FC236}">
                <a16:creationId xmlns:a16="http://schemas.microsoft.com/office/drawing/2014/main" id="{3EA2FFC8-7A4A-4C9A-8D45-92FEE7386EFC}"/>
              </a:ext>
            </a:extLst>
          </p:cNvPr>
          <p:cNvSpPr>
            <a:spLocks noGrp="1" noChangeArrowheads="1"/>
          </p:cNvSpPr>
          <p:nvPr>
            <p:ph type="title"/>
          </p:nvPr>
        </p:nvSpPr>
        <p:spPr>
          <a:xfrm>
            <a:off x="1143000" y="854216"/>
            <a:ext cx="2281168" cy="4522647"/>
          </a:xfrm>
          <a:effectLst/>
        </p:spPr>
        <p:txBody>
          <a:bodyPr anchor="ctr">
            <a:normAutofit/>
          </a:bodyPr>
          <a:lstStyle/>
          <a:p>
            <a:pPr algn="l" eaLnBrk="1" hangingPunct="1">
              <a:defRPr/>
            </a:pPr>
            <a:r>
              <a:rPr lang="en-US" altLang="en-US" sz="3200" b="1" u="sng" dirty="0">
                <a:solidFill>
                  <a:schemeClr val="tx2"/>
                </a:solidFill>
                <a:latin typeface="Arial" panose="020B0604020202020204" pitchFamily="34" charset="0"/>
                <a:cs typeface="Arial" panose="020B0604020202020204" pitchFamily="34" charset="0"/>
              </a:rPr>
              <a:t>Disclaimer</a:t>
            </a:r>
          </a:p>
        </p:txBody>
      </p:sp>
      <p:sp>
        <p:nvSpPr>
          <p:cNvPr id="8195" name="Content Placeholder 2">
            <a:extLst>
              <a:ext uri="{FF2B5EF4-FFF2-40B4-BE49-F238E27FC236}">
                <a16:creationId xmlns:a16="http://schemas.microsoft.com/office/drawing/2014/main" id="{F3E16A66-37CC-46E6-B7E3-28255DDC6D2C}"/>
              </a:ext>
            </a:extLst>
          </p:cNvPr>
          <p:cNvSpPr>
            <a:spLocks noGrp="1" noChangeArrowheads="1"/>
          </p:cNvSpPr>
          <p:nvPr>
            <p:ph idx="1"/>
          </p:nvPr>
        </p:nvSpPr>
        <p:spPr>
          <a:xfrm>
            <a:off x="3861774" y="685801"/>
            <a:ext cx="4787405" cy="4909456"/>
          </a:xfrm>
        </p:spPr>
        <p:txBody>
          <a:bodyPr anchor="ctr">
            <a:normAutofit/>
          </a:bodyPr>
          <a:lstStyle/>
          <a:p>
            <a:pPr eaLnBrk="1" hangingPunct="1"/>
            <a:r>
              <a:rPr lang="en-US" altLang="en-US" sz="1700" dirty="0">
                <a:latin typeface="Arial" panose="020B0604020202020204" pitchFamily="34" charset="0"/>
                <a:cs typeface="Arial" panose="020B0604020202020204" pitchFamily="34" charset="0"/>
              </a:rPr>
              <a:t>Multi-Peril Crop Insurance (MPCI) is a complex program with several unique provisions that apply to specific situations</a:t>
            </a:r>
          </a:p>
          <a:p>
            <a:pPr lvl="1" eaLnBrk="1" hangingPunct="1"/>
            <a:r>
              <a:rPr lang="en-US" altLang="en-US" sz="1500" dirty="0">
                <a:latin typeface="Arial" panose="020B0604020202020204" pitchFamily="34" charset="0"/>
                <a:cs typeface="Arial" panose="020B0604020202020204" pitchFamily="34" charset="0"/>
              </a:rPr>
              <a:t>It is not possible to cover all program provisions or exceptions in this brief presentation</a:t>
            </a:r>
          </a:p>
          <a:p>
            <a:pPr marL="457200" lvl="1" indent="0" eaLnBrk="1" hangingPunct="1">
              <a:buNone/>
            </a:pPr>
            <a:endParaRPr lang="en-US" altLang="en-US" sz="1500" dirty="0">
              <a:latin typeface="Arial" panose="020B0604020202020204" pitchFamily="34" charset="0"/>
              <a:cs typeface="Arial" panose="020B0604020202020204" pitchFamily="34" charset="0"/>
            </a:endParaRPr>
          </a:p>
          <a:p>
            <a:pPr eaLnBrk="1" hangingPunct="1"/>
            <a:r>
              <a:rPr lang="en-US" altLang="en-US" sz="1700" dirty="0">
                <a:latin typeface="Arial" panose="020B0604020202020204" pitchFamily="34" charset="0"/>
                <a:cs typeface="Arial" panose="020B0604020202020204" pitchFamily="34" charset="0"/>
              </a:rPr>
              <a:t>The abbreviated outlines of coverages used throughout this presentation are only intended to show a visual and basic understanding and not intended to express any legal opinion as to the nature of coverage</a:t>
            </a:r>
          </a:p>
          <a:p>
            <a:pPr lvl="1"/>
            <a:r>
              <a:rPr lang="en-US" altLang="en-US" sz="1500" dirty="0">
                <a:latin typeface="Arial" panose="020B0604020202020204" pitchFamily="34" charset="0"/>
                <a:cs typeface="Arial" panose="020B0604020202020204" pitchFamily="34" charset="0"/>
              </a:rPr>
              <a:t>Please discuss with your agent and read your policy for specific details of coverages</a:t>
            </a:r>
          </a:p>
        </p:txBody>
      </p:sp>
      <p:sp>
        <p:nvSpPr>
          <p:cNvPr id="3" name="TextBox 2">
            <a:extLst>
              <a:ext uri="{FF2B5EF4-FFF2-40B4-BE49-F238E27FC236}">
                <a16:creationId xmlns:a16="http://schemas.microsoft.com/office/drawing/2014/main" id="{F4C5B909-B180-4011-8D79-8C0823C00FA1}"/>
              </a:ext>
            </a:extLst>
          </p:cNvPr>
          <p:cNvSpPr txBox="1"/>
          <p:nvPr/>
        </p:nvSpPr>
        <p:spPr>
          <a:xfrm>
            <a:off x="2119414" y="5842337"/>
            <a:ext cx="7022203" cy="1015663"/>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In accordance with Federal law and U.S. Department of Agriculture (USDA) civil rights regulations and policies, the USDA, its Agencies, offices, and employees, and institutions participating in or administering USDA programs are prohibited from discriminating on the basis of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the program or activity conducted or funded by USDA (not all bases apply to all programs).</a:t>
            </a:r>
          </a:p>
        </p:txBody>
      </p:sp>
      <p:cxnSp>
        <p:nvCxnSpPr>
          <p:cNvPr id="15" name="Straight Connector 14">
            <a:extLst>
              <a:ext uri="{FF2B5EF4-FFF2-40B4-BE49-F238E27FC236}">
                <a16:creationId xmlns:a16="http://schemas.microsoft.com/office/drawing/2014/main" id="{85870DC0-DCBF-4F5D-A2FA-D1DFEFF1E627}"/>
              </a:ext>
            </a:extLst>
          </p:cNvPr>
          <p:cNvCxnSpPr>
            <a:cxnSpLocks/>
          </p:cNvCxnSpPr>
          <p:nvPr/>
        </p:nvCxnSpPr>
        <p:spPr>
          <a:xfrm>
            <a:off x="3576568" y="533400"/>
            <a:ext cx="0" cy="52577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85BCB15-54EE-4B89-9896-4A2A29B6E744}"/>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cSld>
  <p:clrMapOvr>
    <a:masterClrMapping/>
  </p:clrMapOvr>
  <p:transition spd="med">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475-E122-4725-87BE-AC4AC594F1D5}"/>
              </a:ext>
            </a:extLst>
          </p:cNvPr>
          <p:cNvSpPr>
            <a:spLocks noGrp="1"/>
          </p:cNvSpPr>
          <p:nvPr>
            <p:ph type="title"/>
          </p:nvPr>
        </p:nvSpPr>
        <p:spPr>
          <a:xfrm>
            <a:off x="990600" y="253344"/>
            <a:ext cx="7704667" cy="990599"/>
          </a:xfrm>
        </p:spPr>
        <p:txBody>
          <a:bodyPr/>
          <a:lstStyle/>
          <a:p>
            <a:r>
              <a:rPr lang="en-US" b="1" u="sng" dirty="0"/>
              <a:t>NAP &amp; WFRP</a:t>
            </a:r>
          </a:p>
        </p:txBody>
      </p:sp>
      <p:graphicFrame>
        <p:nvGraphicFramePr>
          <p:cNvPr id="4" name="Table 4">
            <a:extLst>
              <a:ext uri="{FF2B5EF4-FFF2-40B4-BE49-F238E27FC236}">
                <a16:creationId xmlns:a16="http://schemas.microsoft.com/office/drawing/2014/main" id="{EE03BCC7-D8F5-4211-BB5B-BE294A839891}"/>
              </a:ext>
            </a:extLst>
          </p:cNvPr>
          <p:cNvGraphicFramePr>
            <a:graphicFrameLocks noGrp="1"/>
          </p:cNvGraphicFramePr>
          <p:nvPr>
            <p:ph idx="1"/>
            <p:extLst>
              <p:ext uri="{D42A27DB-BD31-4B8C-83A1-F6EECF244321}">
                <p14:modId xmlns:p14="http://schemas.microsoft.com/office/powerpoint/2010/main" val="2292489153"/>
              </p:ext>
            </p:extLst>
          </p:nvPr>
        </p:nvGraphicFramePr>
        <p:xfrm>
          <a:off x="838200" y="1887220"/>
          <a:ext cx="5537200" cy="1483360"/>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4246706199"/>
                    </a:ext>
                  </a:extLst>
                </a:gridCol>
                <a:gridCol w="2768600">
                  <a:extLst>
                    <a:ext uri="{9D8B030D-6E8A-4147-A177-3AD203B41FA5}">
                      <a16:colId xmlns:a16="http://schemas.microsoft.com/office/drawing/2014/main" val="3484337067"/>
                    </a:ext>
                  </a:extLst>
                </a:gridCol>
              </a:tblGrid>
              <a:tr h="370840">
                <a:tc gridSpan="2">
                  <a:txBody>
                    <a:bodyPr/>
                    <a:lstStyle/>
                    <a:p>
                      <a:pPr algn="ctr"/>
                      <a:r>
                        <a:rPr lang="en-US" dirty="0">
                          <a:solidFill>
                            <a:schemeClr val="tx1"/>
                          </a:solidFill>
                          <a:latin typeface="Arial" panose="020B0604020202020204" pitchFamily="34" charset="0"/>
                          <a:cs typeface="Arial" panose="020B0604020202020204" pitchFamily="34" charset="0"/>
                        </a:rPr>
                        <a:t>Deductible</a:t>
                      </a:r>
                    </a:p>
                  </a:txBody>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74707813"/>
                  </a:ext>
                </a:extLst>
              </a:tr>
              <a:tr h="370840">
                <a:tc>
                  <a:txBody>
                    <a:bodyPr/>
                    <a:lstStyle/>
                    <a:p>
                      <a:r>
                        <a:rPr lang="en-US" dirty="0">
                          <a:latin typeface="Arial" panose="020B0604020202020204" pitchFamily="34" charset="0"/>
                          <a:cs typeface="Arial" panose="020B0604020202020204" pitchFamily="34" charset="0"/>
                        </a:rPr>
                        <a:t>Allowable Revenue</a:t>
                      </a:r>
                    </a:p>
                  </a:txBody>
                  <a:tcPr/>
                </a:tc>
                <a:tc>
                  <a:txBody>
                    <a:bodyPr/>
                    <a:lstStyle/>
                    <a:p>
                      <a:r>
                        <a:rPr lang="en-US" dirty="0">
                          <a:latin typeface="Arial" panose="020B0604020202020204" pitchFamily="34" charset="0"/>
                          <a:cs typeface="Arial" panose="020B0604020202020204" pitchFamily="34" charset="0"/>
                        </a:rPr>
                        <a:t>$176,833</a:t>
                      </a:r>
                    </a:p>
                  </a:txBody>
                  <a:tcPr/>
                </a:tc>
                <a:extLst>
                  <a:ext uri="{0D108BD9-81ED-4DB2-BD59-A6C34878D82A}">
                    <a16:rowId xmlns:a16="http://schemas.microsoft.com/office/drawing/2014/main" val="151428427"/>
                  </a:ext>
                </a:extLst>
              </a:tr>
              <a:tr h="370840">
                <a:tc>
                  <a:txBody>
                    <a:bodyPr/>
                    <a:lstStyle/>
                    <a:p>
                      <a:r>
                        <a:rPr lang="en-US" dirty="0">
                          <a:latin typeface="Arial" panose="020B0604020202020204" pitchFamily="34" charset="0"/>
                          <a:cs typeface="Arial" panose="020B0604020202020204" pitchFamily="34" charset="0"/>
                        </a:rPr>
                        <a:t>Deductible 25%</a:t>
                      </a:r>
                    </a:p>
                  </a:txBody>
                  <a:tcPr/>
                </a:tc>
                <a:tc>
                  <a:txBody>
                    <a:bodyPr/>
                    <a:lstStyle/>
                    <a:p>
                      <a:r>
                        <a:rPr lang="en-US" dirty="0">
                          <a:latin typeface="Arial" panose="020B0604020202020204" pitchFamily="34" charset="0"/>
                          <a:cs typeface="Arial" panose="020B0604020202020204" pitchFamily="34" charset="0"/>
                        </a:rPr>
                        <a:t>$44,208</a:t>
                      </a:r>
                    </a:p>
                  </a:txBody>
                  <a:tcPr/>
                </a:tc>
                <a:extLst>
                  <a:ext uri="{0D108BD9-81ED-4DB2-BD59-A6C34878D82A}">
                    <a16:rowId xmlns:a16="http://schemas.microsoft.com/office/drawing/2014/main" val="3842142557"/>
                  </a:ext>
                </a:extLst>
              </a:tr>
              <a:tr h="370840">
                <a:tc>
                  <a:txBody>
                    <a:bodyPr/>
                    <a:lstStyle/>
                    <a:p>
                      <a:r>
                        <a:rPr lang="en-US" dirty="0">
                          <a:latin typeface="Arial" panose="020B0604020202020204" pitchFamily="34" charset="0"/>
                          <a:cs typeface="Arial" panose="020B0604020202020204" pitchFamily="34" charset="0"/>
                        </a:rPr>
                        <a:t>Revenue Guarantee 75%</a:t>
                      </a:r>
                    </a:p>
                  </a:txBody>
                  <a:tcPr/>
                </a:tc>
                <a:tc>
                  <a:txBody>
                    <a:bodyPr/>
                    <a:lstStyle/>
                    <a:p>
                      <a:r>
                        <a:rPr lang="en-US" dirty="0">
                          <a:latin typeface="Arial" panose="020B0604020202020204" pitchFamily="34" charset="0"/>
                          <a:cs typeface="Arial" panose="020B0604020202020204" pitchFamily="34" charset="0"/>
                        </a:rPr>
                        <a:t>$132,625</a:t>
                      </a:r>
                    </a:p>
                  </a:txBody>
                  <a:tcPr/>
                </a:tc>
                <a:extLst>
                  <a:ext uri="{0D108BD9-81ED-4DB2-BD59-A6C34878D82A}">
                    <a16:rowId xmlns:a16="http://schemas.microsoft.com/office/drawing/2014/main" val="1000483194"/>
                  </a:ext>
                </a:extLst>
              </a:tr>
            </a:tbl>
          </a:graphicData>
        </a:graphic>
      </p:graphicFrame>
      <p:graphicFrame>
        <p:nvGraphicFramePr>
          <p:cNvPr id="7" name="Table 4">
            <a:extLst>
              <a:ext uri="{FF2B5EF4-FFF2-40B4-BE49-F238E27FC236}">
                <a16:creationId xmlns:a16="http://schemas.microsoft.com/office/drawing/2014/main" id="{22FB4168-D02F-47DB-8314-BD3E80920FB3}"/>
              </a:ext>
            </a:extLst>
          </p:cNvPr>
          <p:cNvGraphicFramePr>
            <a:graphicFrameLocks/>
          </p:cNvGraphicFramePr>
          <p:nvPr>
            <p:extLst>
              <p:ext uri="{D42A27DB-BD31-4B8C-83A1-F6EECF244321}">
                <p14:modId xmlns:p14="http://schemas.microsoft.com/office/powerpoint/2010/main" val="592501333"/>
              </p:ext>
            </p:extLst>
          </p:nvPr>
        </p:nvGraphicFramePr>
        <p:xfrm>
          <a:off x="2667000" y="3886200"/>
          <a:ext cx="6197600" cy="1483360"/>
        </p:xfrm>
        <a:graphic>
          <a:graphicData uri="http://schemas.openxmlformats.org/drawingml/2006/table">
            <a:tbl>
              <a:tblPr firstRow="1" bandRow="1">
                <a:tableStyleId>{5C22544A-7EE6-4342-B048-85BDC9FD1C3A}</a:tableStyleId>
              </a:tblPr>
              <a:tblGrid>
                <a:gridCol w="3098800">
                  <a:extLst>
                    <a:ext uri="{9D8B030D-6E8A-4147-A177-3AD203B41FA5}">
                      <a16:colId xmlns:a16="http://schemas.microsoft.com/office/drawing/2014/main" val="4246706199"/>
                    </a:ext>
                  </a:extLst>
                </a:gridCol>
                <a:gridCol w="3098800">
                  <a:extLst>
                    <a:ext uri="{9D8B030D-6E8A-4147-A177-3AD203B41FA5}">
                      <a16:colId xmlns:a16="http://schemas.microsoft.com/office/drawing/2014/main" val="3484337067"/>
                    </a:ext>
                  </a:extLst>
                </a:gridCol>
              </a:tblGrid>
              <a:tr h="370840">
                <a:tc gridSpan="2">
                  <a:txBody>
                    <a:bodyPr/>
                    <a:lstStyle/>
                    <a:p>
                      <a:pPr algn="ctr"/>
                      <a:r>
                        <a:rPr lang="en-US" dirty="0">
                          <a:solidFill>
                            <a:schemeClr val="tx1"/>
                          </a:solidFill>
                          <a:latin typeface="Arial" panose="020B0604020202020204" pitchFamily="34" charset="0"/>
                          <a:cs typeface="Arial" panose="020B0604020202020204" pitchFamily="34" charset="0"/>
                        </a:rPr>
                        <a:t>Deductible</a:t>
                      </a:r>
                    </a:p>
                  </a:txBody>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74707813"/>
                  </a:ext>
                </a:extLst>
              </a:tr>
              <a:tr h="370840">
                <a:tc>
                  <a:txBody>
                    <a:bodyPr/>
                    <a:lstStyle/>
                    <a:p>
                      <a:r>
                        <a:rPr lang="en-US" dirty="0">
                          <a:latin typeface="Arial" panose="020B0604020202020204" pitchFamily="34" charset="0"/>
                          <a:cs typeface="Arial" panose="020B0604020202020204" pitchFamily="34" charset="0"/>
                        </a:rPr>
                        <a:t>NAP Payment(s)</a:t>
                      </a:r>
                    </a:p>
                  </a:txBody>
                  <a:tcPr/>
                </a:tc>
                <a:tc>
                  <a:txBody>
                    <a:bodyPr/>
                    <a:lstStyle/>
                    <a:p>
                      <a:r>
                        <a:rPr lang="en-US" dirty="0">
                          <a:latin typeface="Arial" panose="020B0604020202020204" pitchFamily="34" charset="0"/>
                          <a:cs typeface="Arial" panose="020B0604020202020204" pitchFamily="34" charset="0"/>
                        </a:rPr>
                        <a:t>$50,000</a:t>
                      </a:r>
                    </a:p>
                  </a:txBody>
                  <a:tcPr/>
                </a:tc>
                <a:extLst>
                  <a:ext uri="{0D108BD9-81ED-4DB2-BD59-A6C34878D82A}">
                    <a16:rowId xmlns:a16="http://schemas.microsoft.com/office/drawing/2014/main" val="151428427"/>
                  </a:ext>
                </a:extLst>
              </a:tr>
              <a:tr h="370840">
                <a:tc>
                  <a:txBody>
                    <a:bodyPr/>
                    <a:lstStyle/>
                    <a:p>
                      <a:r>
                        <a:rPr lang="en-US" dirty="0">
                          <a:latin typeface="Arial" panose="020B0604020202020204" pitchFamily="34" charset="0"/>
                          <a:cs typeface="Arial" panose="020B0604020202020204" pitchFamily="34" charset="0"/>
                        </a:rPr>
                        <a:t>Deductible</a:t>
                      </a:r>
                    </a:p>
                  </a:txBody>
                  <a:tcPr/>
                </a:tc>
                <a:tc>
                  <a:txBody>
                    <a:bodyPr/>
                    <a:lstStyle/>
                    <a:p>
                      <a:r>
                        <a:rPr lang="en-US" dirty="0">
                          <a:latin typeface="Arial" panose="020B0604020202020204" pitchFamily="34" charset="0"/>
                          <a:cs typeface="Arial" panose="020B0604020202020204" pitchFamily="34" charset="0"/>
                        </a:rPr>
                        <a:t>$44,208</a:t>
                      </a:r>
                    </a:p>
                  </a:txBody>
                  <a:tcPr/>
                </a:tc>
                <a:extLst>
                  <a:ext uri="{0D108BD9-81ED-4DB2-BD59-A6C34878D82A}">
                    <a16:rowId xmlns:a16="http://schemas.microsoft.com/office/drawing/2014/main" val="3842142557"/>
                  </a:ext>
                </a:extLst>
              </a:tr>
              <a:tr h="370840">
                <a:tc>
                  <a:txBody>
                    <a:bodyPr/>
                    <a:lstStyle/>
                    <a:p>
                      <a:r>
                        <a:rPr lang="en-US" dirty="0">
                          <a:latin typeface="Arial" panose="020B0604020202020204" pitchFamily="34" charset="0"/>
                          <a:cs typeface="Arial" panose="020B0604020202020204" pitchFamily="34" charset="0"/>
                        </a:rPr>
                        <a:t>Revenue to Count on Claim</a:t>
                      </a:r>
                    </a:p>
                  </a:txBody>
                  <a:tcPr/>
                </a:tc>
                <a:tc>
                  <a:txBody>
                    <a:bodyPr/>
                    <a:lstStyle/>
                    <a:p>
                      <a:r>
                        <a:rPr lang="en-US" dirty="0">
                          <a:latin typeface="Arial" panose="020B0604020202020204" pitchFamily="34" charset="0"/>
                          <a:cs typeface="Arial" panose="020B0604020202020204" pitchFamily="34" charset="0"/>
                        </a:rPr>
                        <a:t>$5,792</a:t>
                      </a:r>
                    </a:p>
                  </a:txBody>
                  <a:tcPr/>
                </a:tc>
                <a:extLst>
                  <a:ext uri="{0D108BD9-81ED-4DB2-BD59-A6C34878D82A}">
                    <a16:rowId xmlns:a16="http://schemas.microsoft.com/office/drawing/2014/main" val="1000483194"/>
                  </a:ext>
                </a:extLst>
              </a:tr>
            </a:tbl>
          </a:graphicData>
        </a:graphic>
      </p:graphicFrame>
      <p:sp>
        <p:nvSpPr>
          <p:cNvPr id="5" name="Rectangle 538">
            <a:extLst>
              <a:ext uri="{FF2B5EF4-FFF2-40B4-BE49-F238E27FC236}">
                <a16:creationId xmlns:a16="http://schemas.microsoft.com/office/drawing/2014/main" id="{DDAE5A42-F8BD-462D-9768-A1C044096E95}"/>
              </a:ext>
            </a:extLst>
          </p:cNvPr>
          <p:cNvSpPr>
            <a:spLocks noChangeArrowheads="1"/>
          </p:cNvSpPr>
          <p:nvPr/>
        </p:nvSpPr>
        <p:spPr bwMode="auto">
          <a:xfrm>
            <a:off x="1981200" y="6400800"/>
            <a:ext cx="7149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t>***The above figures are estimates only</a:t>
            </a:r>
          </a:p>
          <a:p>
            <a:pPr eaLnBrk="1" hangingPunct="1">
              <a:spcBef>
                <a:spcPct val="0"/>
              </a:spcBef>
              <a:buClrTx/>
              <a:buFontTx/>
              <a:buNone/>
            </a:pPr>
            <a:r>
              <a:rPr lang="en-US" altLang="en-US" sz="900" dirty="0"/>
              <a:t>***Final coverage amounts, and premiums will be based on individual yields, guarantees, and final multi peril prices that are established</a:t>
            </a:r>
          </a:p>
        </p:txBody>
      </p:sp>
      <p:sp>
        <p:nvSpPr>
          <p:cNvPr id="6" name="TextBox 5">
            <a:extLst>
              <a:ext uri="{FF2B5EF4-FFF2-40B4-BE49-F238E27FC236}">
                <a16:creationId xmlns:a16="http://schemas.microsoft.com/office/drawing/2014/main" id="{E3793B52-CC80-44AF-8579-C13BE81E1B61}"/>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extLst>
      <p:ext uri="{BB962C8B-B14F-4D97-AF65-F5344CB8AC3E}">
        <p14:creationId xmlns:p14="http://schemas.microsoft.com/office/powerpoint/2010/main" val="1119627596"/>
      </p:ext>
    </p:extLst>
  </p:cSld>
  <p:clrMapOvr>
    <a:masterClrMapping/>
  </p:clrMapOvr>
  <p:transition spd="med">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0DE2-2745-4853-8F25-A35E29D20204}"/>
              </a:ext>
            </a:extLst>
          </p:cNvPr>
          <p:cNvSpPr>
            <a:spLocks noGrp="1"/>
          </p:cNvSpPr>
          <p:nvPr>
            <p:ph type="title"/>
          </p:nvPr>
        </p:nvSpPr>
        <p:spPr>
          <a:xfrm>
            <a:off x="982133" y="457201"/>
            <a:ext cx="7704667" cy="533399"/>
          </a:xfrm>
        </p:spPr>
        <p:txBody>
          <a:bodyPr>
            <a:noAutofit/>
          </a:bodyPr>
          <a:lstStyle/>
          <a:p>
            <a:r>
              <a:rPr lang="en-US" b="1" u="sng" dirty="0">
                <a:latin typeface="Arial" panose="020B0604020202020204" pitchFamily="34" charset="0"/>
                <a:cs typeface="Arial" panose="020B0604020202020204" pitchFamily="34" charset="0"/>
              </a:rPr>
              <a:t>Reservoir Water</a:t>
            </a:r>
          </a:p>
        </p:txBody>
      </p:sp>
      <p:pic>
        <p:nvPicPr>
          <p:cNvPr id="5" name="Picture 4">
            <a:extLst>
              <a:ext uri="{FF2B5EF4-FFF2-40B4-BE49-F238E27FC236}">
                <a16:creationId xmlns:a16="http://schemas.microsoft.com/office/drawing/2014/main" id="{42983BCE-DDA8-42B8-B6D6-9238BB2AA39F}"/>
              </a:ext>
            </a:extLst>
          </p:cNvPr>
          <p:cNvPicPr>
            <a:picLocks noChangeAspect="1"/>
          </p:cNvPicPr>
          <p:nvPr/>
        </p:nvPicPr>
        <p:blipFill>
          <a:blip r:embed="rId2"/>
          <a:stretch>
            <a:fillRect/>
          </a:stretch>
        </p:blipFill>
        <p:spPr>
          <a:xfrm>
            <a:off x="2514600" y="1548677"/>
            <a:ext cx="4857502" cy="376064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71918898"/>
      </p:ext>
    </p:extLst>
  </p:cSld>
  <p:clrMapOvr>
    <a:masterClrMapping/>
  </p:clrMapOvr>
  <p:transition spd="med">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E10C-FD28-4643-9145-22F317AE1CBA}"/>
              </a:ext>
            </a:extLst>
          </p:cNvPr>
          <p:cNvSpPr>
            <a:spLocks noGrp="1"/>
          </p:cNvSpPr>
          <p:nvPr>
            <p:ph type="title"/>
          </p:nvPr>
        </p:nvSpPr>
        <p:spPr>
          <a:xfrm>
            <a:off x="990600" y="381000"/>
            <a:ext cx="7704667" cy="914399"/>
          </a:xfrm>
        </p:spPr>
        <p:txBody>
          <a:bodyPr/>
          <a:lstStyle/>
          <a:p>
            <a:r>
              <a:rPr lang="en-US" b="1" u="sng" dirty="0">
                <a:latin typeface="Arial" panose="020B0604020202020204" pitchFamily="34" charset="0"/>
                <a:cs typeface="Arial" panose="020B0604020202020204" pitchFamily="34" charset="0"/>
              </a:rPr>
              <a:t>Inflow Forecast</a:t>
            </a:r>
          </a:p>
        </p:txBody>
      </p:sp>
      <p:pic>
        <p:nvPicPr>
          <p:cNvPr id="15" name="Picture 14">
            <a:extLst>
              <a:ext uri="{FF2B5EF4-FFF2-40B4-BE49-F238E27FC236}">
                <a16:creationId xmlns:a16="http://schemas.microsoft.com/office/drawing/2014/main" id="{71620242-D1B8-4EFA-B748-574DE4D11F14}"/>
              </a:ext>
            </a:extLst>
          </p:cNvPr>
          <p:cNvPicPr>
            <a:picLocks noChangeAspect="1"/>
          </p:cNvPicPr>
          <p:nvPr/>
        </p:nvPicPr>
        <p:blipFill>
          <a:blip r:embed="rId2"/>
          <a:stretch>
            <a:fillRect/>
          </a:stretch>
        </p:blipFill>
        <p:spPr>
          <a:xfrm>
            <a:off x="394704" y="1776182"/>
            <a:ext cx="8354591" cy="330563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75249319"/>
      </p:ext>
    </p:extLst>
  </p:cSld>
  <p:clrMapOvr>
    <a:masterClrMapping/>
  </p:clrMapOvr>
  <p:transition spd="med">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E34CD710-BC17-4DB2-A3A4-54359E7B24F3}"/>
              </a:ext>
            </a:extLst>
          </p:cNvPr>
          <p:cNvGraphicFramePr>
            <a:graphicFrameLocks noGrp="1"/>
          </p:cNvGraphicFramePr>
          <p:nvPr>
            <p:extLst>
              <p:ext uri="{D42A27DB-BD31-4B8C-83A1-F6EECF244321}">
                <p14:modId xmlns:p14="http://schemas.microsoft.com/office/powerpoint/2010/main" val="1557695421"/>
              </p:ext>
            </p:extLst>
          </p:nvPr>
        </p:nvGraphicFramePr>
        <p:xfrm>
          <a:off x="1371600" y="3581400"/>
          <a:ext cx="6629400" cy="1059371"/>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828800">
                  <a:extLst>
                    <a:ext uri="{9D8B030D-6E8A-4147-A177-3AD203B41FA5}">
                      <a16:colId xmlns:a16="http://schemas.microsoft.com/office/drawing/2014/main" val="143774901"/>
                    </a:ext>
                  </a:extLst>
                </a:gridCol>
                <a:gridCol w="533400">
                  <a:extLst>
                    <a:ext uri="{9D8B030D-6E8A-4147-A177-3AD203B41FA5}">
                      <a16:colId xmlns:a16="http://schemas.microsoft.com/office/drawing/2014/main" val="1067588819"/>
                    </a:ext>
                  </a:extLst>
                </a:gridCol>
                <a:gridCol w="2286000">
                  <a:extLst>
                    <a:ext uri="{9D8B030D-6E8A-4147-A177-3AD203B41FA5}">
                      <a16:colId xmlns:a16="http://schemas.microsoft.com/office/drawing/2014/main" val="3489820807"/>
                    </a:ext>
                  </a:extLst>
                </a:gridCol>
                <a:gridCol w="457200">
                  <a:extLst>
                    <a:ext uri="{9D8B030D-6E8A-4147-A177-3AD203B41FA5}">
                      <a16:colId xmlns:a16="http://schemas.microsoft.com/office/drawing/2014/main" val="3936522383"/>
                    </a:ext>
                  </a:extLst>
                </a:gridCol>
                <a:gridCol w="1524000">
                  <a:extLst>
                    <a:ext uri="{9D8B030D-6E8A-4147-A177-3AD203B41FA5}">
                      <a16:colId xmlns:a16="http://schemas.microsoft.com/office/drawing/2014/main" val="104932214"/>
                    </a:ext>
                  </a:extLst>
                </a:gridCol>
              </a:tblGrid>
              <a:tr h="609600">
                <a:tc>
                  <a:txBody>
                    <a:bodyPr/>
                    <a:lstStyle/>
                    <a:p>
                      <a:pPr algn="ctr"/>
                      <a:r>
                        <a:rPr lang="en-US" b="1" dirty="0">
                          <a:latin typeface="Arial" panose="020B0604020202020204" pitchFamily="34" charset="0"/>
                          <a:cs typeface="Arial" panose="020B0604020202020204" pitchFamily="34" charset="0"/>
                        </a:rPr>
                        <a:t>2022 Forecast</a:t>
                      </a:r>
                    </a:p>
                  </a:txBody>
                  <a:tcPr anchor="ctr"/>
                </a:tc>
                <a:tc>
                  <a:txBody>
                    <a:bodyPr/>
                    <a:lstStyle/>
                    <a:p>
                      <a:pPr algn="ctr"/>
                      <a:r>
                        <a:rPr lang="en-US" b="1" dirty="0">
                          <a:latin typeface="Arial" panose="020B0604020202020204" pitchFamily="34" charset="0"/>
                          <a:cs typeface="Arial" panose="020B0604020202020204" pitchFamily="34" charset="0"/>
                        </a:rPr>
                        <a:t>/</a:t>
                      </a:r>
                    </a:p>
                  </a:txBody>
                  <a:tcPr anchor="ctr"/>
                </a:tc>
                <a:tc>
                  <a:txBody>
                    <a:bodyPr/>
                    <a:lstStyle/>
                    <a:p>
                      <a:pPr algn="ctr"/>
                      <a:r>
                        <a:rPr lang="en-US" b="1" dirty="0">
                          <a:latin typeface="Arial" panose="020B0604020202020204" pitchFamily="34" charset="0"/>
                          <a:cs typeface="Arial" panose="020B0604020202020204" pitchFamily="34" charset="0"/>
                        </a:rPr>
                        <a:t>Dolores Allocation</a:t>
                      </a:r>
                    </a:p>
                  </a:txBody>
                  <a:tcPr anchor="ctr"/>
                </a:tc>
                <a:tc>
                  <a:txBody>
                    <a:bodyPr/>
                    <a:lstStyle/>
                    <a:p>
                      <a:pPr algn="ctr"/>
                      <a:r>
                        <a:rPr lang="en-US" b="1" dirty="0">
                          <a:latin typeface="Arial" panose="020B0604020202020204" pitchFamily="34" charset="0"/>
                          <a:cs typeface="Arial" panose="020B0604020202020204" pitchFamily="34" charset="0"/>
                        </a:rPr>
                        <a:t>=</a:t>
                      </a:r>
                    </a:p>
                  </a:txBody>
                  <a:tcPr anchor="ctr"/>
                </a:tc>
                <a:tc>
                  <a:txBody>
                    <a:bodyPr/>
                    <a:lstStyle/>
                    <a:p>
                      <a:pPr algn="ctr"/>
                      <a:r>
                        <a:rPr lang="en-US" b="1" dirty="0">
                          <a:latin typeface="Arial" panose="020B0604020202020204" pitchFamily="34" charset="0"/>
                          <a:cs typeface="Arial" panose="020B0604020202020204" pitchFamily="34" charset="0"/>
                        </a:rPr>
                        <a:t>Water Expectation</a:t>
                      </a:r>
                    </a:p>
                  </a:txBody>
                  <a:tcPr anchor="ctr"/>
                </a:tc>
                <a:extLst>
                  <a:ext uri="{0D108BD9-81ED-4DB2-BD59-A6C34878D82A}">
                    <a16:rowId xmlns:a16="http://schemas.microsoft.com/office/drawing/2014/main" val="3296641495"/>
                  </a:ext>
                </a:extLst>
              </a:tr>
              <a:tr h="419291">
                <a:tc>
                  <a:txBody>
                    <a:bodyPr/>
                    <a:lstStyle/>
                    <a:p>
                      <a:pPr algn="ctr"/>
                      <a:r>
                        <a:rPr lang="en-US" b="1" dirty="0">
                          <a:latin typeface="Arial" panose="020B0604020202020204" pitchFamily="34" charset="0"/>
                          <a:cs typeface="Arial" panose="020B0604020202020204" pitchFamily="34" charset="0"/>
                        </a:rPr>
                        <a:t>246,359 ac/ft</a:t>
                      </a:r>
                    </a:p>
                  </a:txBody>
                  <a:tcPr anchor="ctr"/>
                </a:tc>
                <a:tc>
                  <a:txBody>
                    <a:bodyPr/>
                    <a:lstStyle/>
                    <a:p>
                      <a:pPr algn="ctr"/>
                      <a:r>
                        <a:rPr lang="en-US" b="1" dirty="0">
                          <a:latin typeface="Arial" panose="020B0604020202020204" pitchFamily="34" charset="0"/>
                          <a:cs typeface="Arial" panose="020B0604020202020204" pitchFamily="34" charset="0"/>
                        </a:rPr>
                        <a:t>/</a:t>
                      </a:r>
                    </a:p>
                  </a:txBody>
                  <a:tcPr anchor="ctr"/>
                </a:tc>
                <a:tc>
                  <a:txBody>
                    <a:bodyPr/>
                    <a:lstStyle/>
                    <a:p>
                      <a:pPr algn="ctr"/>
                      <a:r>
                        <a:rPr lang="en-US" b="1" dirty="0">
                          <a:latin typeface="Arial" panose="020B0604020202020204" pitchFamily="34" charset="0"/>
                          <a:cs typeface="Arial" panose="020B0604020202020204" pitchFamily="34" charset="0"/>
                        </a:rPr>
                        <a:t>259,082 ac/ft</a:t>
                      </a:r>
                    </a:p>
                  </a:txBody>
                  <a:tcPr anchor="ctr"/>
                </a:tc>
                <a:tc>
                  <a:txBody>
                    <a:bodyPr/>
                    <a:lstStyle/>
                    <a:p>
                      <a:pPr algn="ctr"/>
                      <a:r>
                        <a:rPr lang="en-US" b="1" dirty="0">
                          <a:latin typeface="Arial" panose="020B0604020202020204" pitchFamily="34" charset="0"/>
                          <a:cs typeface="Arial" panose="020B0604020202020204" pitchFamily="34" charset="0"/>
                        </a:rPr>
                        <a:t>=</a:t>
                      </a:r>
                    </a:p>
                  </a:txBody>
                  <a:tcPr anchor="ctr"/>
                </a:tc>
                <a:tc>
                  <a:txBody>
                    <a:bodyPr/>
                    <a:lstStyle/>
                    <a:p>
                      <a:pPr algn="ctr"/>
                      <a:r>
                        <a:rPr lang="en-US" b="1" i="0" dirty="0">
                          <a:solidFill>
                            <a:srgbClr val="FF0000"/>
                          </a:solidFill>
                          <a:effectLst/>
                          <a:latin typeface="Arial" panose="020B0604020202020204" pitchFamily="34" charset="0"/>
                          <a:cs typeface="Arial" panose="020B0604020202020204" pitchFamily="34" charset="0"/>
                        </a:rPr>
                        <a:t>95%</a:t>
                      </a:r>
                    </a:p>
                  </a:txBody>
                  <a:tcPr anchor="ctr"/>
                </a:tc>
                <a:extLst>
                  <a:ext uri="{0D108BD9-81ED-4DB2-BD59-A6C34878D82A}">
                    <a16:rowId xmlns:a16="http://schemas.microsoft.com/office/drawing/2014/main" val="131620534"/>
                  </a:ext>
                </a:extLst>
              </a:tr>
            </a:tbl>
          </a:graphicData>
        </a:graphic>
      </p:graphicFrame>
      <p:graphicFrame>
        <p:nvGraphicFramePr>
          <p:cNvPr id="10" name="Table 9">
            <a:extLst>
              <a:ext uri="{FF2B5EF4-FFF2-40B4-BE49-F238E27FC236}">
                <a16:creationId xmlns:a16="http://schemas.microsoft.com/office/drawing/2014/main" id="{1DD70621-791A-46B4-AFFF-97401CF85250}"/>
              </a:ext>
            </a:extLst>
          </p:cNvPr>
          <p:cNvGraphicFramePr>
            <a:graphicFrameLocks noGrp="1"/>
          </p:cNvGraphicFramePr>
          <p:nvPr>
            <p:extLst>
              <p:ext uri="{D42A27DB-BD31-4B8C-83A1-F6EECF244321}">
                <p14:modId xmlns:p14="http://schemas.microsoft.com/office/powerpoint/2010/main" val="2669088889"/>
              </p:ext>
            </p:extLst>
          </p:nvPr>
        </p:nvGraphicFramePr>
        <p:xfrm>
          <a:off x="1371600" y="1981200"/>
          <a:ext cx="6629400" cy="100584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828800">
                  <a:extLst>
                    <a:ext uri="{9D8B030D-6E8A-4147-A177-3AD203B41FA5}">
                      <a16:colId xmlns:a16="http://schemas.microsoft.com/office/drawing/2014/main" val="143774901"/>
                    </a:ext>
                  </a:extLst>
                </a:gridCol>
                <a:gridCol w="533400">
                  <a:extLst>
                    <a:ext uri="{9D8B030D-6E8A-4147-A177-3AD203B41FA5}">
                      <a16:colId xmlns:a16="http://schemas.microsoft.com/office/drawing/2014/main" val="1067588819"/>
                    </a:ext>
                  </a:extLst>
                </a:gridCol>
                <a:gridCol w="2286000">
                  <a:extLst>
                    <a:ext uri="{9D8B030D-6E8A-4147-A177-3AD203B41FA5}">
                      <a16:colId xmlns:a16="http://schemas.microsoft.com/office/drawing/2014/main" val="3489820807"/>
                    </a:ext>
                  </a:extLst>
                </a:gridCol>
                <a:gridCol w="381000">
                  <a:extLst>
                    <a:ext uri="{9D8B030D-6E8A-4147-A177-3AD203B41FA5}">
                      <a16:colId xmlns:a16="http://schemas.microsoft.com/office/drawing/2014/main" val="3936522383"/>
                    </a:ext>
                  </a:extLst>
                </a:gridCol>
                <a:gridCol w="1600200">
                  <a:extLst>
                    <a:ext uri="{9D8B030D-6E8A-4147-A177-3AD203B41FA5}">
                      <a16:colId xmlns:a16="http://schemas.microsoft.com/office/drawing/2014/main" val="104932214"/>
                    </a:ext>
                  </a:extLst>
                </a:gridCol>
              </a:tblGrid>
              <a:tr h="370840">
                <a:tc>
                  <a:txBody>
                    <a:bodyPr/>
                    <a:lstStyle/>
                    <a:p>
                      <a:pPr algn="ctr"/>
                      <a:r>
                        <a:rPr lang="en-US" b="1" dirty="0">
                          <a:latin typeface="Arial" panose="020B0604020202020204" pitchFamily="34" charset="0"/>
                          <a:cs typeface="Arial" panose="020B0604020202020204" pitchFamily="34" charset="0"/>
                        </a:rPr>
                        <a:t>Reservoir Water</a:t>
                      </a:r>
                    </a:p>
                  </a:txBody>
                  <a:tcPr anchor="ctr"/>
                </a:tc>
                <a:tc>
                  <a:txBody>
                    <a:bodyPr/>
                    <a:lstStyle/>
                    <a:p>
                      <a:pPr algn="ctr"/>
                      <a:r>
                        <a:rPr lang="en-US" b="1" dirty="0">
                          <a:latin typeface="Arial" panose="020B0604020202020204" pitchFamily="34" charset="0"/>
                          <a:cs typeface="Arial" panose="020B0604020202020204" pitchFamily="34" charset="0"/>
                        </a:rPr>
                        <a:t>+</a:t>
                      </a:r>
                    </a:p>
                  </a:txBody>
                  <a:tcPr anchor="ctr"/>
                </a:tc>
                <a:tc>
                  <a:txBody>
                    <a:bodyPr/>
                    <a:lstStyle/>
                    <a:p>
                      <a:pPr algn="ctr"/>
                      <a:r>
                        <a:rPr lang="en-US" b="1" dirty="0">
                          <a:latin typeface="Arial" panose="020B0604020202020204" pitchFamily="34" charset="0"/>
                          <a:cs typeface="Arial" panose="020B0604020202020204" pitchFamily="34" charset="0"/>
                        </a:rPr>
                        <a:t>Inflow Forecast</a:t>
                      </a:r>
                    </a:p>
                  </a:txBody>
                  <a:tcPr anchor="ctr"/>
                </a:tc>
                <a:tc>
                  <a:txBody>
                    <a:bodyPr/>
                    <a:lstStyle/>
                    <a:p>
                      <a:pPr algn="ctr"/>
                      <a:r>
                        <a:rPr lang="en-US" b="1" dirty="0">
                          <a:latin typeface="Arial" panose="020B0604020202020204" pitchFamily="34" charset="0"/>
                          <a:cs typeface="Arial" panose="020B0604020202020204" pitchFamily="34" charset="0"/>
                        </a:rPr>
                        <a:t>=</a:t>
                      </a:r>
                    </a:p>
                  </a:txBody>
                  <a:tcPr anchor="ctr"/>
                </a:tc>
                <a:tc>
                  <a:txBody>
                    <a:bodyPr/>
                    <a:lstStyle/>
                    <a:p>
                      <a:pPr algn="ctr"/>
                      <a:r>
                        <a:rPr lang="en-US" b="1" dirty="0">
                          <a:latin typeface="Arial" panose="020B0604020202020204" pitchFamily="34" charset="0"/>
                          <a:cs typeface="Arial" panose="020B0604020202020204" pitchFamily="34" charset="0"/>
                        </a:rPr>
                        <a:t>2022 Forecast</a:t>
                      </a:r>
                    </a:p>
                  </a:txBody>
                  <a:tcPr anchor="ctr"/>
                </a:tc>
                <a:extLst>
                  <a:ext uri="{0D108BD9-81ED-4DB2-BD59-A6C34878D82A}">
                    <a16:rowId xmlns:a16="http://schemas.microsoft.com/office/drawing/2014/main" val="3296641495"/>
                  </a:ext>
                </a:extLst>
              </a:tr>
              <a:tr h="233680">
                <a:tc>
                  <a:txBody>
                    <a:bodyPr/>
                    <a:lstStyle/>
                    <a:p>
                      <a:pPr algn="ctr"/>
                      <a:r>
                        <a:rPr lang="en-US" b="1" dirty="0">
                          <a:latin typeface="Arial" panose="020B0604020202020204" pitchFamily="34" charset="0"/>
                          <a:cs typeface="Arial" panose="020B0604020202020204" pitchFamily="34" charset="0"/>
                        </a:rPr>
                        <a:t>15,559 ac/ft</a:t>
                      </a:r>
                    </a:p>
                  </a:txBody>
                  <a:tcPr anchor="ctr"/>
                </a:tc>
                <a:tc>
                  <a:txBody>
                    <a:bodyPr/>
                    <a:lstStyle/>
                    <a:p>
                      <a:pPr algn="ctr"/>
                      <a:r>
                        <a:rPr lang="en-US" b="1" dirty="0">
                          <a:latin typeface="Arial" panose="020B0604020202020204" pitchFamily="34" charset="0"/>
                          <a:cs typeface="Arial" panose="020B0604020202020204" pitchFamily="34" charset="0"/>
                        </a:rPr>
                        <a:t>+</a:t>
                      </a:r>
                    </a:p>
                  </a:txBody>
                  <a:tcPr anchor="ctr"/>
                </a:tc>
                <a:tc>
                  <a:txBody>
                    <a:bodyPr/>
                    <a:lstStyle/>
                    <a:p>
                      <a:pPr algn="ctr"/>
                      <a:r>
                        <a:rPr lang="en-US" b="1" dirty="0">
                          <a:latin typeface="Arial" panose="020B0604020202020204" pitchFamily="34" charset="0"/>
                          <a:cs typeface="Arial" panose="020B0604020202020204" pitchFamily="34" charset="0"/>
                        </a:rPr>
                        <a:t>230,800 ac/ft</a:t>
                      </a:r>
                    </a:p>
                  </a:txBody>
                  <a:tcPr anchor="ctr"/>
                </a:tc>
                <a:tc>
                  <a:txBody>
                    <a:bodyPr/>
                    <a:lstStyle/>
                    <a:p>
                      <a:pPr algn="ctr"/>
                      <a:r>
                        <a:rPr lang="en-US" b="1" dirty="0">
                          <a:latin typeface="Arial" panose="020B0604020202020204" pitchFamily="34" charset="0"/>
                          <a:cs typeface="Arial" panose="020B0604020202020204" pitchFamily="34" charset="0"/>
                        </a:rPr>
                        <a:t>=</a:t>
                      </a:r>
                    </a:p>
                  </a:txBody>
                  <a:tcPr anchor="ctr"/>
                </a:tc>
                <a:tc>
                  <a:txBody>
                    <a:bodyPr/>
                    <a:lstStyle/>
                    <a:p>
                      <a:pPr algn="ctr"/>
                      <a:r>
                        <a:rPr lang="en-US" b="1" dirty="0">
                          <a:latin typeface="Arial" panose="020B0604020202020204" pitchFamily="34" charset="0"/>
                          <a:cs typeface="Arial" panose="020B0604020202020204" pitchFamily="34" charset="0"/>
                        </a:rPr>
                        <a:t>246,359 ac/ft</a:t>
                      </a:r>
                    </a:p>
                  </a:txBody>
                  <a:tcPr anchor="ctr"/>
                </a:tc>
                <a:extLst>
                  <a:ext uri="{0D108BD9-81ED-4DB2-BD59-A6C34878D82A}">
                    <a16:rowId xmlns:a16="http://schemas.microsoft.com/office/drawing/2014/main" val="131620534"/>
                  </a:ext>
                </a:extLst>
              </a:tr>
            </a:tbl>
          </a:graphicData>
        </a:graphic>
      </p:graphicFrame>
      <p:sp>
        <p:nvSpPr>
          <p:cNvPr id="11" name="TextBox 10">
            <a:extLst>
              <a:ext uri="{FF2B5EF4-FFF2-40B4-BE49-F238E27FC236}">
                <a16:creationId xmlns:a16="http://schemas.microsoft.com/office/drawing/2014/main" id="{D0445DCB-D4CE-4E41-98B4-B6A2E166EE29}"/>
              </a:ext>
            </a:extLst>
          </p:cNvPr>
          <p:cNvSpPr txBox="1"/>
          <p:nvPr/>
        </p:nvSpPr>
        <p:spPr>
          <a:xfrm>
            <a:off x="1524000" y="487095"/>
            <a:ext cx="6810391" cy="646331"/>
          </a:xfrm>
          <a:prstGeom prst="rect">
            <a:avLst/>
          </a:prstGeom>
          <a:noFill/>
        </p:spPr>
        <p:txBody>
          <a:bodyPr wrap="none" rtlCol="0">
            <a:spAutoFit/>
          </a:bodyPr>
          <a:lstStyle/>
          <a:p>
            <a:r>
              <a:rPr lang="en-US" sz="3600" b="1" u="sng" dirty="0">
                <a:latin typeface="Arial" panose="020B0604020202020204" pitchFamily="34" charset="0"/>
                <a:cs typeface="Arial" panose="020B0604020202020204" pitchFamily="34" charset="0"/>
              </a:rPr>
              <a:t>Water Expectation Calculation</a:t>
            </a:r>
          </a:p>
        </p:txBody>
      </p:sp>
    </p:spTree>
    <p:extLst>
      <p:ext uri="{BB962C8B-B14F-4D97-AF65-F5344CB8AC3E}">
        <p14:creationId xmlns:p14="http://schemas.microsoft.com/office/powerpoint/2010/main" val="1355127276"/>
      </p:ext>
    </p:extLst>
  </p:cSld>
  <p:clrMapOvr>
    <a:masterClrMapping/>
  </p:clrMapOvr>
  <p:transition spd="med">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06CC-37C8-4B10-B9C7-0754B469C3C9}"/>
              </a:ext>
            </a:extLst>
          </p:cNvPr>
          <p:cNvSpPr>
            <a:spLocks noGrp="1"/>
          </p:cNvSpPr>
          <p:nvPr>
            <p:ph type="title"/>
          </p:nvPr>
        </p:nvSpPr>
        <p:spPr>
          <a:xfrm>
            <a:off x="914400" y="0"/>
            <a:ext cx="2662534" cy="1066799"/>
          </a:xfrm>
          <a:noFill/>
        </p:spPr>
        <p:txBody>
          <a:bodyPr anchor="ctr">
            <a:normAutofit/>
          </a:bodyPr>
          <a:lstStyle/>
          <a:p>
            <a:pPr eaLnBrk="1" hangingPunct="1">
              <a:defRPr/>
            </a:pPr>
            <a:r>
              <a:rPr lang="en-US" sz="3600" b="1" u="sng" dirty="0">
                <a:latin typeface="Arial" panose="020B0604020202020204" pitchFamily="34" charset="0"/>
                <a:cs typeface="Arial" panose="020B0604020202020204" pitchFamily="34" charset="0"/>
              </a:rPr>
              <a:t>Benefits</a:t>
            </a:r>
          </a:p>
        </p:txBody>
      </p:sp>
      <p:sp>
        <p:nvSpPr>
          <p:cNvPr id="3" name="Content Placeholder 2">
            <a:extLst>
              <a:ext uri="{FF2B5EF4-FFF2-40B4-BE49-F238E27FC236}">
                <a16:creationId xmlns:a16="http://schemas.microsoft.com/office/drawing/2014/main" id="{F937AF0E-F798-4737-AA83-C4FDED908786}"/>
              </a:ext>
            </a:extLst>
          </p:cNvPr>
          <p:cNvSpPr>
            <a:spLocks noGrp="1"/>
          </p:cNvSpPr>
          <p:nvPr>
            <p:ph idx="1"/>
          </p:nvPr>
        </p:nvSpPr>
        <p:spPr>
          <a:xfrm>
            <a:off x="2921509" y="838200"/>
            <a:ext cx="5943600" cy="4495800"/>
          </a:xfrm>
        </p:spPr>
        <p:txBody>
          <a:bodyPr>
            <a:normAutofit/>
          </a:bodyPr>
          <a:lstStyle/>
          <a:p>
            <a:pPr eaLnBrk="1" hangingPunct="1">
              <a:spcBef>
                <a:spcPts val="450"/>
              </a:spcBef>
              <a:spcAft>
                <a:spcPts val="450"/>
              </a:spcAft>
              <a:defRPr/>
            </a:pPr>
            <a:r>
              <a:rPr lang="en-US" sz="2400" dirty="0">
                <a:latin typeface="Arial" panose="020B0604020202020204" pitchFamily="34" charset="0"/>
                <a:cs typeface="Arial" panose="020B0604020202020204" pitchFamily="34" charset="0"/>
              </a:rPr>
              <a:t>Heavily Subsidized </a:t>
            </a:r>
          </a:p>
          <a:p>
            <a:pPr lvl="1" eaLnBrk="1" hangingPunct="1">
              <a:spcBef>
                <a:spcPts val="450"/>
              </a:spcBef>
              <a:spcAft>
                <a:spcPts val="450"/>
              </a:spcAft>
              <a:defRPr/>
            </a:pPr>
            <a:r>
              <a:rPr lang="en-US" sz="2000" dirty="0">
                <a:latin typeface="Arial" panose="020B0604020202020204" pitchFamily="34" charset="0"/>
                <a:cs typeface="Arial" panose="020B0604020202020204" pitchFamily="34" charset="0"/>
              </a:rPr>
              <a:t>Up to 80%</a:t>
            </a:r>
          </a:p>
          <a:p>
            <a:pPr eaLnBrk="1" hangingPunct="1">
              <a:spcBef>
                <a:spcPts val="450"/>
              </a:spcBef>
              <a:spcAft>
                <a:spcPts val="450"/>
              </a:spcAft>
              <a:defRPr/>
            </a:pPr>
            <a:r>
              <a:rPr lang="en-US" sz="2400" dirty="0">
                <a:latin typeface="Arial" panose="020B0604020202020204" pitchFamily="34" charset="0"/>
                <a:cs typeface="Arial" panose="020B0604020202020204" pitchFamily="34" charset="0"/>
              </a:rPr>
              <a:t>Replant Coverage on any annual crops including Potatoes </a:t>
            </a:r>
          </a:p>
          <a:p>
            <a:pPr lvl="1" eaLnBrk="1" hangingPunct="1">
              <a:spcBef>
                <a:spcPts val="450"/>
              </a:spcBef>
              <a:spcAft>
                <a:spcPts val="450"/>
              </a:spcAft>
              <a:defRPr/>
            </a:pPr>
            <a:r>
              <a:rPr lang="en-US" sz="2000" dirty="0">
                <a:latin typeface="Arial" panose="020B0604020202020204" pitchFamily="34" charset="0"/>
                <a:cs typeface="Arial" panose="020B0604020202020204" pitchFamily="34" charset="0"/>
              </a:rPr>
              <a:t>20% of expected crop revenue X coverage level</a:t>
            </a:r>
          </a:p>
          <a:p>
            <a:pPr eaLnBrk="1" hangingPunct="1">
              <a:spcBef>
                <a:spcPts val="450"/>
              </a:spcBef>
              <a:spcAft>
                <a:spcPts val="450"/>
              </a:spcAft>
              <a:defRPr/>
            </a:pPr>
            <a:r>
              <a:rPr lang="en-US" sz="2400" dirty="0">
                <a:latin typeface="Arial" panose="020B0604020202020204" pitchFamily="34" charset="0"/>
                <a:cs typeface="Arial" panose="020B0604020202020204" pitchFamily="34" charset="0"/>
              </a:rPr>
              <a:t>Premium Credit with other Federal Crop Insurance policies</a:t>
            </a:r>
          </a:p>
          <a:p>
            <a:pPr eaLnBrk="1" hangingPunct="1">
              <a:defRPr/>
            </a:pPr>
            <a:endParaRPr lang="en-US" sz="2400" dirty="0">
              <a:latin typeface="Arial" panose="020B0604020202020204" pitchFamily="34" charset="0"/>
              <a:cs typeface="Arial" panose="020B0604020202020204" pitchFamily="34" charset="0"/>
            </a:endParaRPr>
          </a:p>
        </p:txBody>
      </p:sp>
      <p:pic>
        <p:nvPicPr>
          <p:cNvPr id="24581" name="Picture 7">
            <a:extLst>
              <a:ext uri="{FF2B5EF4-FFF2-40B4-BE49-F238E27FC236}">
                <a16:creationId xmlns:a16="http://schemas.microsoft.com/office/drawing/2014/main" id="{596A64FF-3940-4F7E-89EA-CE4158E642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639"/>
          <a:stretch/>
        </p:blipFill>
        <p:spPr bwMode="auto">
          <a:xfrm>
            <a:off x="762000" y="2209800"/>
            <a:ext cx="1933025" cy="19812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a:extLst>
              <a:ext uri="{FF2B5EF4-FFF2-40B4-BE49-F238E27FC236}">
                <a16:creationId xmlns:a16="http://schemas.microsoft.com/office/drawing/2014/main" id="{E65A6653-F787-4CC2-8CA9-36F7FD875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572000"/>
            <a:ext cx="3099819" cy="2075658"/>
          </a:xfrm>
          <a:prstGeom prst="rect">
            <a:avLst/>
          </a:prstGeom>
          <a:noFill/>
          <a:ln>
            <a:noFill/>
          </a:ln>
          <a:effectLst>
            <a:glow rad="101600">
              <a:schemeClr val="tx2">
                <a:lumMod val="50000"/>
                <a:lumOff val="50000"/>
                <a:alpha val="6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C054E8-163E-42EF-B256-F50BDCEC1018}"/>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cSld>
  <p:clrMapOvr>
    <a:masterClrMapping/>
  </p:clrMapOvr>
  <p:transition spd="med">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B6EA-7FE9-4166-95A0-A2D78EB33D93}"/>
              </a:ext>
            </a:extLst>
          </p:cNvPr>
          <p:cNvSpPr>
            <a:spLocks noGrp="1"/>
          </p:cNvSpPr>
          <p:nvPr>
            <p:ph type="title"/>
          </p:nvPr>
        </p:nvSpPr>
        <p:spPr>
          <a:xfrm>
            <a:off x="1066800" y="0"/>
            <a:ext cx="2662534" cy="1371600"/>
          </a:xfrm>
          <a:noFill/>
        </p:spPr>
        <p:txBody>
          <a:bodyPr anchor="ctr">
            <a:normAutofit/>
          </a:bodyPr>
          <a:lstStyle/>
          <a:p>
            <a:pPr eaLnBrk="1" hangingPunct="1">
              <a:defRPr/>
            </a:pPr>
            <a:r>
              <a:rPr lang="en-US" sz="3600" b="1" u="sng" dirty="0">
                <a:latin typeface="Arial" panose="020B0604020202020204" pitchFamily="34" charset="0"/>
                <a:cs typeface="Arial" panose="020B0604020202020204" pitchFamily="34" charset="0"/>
              </a:rPr>
              <a:t>Benefits</a:t>
            </a:r>
          </a:p>
        </p:txBody>
      </p:sp>
      <p:sp>
        <p:nvSpPr>
          <p:cNvPr id="3" name="Content Placeholder 2">
            <a:extLst>
              <a:ext uri="{FF2B5EF4-FFF2-40B4-BE49-F238E27FC236}">
                <a16:creationId xmlns:a16="http://schemas.microsoft.com/office/drawing/2014/main" id="{C6E62819-DFDC-460B-A980-83597664E0A3}"/>
              </a:ext>
            </a:extLst>
          </p:cNvPr>
          <p:cNvSpPr>
            <a:spLocks noGrp="1"/>
          </p:cNvSpPr>
          <p:nvPr>
            <p:ph idx="1"/>
          </p:nvPr>
        </p:nvSpPr>
        <p:spPr>
          <a:xfrm>
            <a:off x="3429000" y="1219200"/>
            <a:ext cx="5363847" cy="4191000"/>
          </a:xfrm>
        </p:spPr>
        <p:txBody>
          <a:bodyPr>
            <a:normAutofit/>
          </a:bodyPr>
          <a:lstStyle/>
          <a:p>
            <a:pPr eaLnBrk="1" hangingPunct="1">
              <a:spcBef>
                <a:spcPts val="450"/>
              </a:spcBef>
              <a:spcAft>
                <a:spcPts val="450"/>
              </a:spcAft>
              <a:defRPr/>
            </a:pPr>
            <a:r>
              <a:rPr lang="en-US" sz="2400" dirty="0">
                <a:latin typeface="Arial" panose="020B0604020202020204" pitchFamily="34" charset="0"/>
                <a:cs typeface="Arial" panose="020B0604020202020204" pitchFamily="34" charset="0"/>
              </a:rPr>
              <a:t>Bank, Banker, Banking Leverage</a:t>
            </a:r>
          </a:p>
          <a:p>
            <a:pPr lvl="1" eaLnBrk="1" hangingPunct="1">
              <a:spcBef>
                <a:spcPts val="450"/>
              </a:spcBef>
              <a:spcAft>
                <a:spcPts val="450"/>
              </a:spcAft>
              <a:defRPr/>
            </a:pPr>
            <a:r>
              <a:rPr lang="en-US" sz="2000" dirty="0">
                <a:latin typeface="Arial" panose="020B0604020202020204" pitchFamily="34" charset="0"/>
                <a:cs typeface="Arial" panose="020B0604020202020204" pitchFamily="34" charset="0"/>
              </a:rPr>
              <a:t>Secure operating loan</a:t>
            </a:r>
          </a:p>
          <a:p>
            <a:pPr lvl="1" eaLnBrk="1" hangingPunct="1">
              <a:spcBef>
                <a:spcPts val="450"/>
              </a:spcBef>
              <a:spcAft>
                <a:spcPts val="450"/>
              </a:spcAft>
              <a:defRPr/>
            </a:pPr>
            <a:r>
              <a:rPr lang="en-US" sz="2000" dirty="0">
                <a:latin typeface="Arial" panose="020B0604020202020204" pitchFamily="34" charset="0"/>
                <a:cs typeface="Arial" panose="020B0604020202020204" pitchFamily="34" charset="0"/>
              </a:rPr>
              <a:t>Assignment of Indemnity	</a:t>
            </a:r>
          </a:p>
          <a:p>
            <a:pPr eaLnBrk="1" hangingPunct="1">
              <a:spcBef>
                <a:spcPts val="450"/>
              </a:spcBef>
              <a:spcAft>
                <a:spcPts val="450"/>
              </a:spcAft>
              <a:defRPr/>
            </a:pPr>
            <a:r>
              <a:rPr lang="en-US" sz="2400" dirty="0">
                <a:latin typeface="Arial" panose="020B0604020202020204" pitchFamily="34" charset="0"/>
                <a:cs typeface="Arial" panose="020B0604020202020204" pitchFamily="34" charset="0"/>
              </a:rPr>
              <a:t>Revenue Coverage on </a:t>
            </a:r>
            <a:r>
              <a:rPr lang="en-US" sz="2400" u="sng" dirty="0">
                <a:latin typeface="Arial" panose="020B0604020202020204" pitchFamily="34" charset="0"/>
                <a:cs typeface="Arial" panose="020B0604020202020204" pitchFamily="34" charset="0"/>
              </a:rPr>
              <a:t>ALL</a:t>
            </a:r>
            <a:r>
              <a:rPr lang="en-US" sz="2400" dirty="0">
                <a:latin typeface="Arial" panose="020B0604020202020204" pitchFamily="34" charset="0"/>
                <a:cs typeface="Arial" panose="020B0604020202020204" pitchFamily="34" charset="0"/>
              </a:rPr>
              <a:t> crops</a:t>
            </a:r>
          </a:p>
          <a:p>
            <a:pPr eaLnBrk="1" hangingPunct="1">
              <a:spcBef>
                <a:spcPts val="450"/>
              </a:spcBef>
              <a:spcAft>
                <a:spcPts val="450"/>
              </a:spcAft>
              <a:defRPr/>
            </a:pPr>
            <a:r>
              <a:rPr lang="en-US" sz="2400" dirty="0">
                <a:latin typeface="Arial" panose="020B0604020202020204" pitchFamily="34" charset="0"/>
                <a:cs typeface="Arial" panose="020B0604020202020204" pitchFamily="34" charset="0"/>
              </a:rPr>
              <a:t>Quality Coverage on </a:t>
            </a:r>
            <a:r>
              <a:rPr lang="en-US" sz="2400" u="sng" dirty="0">
                <a:latin typeface="Arial" panose="020B0604020202020204" pitchFamily="34" charset="0"/>
                <a:cs typeface="Arial" panose="020B0604020202020204" pitchFamily="34" charset="0"/>
              </a:rPr>
              <a:t>ALL</a:t>
            </a:r>
            <a:r>
              <a:rPr lang="en-US" sz="2400" dirty="0">
                <a:latin typeface="Arial" panose="020B0604020202020204" pitchFamily="34" charset="0"/>
                <a:cs typeface="Arial" panose="020B0604020202020204" pitchFamily="34" charset="0"/>
              </a:rPr>
              <a:t> crops</a:t>
            </a:r>
          </a:p>
          <a:p>
            <a:pPr marL="0" indent="0" eaLnBrk="1" hangingPunct="1">
              <a:buFontTx/>
              <a:buNone/>
              <a:defRPr/>
            </a:pPr>
            <a:endParaRPr lang="en-US" sz="2400" dirty="0">
              <a:latin typeface="Arial" panose="020B0604020202020204" pitchFamily="34" charset="0"/>
              <a:cs typeface="Arial" panose="020B0604020202020204" pitchFamily="34" charset="0"/>
            </a:endParaRPr>
          </a:p>
        </p:txBody>
      </p:sp>
      <p:pic>
        <p:nvPicPr>
          <p:cNvPr id="25605" name="Picture 3">
            <a:extLst>
              <a:ext uri="{FF2B5EF4-FFF2-40B4-BE49-F238E27FC236}">
                <a16:creationId xmlns:a16="http://schemas.microsoft.com/office/drawing/2014/main" id="{FB0DCA72-12B2-4841-A5B0-317138BC9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648200"/>
            <a:ext cx="2949575" cy="2001837"/>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a:extLst>
              <a:ext uri="{FF2B5EF4-FFF2-40B4-BE49-F238E27FC236}">
                <a16:creationId xmlns:a16="http://schemas.microsoft.com/office/drawing/2014/main" id="{54046349-2E5F-4211-84E8-900A4A8D2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268" y="2133600"/>
            <a:ext cx="2184400" cy="204628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B4E2541-B01C-42FB-B19F-65C05A15D164}"/>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cSld>
  <p:clrMapOvr>
    <a:masterClrMapping/>
  </p:clrMapOvr>
  <p:transition spd="med">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8FAF-A5EE-474C-A1A0-323C530F8A56}"/>
              </a:ext>
            </a:extLst>
          </p:cNvPr>
          <p:cNvSpPr>
            <a:spLocks noGrp="1"/>
          </p:cNvSpPr>
          <p:nvPr>
            <p:ph type="title"/>
          </p:nvPr>
        </p:nvSpPr>
        <p:spPr>
          <a:xfrm>
            <a:off x="1143000" y="1"/>
            <a:ext cx="7306739" cy="1295400"/>
          </a:xfrm>
        </p:spPr>
        <p:txBody>
          <a:bodyPr>
            <a:normAutofit/>
          </a:bodyPr>
          <a:lstStyle/>
          <a:p>
            <a:r>
              <a:rPr lang="en-US" sz="3600" b="1" u="sng" dirty="0">
                <a:latin typeface="Arial" panose="020B0604020202020204" pitchFamily="34" charset="0"/>
                <a:cs typeface="Arial" panose="020B0604020202020204" pitchFamily="34" charset="0"/>
              </a:rPr>
              <a:t>WFRP Insurance Cycle</a:t>
            </a:r>
          </a:p>
        </p:txBody>
      </p:sp>
      <p:graphicFrame>
        <p:nvGraphicFramePr>
          <p:cNvPr id="5" name="Content Placeholder 2">
            <a:extLst>
              <a:ext uri="{FF2B5EF4-FFF2-40B4-BE49-F238E27FC236}">
                <a16:creationId xmlns:a16="http://schemas.microsoft.com/office/drawing/2014/main" id="{FB963E02-FE43-4213-B59E-2F1009064F06}"/>
              </a:ext>
            </a:extLst>
          </p:cNvPr>
          <p:cNvGraphicFramePr>
            <a:graphicFrameLocks noGrp="1"/>
          </p:cNvGraphicFramePr>
          <p:nvPr>
            <p:ph idx="1"/>
          </p:nvPr>
        </p:nvGraphicFramePr>
        <p:xfrm>
          <a:off x="1164220" y="1409700"/>
          <a:ext cx="7598780"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6A711BE-80E7-4ED6-9B01-E5520EA75235}"/>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extLst>
      <p:ext uri="{BB962C8B-B14F-4D97-AF65-F5344CB8AC3E}">
        <p14:creationId xmlns:p14="http://schemas.microsoft.com/office/powerpoint/2010/main" val="955127976"/>
      </p:ext>
    </p:extLst>
  </p:cSld>
  <p:clrMapOvr>
    <a:masterClrMapping/>
  </p:clrMapOvr>
  <p:transition spd="med">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20DA1-506F-4BF0-9EA1-1389192D1AE4}"/>
              </a:ext>
            </a:extLst>
          </p:cNvPr>
          <p:cNvSpPr>
            <a:spLocks noGrp="1"/>
          </p:cNvSpPr>
          <p:nvPr>
            <p:ph type="title"/>
          </p:nvPr>
        </p:nvSpPr>
        <p:spPr>
          <a:xfrm>
            <a:off x="1010105" y="-26043"/>
            <a:ext cx="7704667" cy="1266463"/>
          </a:xfrm>
        </p:spPr>
        <p:txBody>
          <a:bodyPr>
            <a:normAutofit/>
          </a:bodyPr>
          <a:lstStyle/>
          <a:p>
            <a:r>
              <a:rPr lang="en-US" sz="3600" b="1" u="sng"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6F1ACB8C-9C3B-4BD0-9907-3FF3E235AE9E}"/>
              </a:ext>
            </a:extLst>
          </p:cNvPr>
          <p:cNvSpPr>
            <a:spLocks noGrp="1"/>
          </p:cNvSpPr>
          <p:nvPr>
            <p:ph idx="1"/>
          </p:nvPr>
        </p:nvSpPr>
        <p:spPr>
          <a:xfrm>
            <a:off x="982133" y="1447800"/>
            <a:ext cx="7704667" cy="4876800"/>
          </a:xfrm>
        </p:spPr>
        <p:txBody>
          <a:bodyPr anchor="t">
            <a:normAutofit fontScale="55000" lnSpcReduction="20000"/>
          </a:bodyPr>
          <a:lstStyle/>
          <a:p>
            <a:r>
              <a:rPr lang="en-US" sz="2000" b="1" dirty="0">
                <a:latin typeface="Arial" panose="020B0604020202020204" pitchFamily="34" charset="0"/>
                <a:cs typeface="Arial" panose="020B0604020202020204" pitchFamily="34" charset="0"/>
              </a:rPr>
              <a:t>Risk Management Agency</a:t>
            </a:r>
          </a:p>
          <a:p>
            <a:pPr lvl="1"/>
            <a:r>
              <a:rPr lang="en-US" sz="1800" b="1" dirty="0">
                <a:latin typeface="Arial" panose="020B0604020202020204" pitchFamily="34" charset="0"/>
                <a:cs typeface="Arial" panose="020B0604020202020204" pitchFamily="34" charset="0"/>
              </a:rPr>
              <a:t>Actuarial Browser</a:t>
            </a:r>
          </a:p>
          <a:p>
            <a:pPr lvl="2"/>
            <a:r>
              <a:rPr lang="en-US" sz="1600" dirty="0">
                <a:latin typeface="Arial" panose="020B0604020202020204" pitchFamily="34" charset="0"/>
                <a:cs typeface="Arial" panose="020B0604020202020204" pitchFamily="34" charset="0"/>
              </a:rPr>
              <a:t>USDA and RMS,. Web. 20 March 2017</a:t>
            </a:r>
          </a:p>
          <a:p>
            <a:pPr marL="1371600" lvl="3" indent="0">
              <a:buNone/>
            </a:pPr>
            <a:r>
              <a:rPr lang="en-US" sz="1200" dirty="0">
                <a:latin typeface="Arial" panose="020B0604020202020204" pitchFamily="34" charset="0"/>
                <a:cs typeface="Arial" panose="020B0604020202020204" pitchFamily="34" charset="0"/>
                <a:hlinkClick r:id="rId2"/>
              </a:rPr>
              <a:t>https://webapp.rma.usda.gov/apps/actuarialinformationbrowser2017/DisplayCrop.aspx</a:t>
            </a:r>
            <a:endParaRPr lang="en-US" sz="1200" dirty="0">
              <a:latin typeface="Arial" panose="020B0604020202020204" pitchFamily="34" charset="0"/>
              <a:cs typeface="Arial" panose="020B0604020202020204" pitchFamily="34" charset="0"/>
            </a:endParaRPr>
          </a:p>
          <a:p>
            <a:pPr lvl="2"/>
            <a:r>
              <a:rPr lang="en-US" sz="1600" dirty="0">
                <a:latin typeface="Arial" panose="020B0604020202020204" pitchFamily="34" charset="0"/>
                <a:cs typeface="Arial" panose="020B0604020202020204" pitchFamily="34" charset="0"/>
              </a:rPr>
              <a:t>USDA and RMA,. Web. 17 January 2017</a:t>
            </a:r>
          </a:p>
          <a:p>
            <a:pPr marL="914400" lvl="2" indent="0">
              <a:buNone/>
            </a:pP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2"/>
              </a:rPr>
              <a:t>https://webapp.rma.usda.gov/apps/actuarialinformationbrowser2017/DisplayCrop.aspx</a:t>
            </a:r>
            <a:endParaRPr lang="en-US" sz="1600" dirty="0">
              <a:latin typeface="Arial" panose="020B0604020202020204" pitchFamily="34" charset="0"/>
              <a:cs typeface="Arial" panose="020B0604020202020204" pitchFamily="34" charset="0"/>
            </a:endParaRPr>
          </a:p>
          <a:p>
            <a:pPr lvl="1" eaLnBrk="1" hangingPunct="1">
              <a:defRPr/>
            </a:pPr>
            <a:r>
              <a:rPr lang="en-US" b="1" dirty="0">
                <a:latin typeface="Arial" panose="020B0604020202020204" pitchFamily="34" charset="0"/>
                <a:cs typeface="Arial" panose="020B0604020202020204" pitchFamily="34" charset="0"/>
              </a:rPr>
              <a:t>Training Materials</a:t>
            </a:r>
          </a:p>
          <a:p>
            <a:pPr lvl="2" eaLnBrk="1" hangingPunct="1">
              <a:defRPr/>
            </a:pPr>
            <a:r>
              <a:rPr lang="en-US" dirty="0">
                <a:latin typeface="Arial" panose="020B0604020202020204" pitchFamily="34" charset="0"/>
                <a:cs typeface="Arial" panose="020B0604020202020204" pitchFamily="34" charset="0"/>
              </a:rPr>
              <a:t>USDA and RMA,. Web. 17 January 2017</a:t>
            </a:r>
          </a:p>
          <a:p>
            <a:pPr marL="685800" lvl="2" indent="0" eaLnBrk="1" hangingPunct="1">
              <a:buFontTx/>
              <a:buNone/>
              <a:defRPr/>
            </a:pPr>
            <a:r>
              <a:rPr lang="en-US" dirty="0">
                <a:latin typeface="Arial" panose="020B0604020202020204" pitchFamily="34" charset="0"/>
                <a:cs typeface="Arial" panose="020B0604020202020204" pitchFamily="34" charset="0"/>
              </a:rPr>
              <a:t> 		   http://www.rma.usda.gov/policies/wfrp/2017/comprehensivetraining.pdf</a:t>
            </a:r>
          </a:p>
          <a:p>
            <a:pPr lvl="1" eaLnBrk="1" hangingPunct="1">
              <a:defRPr/>
            </a:pPr>
            <a:r>
              <a:rPr lang="en-US" b="1" dirty="0">
                <a:latin typeface="Arial" panose="020B0604020202020204" pitchFamily="34" charset="0"/>
                <a:cs typeface="Arial" panose="020B0604020202020204" pitchFamily="34" charset="0"/>
              </a:rPr>
              <a:t>Fact Sheet: Whole-Farm Revenue Protection</a:t>
            </a:r>
          </a:p>
          <a:p>
            <a:pPr lvl="2" eaLnBrk="1" hangingPunct="1">
              <a:defRPr/>
            </a:pPr>
            <a:r>
              <a:rPr lang="en-US" dirty="0">
                <a:latin typeface="Arial" panose="020B0604020202020204" pitchFamily="34" charset="0"/>
                <a:cs typeface="Arial" panose="020B0604020202020204" pitchFamily="34" charset="0"/>
              </a:rPr>
              <a:t>USDA and RMA,. Web. 17 January 2017</a:t>
            </a:r>
          </a:p>
          <a:p>
            <a:pPr marL="685800" lvl="2" indent="0" eaLnBrk="1" hangingPunct="1">
              <a:buFontTx/>
              <a:buNone/>
              <a:defRPr/>
            </a:pP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http://www.rma.usda.gov/pubs/rme/wfrpfactsheet.pdf.</a:t>
            </a:r>
            <a:endParaRPr lang="en-US" sz="1400" dirty="0">
              <a:latin typeface="Arial" panose="020B0604020202020204" pitchFamily="34" charset="0"/>
              <a:cs typeface="Arial" panose="020B0604020202020204" pitchFamily="34" charset="0"/>
            </a:endParaRPr>
          </a:p>
          <a:p>
            <a:pPr lvl="1"/>
            <a:r>
              <a:rPr lang="en-US" sz="1800" b="1" dirty="0">
                <a:latin typeface="Arial" panose="020B0604020202020204" pitchFamily="34" charset="0"/>
                <a:cs typeface="Arial" panose="020B0604020202020204" pitchFamily="34" charset="0"/>
              </a:rPr>
              <a:t>Crop Policies</a:t>
            </a:r>
          </a:p>
          <a:p>
            <a:pPr lvl="2"/>
            <a:r>
              <a:rPr lang="en-US" sz="1600" dirty="0">
                <a:latin typeface="Arial" panose="020B0604020202020204" pitchFamily="34" charset="0"/>
                <a:cs typeface="Arial" panose="020B0604020202020204" pitchFamily="34" charset="0"/>
              </a:rPr>
              <a:t>Prevent Plant Handbook</a:t>
            </a:r>
          </a:p>
          <a:p>
            <a:pPr lvl="3"/>
            <a:r>
              <a:rPr lang="en-US" sz="1400" dirty="0">
                <a:latin typeface="Arial" panose="020B0604020202020204" pitchFamily="34" charset="0"/>
                <a:cs typeface="Arial" panose="020B0604020202020204" pitchFamily="34" charset="0"/>
                <a:hlinkClick r:id="rId4"/>
              </a:rPr>
              <a:t>https://www.rma.usda.gov/-/media/RMA/Handbooks/Loss-Adjustment-Standards---25000/Prevented-Planting/2021-25370-Prevented-Planting-Standards-Handbook.ashx</a:t>
            </a:r>
            <a:r>
              <a:rPr lang="en-US" sz="1400" dirty="0">
                <a:latin typeface="Arial" panose="020B0604020202020204" pitchFamily="34" charset="0"/>
                <a:cs typeface="Arial" panose="020B0604020202020204" pitchFamily="34" charset="0"/>
              </a:rPr>
              <a:t> </a:t>
            </a:r>
          </a:p>
          <a:p>
            <a:pPr lvl="3"/>
            <a:r>
              <a:rPr lang="en-US" sz="1400" dirty="0">
                <a:latin typeface="Arial" panose="020B0604020202020204" pitchFamily="34" charset="0"/>
                <a:cs typeface="Arial" panose="020B0604020202020204" pitchFamily="34" charset="0"/>
                <a:hlinkClick r:id="rId5"/>
              </a:rPr>
              <a:t>https://www.rma.usda.gov/en/Fact-Sheets/National-Fact-Sheets/Prevented-Planting-Insurance-Provisions-Drought</a:t>
            </a:r>
            <a:r>
              <a:rPr lang="en-US" sz="1400" dirty="0">
                <a:latin typeface="Arial" panose="020B0604020202020204" pitchFamily="34" charset="0"/>
                <a:cs typeface="Arial" panose="020B0604020202020204" pitchFamily="34" charset="0"/>
              </a:rPr>
              <a:t> </a:t>
            </a:r>
          </a:p>
          <a:p>
            <a:pPr lvl="2"/>
            <a:r>
              <a:rPr lang="en-US" sz="1600" dirty="0">
                <a:latin typeface="Arial" panose="020B0604020202020204" pitchFamily="34" charset="0"/>
                <a:cs typeface="Arial" panose="020B0604020202020204" pitchFamily="34" charset="0"/>
              </a:rPr>
              <a:t>Common Crop Insurance Policy, Basic Provisions</a:t>
            </a:r>
          </a:p>
          <a:p>
            <a:pPr lvl="3"/>
            <a:r>
              <a:rPr lang="en-US" sz="1400" dirty="0">
                <a:latin typeface="Arial" panose="020B0604020202020204" pitchFamily="34" charset="0"/>
                <a:cs typeface="Arial" panose="020B0604020202020204" pitchFamily="34" charset="0"/>
                <a:hlinkClick r:id="rId6"/>
              </a:rPr>
              <a:t>https://rma.usda.gov/en/Policy-and-Procedure/Insurance-Plans/Common-Crop-Insurance-Policy---Basic-Provisions</a:t>
            </a:r>
            <a:r>
              <a:rPr lang="en-US" sz="1400" dirty="0">
                <a:latin typeface="Arial" panose="020B0604020202020204" pitchFamily="34" charset="0"/>
                <a:cs typeface="Arial" panose="020B0604020202020204" pitchFamily="34" charset="0"/>
              </a:rPr>
              <a:t> </a:t>
            </a:r>
          </a:p>
          <a:p>
            <a:pPr lvl="2"/>
            <a:r>
              <a:rPr lang="en-US" sz="1600" dirty="0">
                <a:latin typeface="Arial" panose="020B0604020202020204" pitchFamily="34" charset="0"/>
                <a:cs typeface="Arial" panose="020B0604020202020204" pitchFamily="34" charset="0"/>
              </a:rPr>
              <a:t>Small Grains Crop Provisions</a:t>
            </a:r>
          </a:p>
          <a:p>
            <a:pPr lvl="3"/>
            <a:r>
              <a:rPr lang="en-US" sz="1400" dirty="0">
                <a:latin typeface="Arial" panose="020B0604020202020204" pitchFamily="34" charset="0"/>
                <a:cs typeface="Arial" panose="020B0604020202020204" pitchFamily="34" charset="0"/>
                <a:hlinkClick r:id="rId7"/>
              </a:rPr>
              <a:t>https://legacy.rma.usda.gov/policies/2017/17-0011.pdf</a:t>
            </a:r>
            <a:r>
              <a:rPr lang="en-US" sz="1400" dirty="0">
                <a:latin typeface="Arial" panose="020B0604020202020204" pitchFamily="34" charset="0"/>
                <a:cs typeface="Arial" panose="020B0604020202020204" pitchFamily="34" charset="0"/>
              </a:rPr>
              <a:t> </a:t>
            </a:r>
          </a:p>
          <a:p>
            <a:pPr lvl="2"/>
            <a:r>
              <a:rPr lang="en-US" sz="1600" dirty="0">
                <a:latin typeface="Arial" panose="020B0604020202020204" pitchFamily="34" charset="0"/>
                <a:cs typeface="Arial" panose="020B0604020202020204" pitchFamily="34" charset="0"/>
              </a:rPr>
              <a:t>Northern Potato Crop Provisions</a:t>
            </a:r>
          </a:p>
          <a:p>
            <a:pPr lvl="3"/>
            <a:r>
              <a:rPr lang="en-US" sz="1400" dirty="0">
                <a:latin typeface="Arial" panose="020B0604020202020204" pitchFamily="34" charset="0"/>
                <a:cs typeface="Arial" panose="020B0604020202020204" pitchFamily="34" charset="0"/>
                <a:hlinkClick r:id="rId8"/>
              </a:rPr>
              <a:t>https://www.rma.usda.gov/FTP/Policies/1998/crops/PDF/98184POT.pdf</a:t>
            </a:r>
            <a:r>
              <a:rPr lang="en-US" sz="1400"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06C898D-16CC-4E47-AE25-F5BB79F7CB80}"/>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extLst>
      <p:ext uri="{BB962C8B-B14F-4D97-AF65-F5344CB8AC3E}">
        <p14:creationId xmlns:p14="http://schemas.microsoft.com/office/powerpoint/2010/main" val="422524897"/>
      </p:ext>
    </p:extLst>
  </p:cSld>
  <p:clrMapOvr>
    <a:masterClrMapping/>
  </p:clrMapOvr>
  <p:transition spd="med">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313F2B5E-EE96-40CE-AC1F-B525C4952511}"/>
              </a:ext>
            </a:extLst>
          </p:cNvPr>
          <p:cNvSpPr>
            <a:spLocks noGrp="1" noChangeArrowheads="1"/>
          </p:cNvSpPr>
          <p:nvPr>
            <p:ph type="title"/>
          </p:nvPr>
        </p:nvSpPr>
        <p:spPr>
          <a:xfrm>
            <a:off x="146971" y="95252"/>
            <a:ext cx="8229600" cy="862861"/>
          </a:xfrm>
        </p:spPr>
        <p:txBody>
          <a:bodyPr>
            <a:normAutofit/>
          </a:bodyPr>
          <a:lstStyle/>
          <a:p>
            <a:pPr eaLnBrk="1" hangingPunct="1"/>
            <a:r>
              <a:rPr lang="en-US" altLang="en-US" sz="4400" b="1" dirty="0">
                <a:latin typeface="Arial" panose="020B0604020202020204" pitchFamily="34" charset="0"/>
                <a:cs typeface="Arial" panose="020B0604020202020204" pitchFamily="34" charset="0"/>
              </a:rPr>
              <a:t>Any Questions?? </a:t>
            </a:r>
            <a:endParaRPr lang="en-US" altLang="en-US"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B0F985E-3DC4-4D45-82AA-AAA6F32E0B8C}"/>
              </a:ext>
            </a:extLst>
          </p:cNvPr>
          <p:cNvSpPr txBox="1"/>
          <p:nvPr/>
        </p:nvSpPr>
        <p:spPr>
          <a:xfrm>
            <a:off x="3775536" y="2362200"/>
            <a:ext cx="3525196" cy="1600438"/>
          </a:xfrm>
          <a:prstGeom prst="rect">
            <a:avLst/>
          </a:prstGeom>
          <a:noFill/>
        </p:spPr>
        <p:txBody>
          <a:bodyPr wrap="none" rtlCol="0">
            <a:spAutoFit/>
          </a:bodyPr>
          <a:lstStyle/>
          <a:p>
            <a:r>
              <a:rPr lang="en-US" b="1" u="sng" dirty="0">
                <a:latin typeface="Arial" panose="020B0604020202020204" pitchFamily="34" charset="0"/>
                <a:cs typeface="Arial" panose="020B0604020202020204" pitchFamily="34" charset="0"/>
              </a:rPr>
              <a:t>Cameron Barr</a:t>
            </a:r>
          </a:p>
          <a:p>
            <a:r>
              <a:rPr lang="en-US" sz="1600" dirty="0">
                <a:latin typeface="Arial" panose="020B0604020202020204" pitchFamily="34" charset="0"/>
                <a:cs typeface="Arial" panose="020B0604020202020204" pitchFamily="34" charset="0"/>
              </a:rPr>
              <a:t>Licensed Farm, Ranch &amp; Crop Agent</a:t>
            </a:r>
          </a:p>
          <a:p>
            <a:r>
              <a:rPr lang="en-US" sz="1600" dirty="0">
                <a:latin typeface="Arial" panose="020B0604020202020204" pitchFamily="34" charset="0"/>
                <a:cs typeface="Arial" panose="020B0604020202020204" pitchFamily="34" charset="0"/>
              </a:rPr>
              <a:t>Office: (719) 589-3606</a:t>
            </a:r>
          </a:p>
          <a:p>
            <a:r>
              <a:rPr lang="en-US" sz="1600" dirty="0">
                <a:latin typeface="Arial" panose="020B0604020202020204" pitchFamily="34" charset="0"/>
                <a:cs typeface="Arial" panose="020B0604020202020204" pitchFamily="34" charset="0"/>
              </a:rPr>
              <a:t>Direct: (719) 589-7727</a:t>
            </a:r>
          </a:p>
          <a:p>
            <a:r>
              <a:rPr lang="en-US" sz="1600" dirty="0">
                <a:latin typeface="Arial" panose="020B0604020202020204" pitchFamily="34" charset="0"/>
                <a:cs typeface="Arial" panose="020B0604020202020204" pitchFamily="34" charset="0"/>
              </a:rPr>
              <a:t>Cell: (719)-580-2575</a:t>
            </a:r>
          </a:p>
          <a:p>
            <a:r>
              <a:rPr lang="en-US" sz="1600" dirty="0">
                <a:solidFill>
                  <a:srgbClr val="3333CC"/>
                </a:solidFill>
                <a:latin typeface="Arial" panose="020B0604020202020204" pitchFamily="34" charset="0"/>
                <a:cs typeface="Arial" panose="020B0604020202020204" pitchFamily="34" charset="0"/>
              </a:rPr>
              <a:t>cameronb@mtnwst.com</a:t>
            </a:r>
          </a:p>
        </p:txBody>
      </p:sp>
      <p:pic>
        <p:nvPicPr>
          <p:cNvPr id="9" name="Picture 8" descr="A person smiling for the picture&#10;&#10;Description automatically generated with medium confidence">
            <a:extLst>
              <a:ext uri="{FF2B5EF4-FFF2-40B4-BE49-F238E27FC236}">
                <a16:creationId xmlns:a16="http://schemas.microsoft.com/office/drawing/2014/main" id="{7012BFF2-D5D8-4016-80A0-4B9738D72CF3}"/>
              </a:ext>
            </a:extLst>
          </p:cNvPr>
          <p:cNvPicPr>
            <a:picLocks noChangeAspect="1"/>
          </p:cNvPicPr>
          <p:nvPr/>
        </p:nvPicPr>
        <p:blipFill rotWithShape="1">
          <a:blip r:embed="rId2">
            <a:extLst>
              <a:ext uri="{28A0092B-C50C-407E-A947-70E740481C1C}">
                <a14:useLocalDpi xmlns:a14="http://schemas.microsoft.com/office/drawing/2010/main" val="0"/>
              </a:ext>
            </a:extLst>
          </a:blip>
          <a:srcRect l="8698" r="8698"/>
          <a:stretch/>
        </p:blipFill>
        <p:spPr>
          <a:xfrm>
            <a:off x="1828800" y="2080728"/>
            <a:ext cx="1641261" cy="1935500"/>
          </a:xfrm>
          <a:prstGeom prst="rect">
            <a:avLst/>
          </a:prstGeom>
          <a:solidFill>
            <a:schemeClr val="tx1"/>
          </a:solidFill>
          <a:ln>
            <a:solidFill>
              <a:schemeClr val="tx1"/>
            </a:solidFill>
          </a:ln>
          <a:effectLst>
            <a:outerShdw blurRad="50800" dist="38100" algn="l" rotWithShape="0">
              <a:prstClr val="black">
                <a:alpha val="40000"/>
              </a:prstClr>
            </a:outerShdw>
            <a:softEdge rad="12700"/>
          </a:effectLst>
        </p:spPr>
      </p:pic>
      <p:sp>
        <p:nvSpPr>
          <p:cNvPr id="10" name="TextBox 9">
            <a:extLst>
              <a:ext uri="{FF2B5EF4-FFF2-40B4-BE49-F238E27FC236}">
                <a16:creationId xmlns:a16="http://schemas.microsoft.com/office/drawing/2014/main" id="{2DAC2B88-5076-49D7-9B41-04AC80530CA9}"/>
              </a:ext>
            </a:extLst>
          </p:cNvPr>
          <p:cNvSpPr txBox="1"/>
          <p:nvPr/>
        </p:nvSpPr>
        <p:spPr>
          <a:xfrm>
            <a:off x="4566785" y="5943600"/>
            <a:ext cx="4645631" cy="923330"/>
          </a:xfrm>
          <a:prstGeom prst="rect">
            <a:avLst/>
          </a:prstGeom>
          <a:noFill/>
        </p:spPr>
        <p:txBody>
          <a:bodyPr wrap="none" rtlCol="0">
            <a:spAutoFit/>
          </a:bodyPr>
          <a:lstStyle/>
          <a:p>
            <a:r>
              <a:rPr lang="en-US" sz="5400" dirty="0">
                <a:latin typeface="Arial Black" panose="020B0A04020102020204" pitchFamily="34" charset="0"/>
                <a:cs typeface="Arial" panose="020B0604020202020204" pitchFamily="34" charset="0"/>
              </a:rPr>
              <a:t>Thank You!!</a:t>
            </a:r>
          </a:p>
        </p:txBody>
      </p:sp>
      <p:pic>
        <p:nvPicPr>
          <p:cNvPr id="12" name="Picture 11">
            <a:extLst>
              <a:ext uri="{FF2B5EF4-FFF2-40B4-BE49-F238E27FC236}">
                <a16:creationId xmlns:a16="http://schemas.microsoft.com/office/drawing/2014/main" id="{0824AD39-CD43-4B5A-B7FA-04075BFFD6E0}"/>
              </a:ext>
            </a:extLst>
          </p:cNvPr>
          <p:cNvPicPr>
            <a:picLocks noChangeAspect="1"/>
          </p:cNvPicPr>
          <p:nvPr/>
        </p:nvPicPr>
        <p:blipFill rotWithShape="1">
          <a:blip r:embed="rId3"/>
          <a:srcRect r="56668"/>
          <a:stretch/>
        </p:blipFill>
        <p:spPr>
          <a:xfrm>
            <a:off x="7353215" y="0"/>
            <a:ext cx="1790785" cy="1711774"/>
          </a:xfrm>
          <a:prstGeom prst="rect">
            <a:avLst/>
          </a:prstGeom>
        </p:spPr>
      </p:pic>
      <p:sp>
        <p:nvSpPr>
          <p:cNvPr id="11" name="TextBox 10">
            <a:extLst>
              <a:ext uri="{FF2B5EF4-FFF2-40B4-BE49-F238E27FC236}">
                <a16:creationId xmlns:a16="http://schemas.microsoft.com/office/drawing/2014/main" id="{CD3CC541-EA19-4705-9101-C7C9947893DE}"/>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cSld>
  <p:clrMapOvr>
    <a:masterClrMapping/>
  </p:clrMapOvr>
  <p:transition spd="med">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857250" y="2857500"/>
            <a:ext cx="7334250" cy="2857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062288" y="2012221"/>
            <a:ext cx="9525" cy="3276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5540498" y="2012221"/>
            <a:ext cx="41152" cy="3296698"/>
          </a:xfrm>
          <a:prstGeom prst="rect">
            <a:avLst/>
          </a:prstGeom>
        </p:spPr>
      </p:pic>
      <p:sp>
        <p:nvSpPr>
          <p:cNvPr id="8" name="TextBox 7"/>
          <p:cNvSpPr txBox="1"/>
          <p:nvPr/>
        </p:nvSpPr>
        <p:spPr>
          <a:xfrm>
            <a:off x="3210780" y="1835875"/>
            <a:ext cx="2190750"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2022 </a:t>
            </a:r>
          </a:p>
          <a:p>
            <a:pPr algn="ctr"/>
            <a:r>
              <a:rPr lang="en-US" b="1" dirty="0">
                <a:latin typeface="Arial" panose="020B0604020202020204" pitchFamily="34" charset="0"/>
                <a:cs typeface="Arial" panose="020B0604020202020204" pitchFamily="34" charset="0"/>
              </a:rPr>
              <a:t>Schedule F</a:t>
            </a:r>
          </a:p>
          <a:p>
            <a:pPr algn="ctr"/>
            <a:r>
              <a:rPr lang="en-US" b="1" dirty="0">
                <a:latin typeface="Arial" panose="020B0604020202020204" pitchFamily="34" charset="0"/>
                <a:cs typeface="Arial" panose="020B0604020202020204" pitchFamily="34" charset="0"/>
              </a:rPr>
              <a:t> Tax Return</a:t>
            </a:r>
          </a:p>
        </p:txBody>
      </p:sp>
      <p:sp>
        <p:nvSpPr>
          <p:cNvPr id="12" name="TextBox 11"/>
          <p:cNvSpPr txBox="1"/>
          <p:nvPr/>
        </p:nvSpPr>
        <p:spPr>
          <a:xfrm>
            <a:off x="795720" y="1697375"/>
            <a:ext cx="2190750"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2021 </a:t>
            </a:r>
          </a:p>
          <a:p>
            <a:pPr algn="ctr"/>
            <a:r>
              <a:rPr lang="en-US" b="1" dirty="0">
                <a:latin typeface="Arial" panose="020B0604020202020204" pitchFamily="34" charset="0"/>
                <a:cs typeface="Arial" panose="020B0604020202020204" pitchFamily="34" charset="0"/>
              </a:rPr>
              <a:t>Ending Inventory</a:t>
            </a:r>
          </a:p>
          <a:p>
            <a:pPr algn="ctr"/>
            <a:r>
              <a:rPr lang="en-US" b="1" dirty="0">
                <a:latin typeface="Arial" panose="020B0604020202020204" pitchFamily="34" charset="0"/>
                <a:cs typeface="Arial" panose="020B0604020202020204" pitchFamily="34" charset="0"/>
              </a:rPr>
              <a:t> Accounts Receivable</a:t>
            </a:r>
          </a:p>
        </p:txBody>
      </p:sp>
      <p:sp>
        <p:nvSpPr>
          <p:cNvPr id="13" name="TextBox 12"/>
          <p:cNvSpPr txBox="1"/>
          <p:nvPr/>
        </p:nvSpPr>
        <p:spPr>
          <a:xfrm>
            <a:off x="5721498" y="1408747"/>
            <a:ext cx="2190750"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2023</a:t>
            </a:r>
          </a:p>
          <a:p>
            <a:pPr algn="ctr"/>
            <a:r>
              <a:rPr lang="en-US" b="1" dirty="0">
                <a:latin typeface="Arial" panose="020B0604020202020204" pitchFamily="34" charset="0"/>
                <a:cs typeface="Arial" panose="020B0604020202020204" pitchFamily="34" charset="0"/>
              </a:rPr>
              <a:t>Beginning Inventory</a:t>
            </a:r>
          </a:p>
          <a:p>
            <a:pPr algn="ctr"/>
            <a:r>
              <a:rPr lang="en-US" b="1" dirty="0">
                <a:latin typeface="Arial" panose="020B0604020202020204" pitchFamily="34" charset="0"/>
                <a:cs typeface="Arial" panose="020B0604020202020204" pitchFamily="34" charset="0"/>
              </a:rPr>
              <a:t>Accounts Receivable</a:t>
            </a:r>
          </a:p>
        </p:txBody>
      </p:sp>
      <p:sp>
        <p:nvSpPr>
          <p:cNvPr id="14" name="TextBox 13"/>
          <p:cNvSpPr txBox="1"/>
          <p:nvPr/>
        </p:nvSpPr>
        <p:spPr>
          <a:xfrm rot="18467803">
            <a:off x="2690438" y="1139202"/>
            <a:ext cx="1806335" cy="300082"/>
          </a:xfrm>
          <a:prstGeom prst="rect">
            <a:avLst/>
          </a:prstGeom>
          <a:noFill/>
        </p:spPr>
        <p:txBody>
          <a:bodyPr wrap="square" rtlCol="0">
            <a:spAutoFit/>
          </a:bodyPr>
          <a:lstStyle/>
          <a:p>
            <a:r>
              <a:rPr lang="en-US" sz="1350" dirty="0">
                <a:solidFill>
                  <a:srgbClr val="FF0000"/>
                </a:solidFill>
                <a:latin typeface="Arial" panose="020B0604020202020204" pitchFamily="34" charset="0"/>
                <a:cs typeface="Arial" panose="020B0604020202020204" pitchFamily="34" charset="0"/>
              </a:rPr>
              <a:t>January 1, 2022</a:t>
            </a:r>
          </a:p>
        </p:txBody>
      </p:sp>
      <p:sp>
        <p:nvSpPr>
          <p:cNvPr id="15" name="TextBox 14"/>
          <p:cNvSpPr txBox="1"/>
          <p:nvPr/>
        </p:nvSpPr>
        <p:spPr>
          <a:xfrm rot="18467803">
            <a:off x="5131366" y="1043367"/>
            <a:ext cx="2166511" cy="300082"/>
          </a:xfrm>
          <a:prstGeom prst="rect">
            <a:avLst/>
          </a:prstGeom>
          <a:noFill/>
        </p:spPr>
        <p:txBody>
          <a:bodyPr wrap="square" rtlCol="0">
            <a:spAutoFit/>
          </a:bodyPr>
          <a:lstStyle/>
          <a:p>
            <a:r>
              <a:rPr lang="en-US" sz="1350" dirty="0">
                <a:solidFill>
                  <a:srgbClr val="FF0000"/>
                </a:solidFill>
                <a:latin typeface="Arial" panose="020B0604020202020204" pitchFamily="34" charset="0"/>
                <a:cs typeface="Arial" panose="020B0604020202020204" pitchFamily="34" charset="0"/>
              </a:rPr>
              <a:t>December 31, 2022</a:t>
            </a:r>
          </a:p>
        </p:txBody>
      </p:sp>
      <p:sp>
        <p:nvSpPr>
          <p:cNvPr id="16" name="TextBox 15"/>
          <p:cNvSpPr txBox="1"/>
          <p:nvPr/>
        </p:nvSpPr>
        <p:spPr>
          <a:xfrm>
            <a:off x="990601" y="3038475"/>
            <a:ext cx="1995869" cy="2793072"/>
          </a:xfrm>
          <a:prstGeom prst="rect">
            <a:avLst/>
          </a:prstGeom>
          <a:noFill/>
        </p:spPr>
        <p:txBody>
          <a:bodyPr wrap="square" rtlCol="0">
            <a:spAutoFit/>
          </a:bodyPr>
          <a:lstStyle/>
          <a:p>
            <a:r>
              <a:rPr lang="en-US" sz="1350" u="sng" dirty="0">
                <a:latin typeface="Arial" panose="020B0604020202020204" pitchFamily="34" charset="0"/>
                <a:cs typeface="Arial" panose="020B0604020202020204" pitchFamily="34" charset="0"/>
              </a:rPr>
              <a:t>Inventory</a:t>
            </a:r>
          </a:p>
          <a:p>
            <a:r>
              <a:rPr lang="en-US" sz="1350" dirty="0">
                <a:latin typeface="Arial" panose="020B0604020202020204" pitchFamily="34" charset="0"/>
                <a:cs typeface="Arial" panose="020B0604020202020204" pitchFamily="34" charset="0"/>
              </a:rPr>
              <a:t>Alfalfa (513 ton)</a:t>
            </a:r>
          </a:p>
          <a:p>
            <a:r>
              <a:rPr lang="en-US" sz="1350" dirty="0">
                <a:latin typeface="Arial" panose="020B0604020202020204" pitchFamily="34" charset="0"/>
                <a:cs typeface="Arial" panose="020B0604020202020204" pitchFamily="34" charset="0"/>
              </a:rPr>
              <a:t>Mixed Hay (200 ton)</a:t>
            </a:r>
          </a:p>
          <a:p>
            <a:r>
              <a:rPr lang="en-US" sz="1350" dirty="0">
                <a:latin typeface="Arial" panose="020B0604020202020204" pitchFamily="34" charset="0"/>
                <a:cs typeface="Arial" panose="020B0604020202020204" pitchFamily="34" charset="0"/>
              </a:rPr>
              <a:t>$91,932</a:t>
            </a:r>
          </a:p>
          <a:p>
            <a:endParaRPr lang="en-US" sz="1350" dirty="0">
              <a:latin typeface="Arial" panose="020B0604020202020204" pitchFamily="34" charset="0"/>
              <a:cs typeface="Arial" panose="020B0604020202020204" pitchFamily="34" charset="0"/>
            </a:endParaRPr>
          </a:p>
          <a:p>
            <a:r>
              <a:rPr lang="en-US" sz="1350" u="sng" dirty="0">
                <a:latin typeface="Arial" panose="020B0604020202020204" pitchFamily="34" charset="0"/>
                <a:cs typeface="Arial" panose="020B0604020202020204" pitchFamily="34" charset="0"/>
              </a:rPr>
              <a:t>Accounts Receivable</a:t>
            </a:r>
          </a:p>
          <a:p>
            <a:r>
              <a:rPr lang="en-US" sz="1350" dirty="0">
                <a:latin typeface="Arial" panose="020B0604020202020204" pitchFamily="34" charset="0"/>
                <a:cs typeface="Arial" panose="020B0604020202020204" pitchFamily="34" charset="0"/>
              </a:rPr>
              <a:t>Winter Livestock</a:t>
            </a:r>
          </a:p>
          <a:p>
            <a:r>
              <a:rPr lang="en-US" sz="1350" dirty="0">
                <a:latin typeface="Arial" panose="020B0604020202020204" pitchFamily="34" charset="0"/>
                <a:cs typeface="Arial" panose="020B0604020202020204" pitchFamily="34" charset="0"/>
              </a:rPr>
              <a:t>Dairy X</a:t>
            </a:r>
          </a:p>
          <a:p>
            <a:r>
              <a:rPr lang="en-US" sz="1350" dirty="0">
                <a:latin typeface="Arial" panose="020B0604020202020204" pitchFamily="34" charset="0"/>
                <a:cs typeface="Arial" panose="020B0604020202020204" pitchFamily="34" charset="0"/>
              </a:rPr>
              <a:t>Dairy Y</a:t>
            </a:r>
          </a:p>
          <a:p>
            <a:r>
              <a:rPr lang="en-US" sz="1350" dirty="0">
                <a:latin typeface="Arial" panose="020B0604020202020204" pitchFamily="34" charset="0"/>
                <a:cs typeface="Arial" panose="020B0604020202020204" pitchFamily="34" charset="0"/>
              </a:rPr>
              <a:t>$179,724</a:t>
            </a:r>
          </a:p>
          <a:p>
            <a:endParaRPr lang="en-US" sz="1350" dirty="0">
              <a:latin typeface="Arial" panose="020B0604020202020204" pitchFamily="34" charset="0"/>
              <a:cs typeface="Arial" panose="020B0604020202020204" pitchFamily="34" charset="0"/>
            </a:endParaRPr>
          </a:p>
          <a:p>
            <a:r>
              <a:rPr lang="en-US" sz="1350" u="sng" dirty="0">
                <a:latin typeface="Arial" panose="020B0604020202020204" pitchFamily="34" charset="0"/>
                <a:cs typeface="Arial" panose="020B0604020202020204" pitchFamily="34" charset="0"/>
              </a:rPr>
              <a:t>Total Adjustment </a:t>
            </a:r>
            <a:r>
              <a:rPr lang="en-US" sz="1350" b="1" u="sng" dirty="0">
                <a:solidFill>
                  <a:srgbClr val="FF0000"/>
                </a:solidFill>
                <a:latin typeface="Arial" panose="020B0604020202020204" pitchFamily="34" charset="0"/>
                <a:cs typeface="Arial" panose="020B0604020202020204" pitchFamily="34" charset="0"/>
              </a:rPr>
              <a:t>OUT</a:t>
            </a:r>
          </a:p>
          <a:p>
            <a:r>
              <a:rPr lang="en-US" sz="1350" dirty="0">
                <a:latin typeface="Arial" panose="020B0604020202020204" pitchFamily="34" charset="0"/>
                <a:cs typeface="Arial" panose="020B0604020202020204" pitchFamily="34" charset="0"/>
              </a:rPr>
              <a:t>$271,656</a:t>
            </a:r>
          </a:p>
        </p:txBody>
      </p:sp>
      <p:sp>
        <p:nvSpPr>
          <p:cNvPr id="17" name="TextBox 16"/>
          <p:cNvSpPr txBox="1"/>
          <p:nvPr/>
        </p:nvSpPr>
        <p:spPr>
          <a:xfrm>
            <a:off x="6044128" y="2903970"/>
            <a:ext cx="1995869" cy="2585323"/>
          </a:xfrm>
          <a:prstGeom prst="rect">
            <a:avLst/>
          </a:prstGeom>
          <a:noFill/>
        </p:spPr>
        <p:txBody>
          <a:bodyPr wrap="square" rtlCol="0">
            <a:spAutoFit/>
          </a:bodyPr>
          <a:lstStyle/>
          <a:p>
            <a:r>
              <a:rPr lang="en-US" sz="1350" u="sng" dirty="0">
                <a:latin typeface="Arial" panose="020B0604020202020204" pitchFamily="34" charset="0"/>
                <a:cs typeface="Arial" panose="020B0604020202020204" pitchFamily="34" charset="0"/>
              </a:rPr>
              <a:t>Inventory</a:t>
            </a:r>
          </a:p>
          <a:p>
            <a:r>
              <a:rPr lang="en-US" sz="1350" dirty="0">
                <a:latin typeface="Arial" panose="020B0604020202020204" pitchFamily="34" charset="0"/>
                <a:cs typeface="Arial" panose="020B0604020202020204" pitchFamily="34" charset="0"/>
              </a:rPr>
              <a:t>Alfalfa (320 ton)</a:t>
            </a:r>
          </a:p>
          <a:p>
            <a:r>
              <a:rPr lang="en-US" sz="1350" dirty="0">
                <a:latin typeface="Arial" panose="020B0604020202020204" pitchFamily="34" charset="0"/>
                <a:cs typeface="Arial" panose="020B0604020202020204" pitchFamily="34" charset="0"/>
              </a:rPr>
              <a:t>Mixed Hay (60 ton)</a:t>
            </a:r>
          </a:p>
          <a:p>
            <a:r>
              <a:rPr lang="en-US" sz="1350" dirty="0">
                <a:latin typeface="Arial" panose="020B0604020202020204" pitchFamily="34" charset="0"/>
                <a:cs typeface="Arial" panose="020B0604020202020204" pitchFamily="34" charset="0"/>
              </a:rPr>
              <a:t>$42,300</a:t>
            </a:r>
          </a:p>
          <a:p>
            <a:endParaRPr lang="en-US" sz="1350" dirty="0">
              <a:latin typeface="Arial" panose="020B0604020202020204" pitchFamily="34" charset="0"/>
              <a:cs typeface="Arial" panose="020B0604020202020204" pitchFamily="34" charset="0"/>
            </a:endParaRPr>
          </a:p>
          <a:p>
            <a:r>
              <a:rPr lang="en-US" sz="1350" u="sng" dirty="0">
                <a:latin typeface="Arial" panose="020B0604020202020204" pitchFamily="34" charset="0"/>
                <a:cs typeface="Arial" panose="020B0604020202020204" pitchFamily="34" charset="0"/>
              </a:rPr>
              <a:t>Accounts Receivable</a:t>
            </a:r>
          </a:p>
          <a:p>
            <a:r>
              <a:rPr lang="en-US" sz="1350" dirty="0">
                <a:latin typeface="Arial" panose="020B0604020202020204" pitchFamily="34" charset="0"/>
                <a:cs typeface="Arial" panose="020B0604020202020204" pitchFamily="34" charset="0"/>
              </a:rPr>
              <a:t>Dairy X</a:t>
            </a:r>
          </a:p>
          <a:p>
            <a:r>
              <a:rPr lang="en-US" sz="1350" dirty="0">
                <a:latin typeface="Arial" panose="020B0604020202020204" pitchFamily="34" charset="0"/>
                <a:cs typeface="Arial" panose="020B0604020202020204" pitchFamily="34" charset="0"/>
              </a:rPr>
              <a:t>Dairy Z</a:t>
            </a:r>
          </a:p>
          <a:p>
            <a:r>
              <a:rPr lang="en-US" sz="1350" dirty="0">
                <a:latin typeface="Arial" panose="020B0604020202020204" pitchFamily="34" charset="0"/>
                <a:cs typeface="Arial" panose="020B0604020202020204" pitchFamily="34" charset="0"/>
              </a:rPr>
              <a:t>$104,293</a:t>
            </a:r>
          </a:p>
          <a:p>
            <a:endParaRPr lang="en-US" sz="1350" dirty="0">
              <a:latin typeface="Arial" panose="020B0604020202020204" pitchFamily="34" charset="0"/>
              <a:cs typeface="Arial" panose="020B0604020202020204" pitchFamily="34" charset="0"/>
            </a:endParaRPr>
          </a:p>
          <a:p>
            <a:r>
              <a:rPr lang="en-US" sz="1350" u="sng" dirty="0">
                <a:latin typeface="Arial" panose="020B0604020202020204" pitchFamily="34" charset="0"/>
                <a:cs typeface="Arial" panose="020B0604020202020204" pitchFamily="34" charset="0"/>
              </a:rPr>
              <a:t>Total Adjustment </a:t>
            </a:r>
            <a:r>
              <a:rPr lang="en-US" sz="1350" b="1" u="sng" dirty="0">
                <a:solidFill>
                  <a:srgbClr val="FF0000"/>
                </a:solidFill>
                <a:latin typeface="Arial" panose="020B0604020202020204" pitchFamily="34" charset="0"/>
                <a:cs typeface="Arial" panose="020B0604020202020204" pitchFamily="34" charset="0"/>
              </a:rPr>
              <a:t>IN</a:t>
            </a:r>
          </a:p>
          <a:p>
            <a:r>
              <a:rPr lang="en-US" sz="1350" dirty="0">
                <a:latin typeface="Arial" panose="020B0604020202020204" pitchFamily="34" charset="0"/>
                <a:cs typeface="Arial" panose="020B0604020202020204" pitchFamily="34" charset="0"/>
              </a:rPr>
              <a:t>$146,593</a:t>
            </a:r>
          </a:p>
        </p:txBody>
      </p:sp>
      <p:cxnSp>
        <p:nvCxnSpPr>
          <p:cNvPr id="19" name="Straight Arrow Connector 18"/>
          <p:cNvCxnSpPr/>
          <p:nvPr/>
        </p:nvCxnSpPr>
        <p:spPr>
          <a:xfrm flipH="1">
            <a:off x="2637708" y="3660570"/>
            <a:ext cx="848015" cy="15664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633577" y="3459353"/>
            <a:ext cx="1594482" cy="15522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619808" y="3056901"/>
            <a:ext cx="1695878" cy="507831"/>
          </a:xfrm>
          <a:prstGeom prst="rect">
            <a:avLst/>
          </a:prstGeom>
          <a:noFill/>
        </p:spPr>
        <p:txBody>
          <a:bodyPr wrap="square" rtlCol="0">
            <a:spAutoFit/>
          </a:bodyPr>
          <a:lstStyle/>
          <a:p>
            <a:r>
              <a:rPr lang="en-US" sz="1350" u="sng" dirty="0">
                <a:latin typeface="Arial" panose="020B0604020202020204" pitchFamily="34" charset="0"/>
                <a:cs typeface="Arial" panose="020B0604020202020204" pitchFamily="34" charset="0"/>
              </a:rPr>
              <a:t>Tax Return</a:t>
            </a:r>
          </a:p>
          <a:p>
            <a:r>
              <a:rPr lang="en-US" sz="1350" dirty="0">
                <a:latin typeface="Arial" panose="020B0604020202020204" pitchFamily="34" charset="0"/>
                <a:cs typeface="Arial" panose="020B0604020202020204" pitchFamily="34" charset="0"/>
              </a:rPr>
              <a:t>$447,653</a:t>
            </a:r>
          </a:p>
        </p:txBody>
      </p:sp>
      <p:sp>
        <p:nvSpPr>
          <p:cNvPr id="26" name="TextBox 25"/>
          <p:cNvSpPr txBox="1"/>
          <p:nvPr/>
        </p:nvSpPr>
        <p:spPr>
          <a:xfrm>
            <a:off x="3619808" y="4742310"/>
            <a:ext cx="1421436" cy="715581"/>
          </a:xfrm>
          <a:prstGeom prst="rect">
            <a:avLst/>
          </a:prstGeom>
          <a:noFill/>
        </p:spPr>
        <p:txBody>
          <a:bodyPr wrap="square" rtlCol="0">
            <a:spAutoFit/>
          </a:bodyPr>
          <a:lstStyle/>
          <a:p>
            <a:r>
              <a:rPr lang="en-US" sz="1350" u="sng" dirty="0">
                <a:latin typeface="Arial" panose="020B0604020202020204" pitchFamily="34" charset="0"/>
                <a:cs typeface="Arial" panose="020B0604020202020204" pitchFamily="34" charset="0"/>
              </a:rPr>
              <a:t>Revenue-to-Count</a:t>
            </a:r>
          </a:p>
          <a:p>
            <a:r>
              <a:rPr lang="en-US" sz="1350" dirty="0">
                <a:latin typeface="Arial" panose="020B0604020202020204" pitchFamily="34" charset="0"/>
                <a:cs typeface="Arial" panose="020B0604020202020204" pitchFamily="34" charset="0"/>
              </a:rPr>
              <a:t>322,590</a:t>
            </a:r>
          </a:p>
        </p:txBody>
      </p:sp>
    </p:spTree>
    <p:extLst>
      <p:ext uri="{BB962C8B-B14F-4D97-AF65-F5344CB8AC3E}">
        <p14:creationId xmlns:p14="http://schemas.microsoft.com/office/powerpoint/2010/main" val="2465795646"/>
      </p:ext>
    </p:extLst>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566A8-BC25-4717-B177-C7A7CE1857FF}"/>
              </a:ext>
            </a:extLst>
          </p:cNvPr>
          <p:cNvSpPr>
            <a:spLocks noGrp="1"/>
          </p:cNvSpPr>
          <p:nvPr>
            <p:ph type="title"/>
          </p:nvPr>
        </p:nvSpPr>
        <p:spPr>
          <a:xfrm>
            <a:off x="2123237" y="148696"/>
            <a:ext cx="6653534" cy="1752599"/>
          </a:xfrm>
        </p:spPr>
        <p:txBody>
          <a:bodyPr>
            <a:normAutofit/>
          </a:bodyPr>
          <a:lstStyle/>
          <a:p>
            <a:r>
              <a:rPr lang="en-US" sz="3600" b="1" u="sng" dirty="0">
                <a:latin typeface="Arial" panose="020B0604020202020204" pitchFamily="34" charset="0"/>
                <a:cs typeface="Arial" panose="020B0604020202020204" pitchFamily="34" charset="0"/>
              </a:rPr>
              <a:t>Crop Insurance</a:t>
            </a:r>
            <a:br>
              <a:rPr lang="en-US" sz="3600" b="1" u="sng" dirty="0">
                <a:latin typeface="Arial" panose="020B0604020202020204" pitchFamily="34" charset="0"/>
                <a:cs typeface="Arial" panose="020B0604020202020204" pitchFamily="34" charset="0"/>
              </a:rPr>
            </a:br>
            <a:r>
              <a:rPr lang="en-US" sz="3600" b="1" u="sng" dirty="0">
                <a:latin typeface="Arial" panose="020B0604020202020204" pitchFamily="34" charset="0"/>
                <a:cs typeface="Arial" panose="020B0604020202020204" pitchFamily="34" charset="0"/>
              </a:rPr>
              <a:t>-</a:t>
            </a:r>
            <a:r>
              <a:rPr lang="en-US" sz="2000" b="1" u="sng" dirty="0">
                <a:latin typeface="Arial" panose="020B0604020202020204" pitchFamily="34" charset="0"/>
                <a:cs typeface="Arial" panose="020B0604020202020204" pitchFamily="34" charset="0"/>
              </a:rPr>
              <a:t>Managing Risk-</a:t>
            </a:r>
          </a:p>
        </p:txBody>
      </p:sp>
      <p:sp>
        <p:nvSpPr>
          <p:cNvPr id="22"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237275" y="0"/>
            <a:ext cx="797718"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587318" y="0"/>
            <a:ext cx="776288"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4"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43115" y="2587625"/>
            <a:ext cx="2020490"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6" name="Freeform: Shape 15">
            <a:extLst>
              <a:ext uri="{FF2B5EF4-FFF2-40B4-BE49-F238E27FC236}">
                <a16:creationId xmlns:a16="http://schemas.microsoft.com/office/drawing/2014/main" id="{DCA45AB7-441E-40A8-A98B-557D68F4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2400"/>
            <a:ext cx="2034993"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sp>
      <p:sp>
        <p:nvSpPr>
          <p:cNvPr id="18" name="Freeform: Shape 17">
            <a:extLst>
              <a:ext uri="{FF2B5EF4-FFF2-40B4-BE49-F238E27FC236}">
                <a16:creationId xmlns:a16="http://schemas.microsoft.com/office/drawing/2014/main" id="{5F516030-4F00-4C48-AD93-91EFA17A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582863"/>
            <a:ext cx="2363605"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sp>
      <p:sp>
        <p:nvSpPr>
          <p:cNvPr id="20" name="Freeform: Shape 19">
            <a:extLst>
              <a:ext uri="{FF2B5EF4-FFF2-40B4-BE49-F238E27FC236}">
                <a16:creationId xmlns:a16="http://schemas.microsoft.com/office/drawing/2014/main" id="{5820085E-2582-4A95-98EE-45DFFD5C0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7164"/>
            <a:ext cx="20297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sp>
      <p:sp>
        <p:nvSpPr>
          <p:cNvPr id="3" name="Content Placeholder 2">
            <a:extLst>
              <a:ext uri="{FF2B5EF4-FFF2-40B4-BE49-F238E27FC236}">
                <a16:creationId xmlns:a16="http://schemas.microsoft.com/office/drawing/2014/main" id="{3ED615D1-714E-41F9-AF79-2ACA52C55D22}"/>
              </a:ext>
            </a:extLst>
          </p:cNvPr>
          <p:cNvSpPr>
            <a:spLocks noGrp="1"/>
          </p:cNvSpPr>
          <p:nvPr>
            <p:ph idx="1"/>
          </p:nvPr>
        </p:nvSpPr>
        <p:spPr>
          <a:xfrm>
            <a:off x="2529776" y="2008904"/>
            <a:ext cx="6461824" cy="4468096"/>
          </a:xfrm>
        </p:spPr>
        <p:txBody>
          <a:bodyPr anchor="t">
            <a:normAutofit fontScale="77500" lnSpcReduction="20000"/>
          </a:bodyPr>
          <a:lstStyle/>
          <a:p>
            <a:pPr marL="0" indent="0">
              <a:buNone/>
            </a:pPr>
            <a:r>
              <a:rPr lang="en-US" sz="2600" b="1" dirty="0">
                <a:latin typeface="Arial" panose="020B0604020202020204" pitchFamily="34" charset="0"/>
                <a:cs typeface="Arial" panose="020B0604020202020204" pitchFamily="34" charset="0"/>
              </a:rPr>
              <a:t>Covered Perils</a:t>
            </a:r>
          </a:p>
          <a:p>
            <a:pPr marL="342900" indent="-342900">
              <a:buSzPct val="100000"/>
              <a:buFont typeface="+mj-lt"/>
              <a:buAutoNum type="arabicPeriod"/>
            </a:pPr>
            <a:r>
              <a:rPr lang="en-US" sz="2300" dirty="0">
                <a:latin typeface="Arial" panose="020B0604020202020204" pitchFamily="34" charset="0"/>
                <a:cs typeface="Arial" panose="020B0604020202020204" pitchFamily="34" charset="0"/>
              </a:rPr>
              <a:t>Adverse weather conditions</a:t>
            </a:r>
          </a:p>
          <a:p>
            <a:pPr marL="342900" indent="-342900">
              <a:buSzPct val="100000"/>
              <a:buFont typeface="+mj-lt"/>
              <a:buAutoNum type="arabicPeriod"/>
            </a:pPr>
            <a:r>
              <a:rPr lang="en-US" sz="2300" dirty="0">
                <a:latin typeface="Arial" panose="020B0604020202020204" pitchFamily="34" charset="0"/>
                <a:cs typeface="Arial" panose="020B0604020202020204" pitchFamily="34" charset="0"/>
              </a:rPr>
              <a:t>Fire</a:t>
            </a:r>
          </a:p>
          <a:p>
            <a:pPr marL="342900" indent="-342900">
              <a:buSzPct val="100000"/>
              <a:buFont typeface="+mj-lt"/>
              <a:buAutoNum type="arabicPeriod"/>
            </a:pPr>
            <a:r>
              <a:rPr lang="en-US" sz="2300" dirty="0">
                <a:latin typeface="Arial" panose="020B0604020202020204" pitchFamily="34" charset="0"/>
                <a:cs typeface="Arial" panose="020B0604020202020204" pitchFamily="34" charset="0"/>
              </a:rPr>
              <a:t>Insects, but not damage due to insufficient or improper application of pest control measures</a:t>
            </a:r>
          </a:p>
          <a:p>
            <a:pPr marL="342900" indent="-342900">
              <a:buSzPct val="100000"/>
              <a:buFont typeface="+mj-lt"/>
              <a:buAutoNum type="arabicPeriod"/>
            </a:pPr>
            <a:r>
              <a:rPr lang="en-US" sz="2300" dirty="0">
                <a:latin typeface="Arial" panose="020B0604020202020204" pitchFamily="34" charset="0"/>
                <a:cs typeface="Arial" panose="020B0604020202020204" pitchFamily="34" charset="0"/>
              </a:rPr>
              <a:t>Plant or animal disease, but not damage due to insufficient or improper application of disease control measures</a:t>
            </a:r>
          </a:p>
          <a:p>
            <a:pPr marL="342900" indent="-342900">
              <a:buSzPct val="100000"/>
              <a:buFont typeface="+mj-lt"/>
              <a:buAutoNum type="arabicPeriod"/>
            </a:pPr>
            <a:r>
              <a:rPr lang="en-US" sz="2300" dirty="0">
                <a:latin typeface="Arial" panose="020B0604020202020204" pitchFamily="34" charset="0"/>
                <a:cs typeface="Arial" panose="020B0604020202020204" pitchFamily="34" charset="0"/>
              </a:rPr>
              <a:t>Earthquake</a:t>
            </a:r>
          </a:p>
          <a:p>
            <a:pPr marL="342900" indent="-342900">
              <a:buSzPct val="100000"/>
              <a:buFont typeface="+mj-lt"/>
              <a:buAutoNum type="arabicPeriod"/>
            </a:pPr>
            <a:r>
              <a:rPr lang="en-US" sz="2300" dirty="0">
                <a:latin typeface="Arial" panose="020B0604020202020204" pitchFamily="34" charset="0"/>
                <a:cs typeface="Arial" panose="020B0604020202020204" pitchFamily="34" charset="0"/>
              </a:rPr>
              <a:t>Volcanic eruption</a:t>
            </a:r>
          </a:p>
          <a:p>
            <a:pPr marL="342900" indent="-342900">
              <a:buSzPct val="100000"/>
              <a:buFont typeface="+mj-lt"/>
              <a:buAutoNum type="arabicPeriod"/>
            </a:pPr>
            <a:r>
              <a:rPr lang="en-US" sz="2300" dirty="0">
                <a:latin typeface="Arial" panose="020B0604020202020204" pitchFamily="34" charset="0"/>
                <a:cs typeface="Arial" panose="020B0604020202020204" pitchFamily="34" charset="0"/>
              </a:rPr>
              <a:t>Failure of the irrigation water supply, if caused by an insured peril that occurs during the insurance period</a:t>
            </a:r>
          </a:p>
          <a:p>
            <a:pPr marL="342900" indent="-342900">
              <a:buSzPct val="100000"/>
              <a:buFont typeface="+mj-lt"/>
              <a:buAutoNum type="arabicPeriod"/>
            </a:pPr>
            <a:r>
              <a:rPr lang="en-US" sz="2300" dirty="0">
                <a:latin typeface="Arial" panose="020B0604020202020204" pitchFamily="34" charset="0"/>
                <a:cs typeface="Arial" panose="020B0604020202020204" pitchFamily="34" charset="0"/>
              </a:rPr>
              <a:t>Wildlife, unless control measures have not been taken</a:t>
            </a:r>
          </a:p>
        </p:txBody>
      </p:sp>
      <p:sp>
        <p:nvSpPr>
          <p:cNvPr id="4" name="TextBox 3">
            <a:extLst>
              <a:ext uri="{FF2B5EF4-FFF2-40B4-BE49-F238E27FC236}">
                <a16:creationId xmlns:a16="http://schemas.microsoft.com/office/drawing/2014/main" id="{A018B577-E0BE-40CB-9439-2378C732781A}"/>
              </a:ext>
            </a:extLst>
          </p:cNvPr>
          <p:cNvSpPr txBox="1"/>
          <p:nvPr/>
        </p:nvSpPr>
        <p:spPr>
          <a:xfrm>
            <a:off x="2529775" y="6200001"/>
            <a:ext cx="3483326" cy="276999"/>
          </a:xfrm>
          <a:prstGeom prst="rect">
            <a:avLst/>
          </a:prstGeom>
          <a:noFill/>
        </p:spPr>
        <p:txBody>
          <a:bodyPr wrap="none" rtlCol="0">
            <a:spAutoFit/>
          </a:bodyPr>
          <a:lstStyle/>
          <a:p>
            <a:r>
              <a:rPr lang="en-US" sz="1200" dirty="0"/>
              <a:t>***Perils may vary based on specific crop provisions</a:t>
            </a:r>
          </a:p>
        </p:txBody>
      </p:sp>
      <p:sp>
        <p:nvSpPr>
          <p:cNvPr id="12" name="TextBox 11">
            <a:extLst>
              <a:ext uri="{FF2B5EF4-FFF2-40B4-BE49-F238E27FC236}">
                <a16:creationId xmlns:a16="http://schemas.microsoft.com/office/drawing/2014/main" id="{9B038951-E6CD-47FE-94FA-6B4ED8249B55}"/>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extLst>
      <p:ext uri="{BB962C8B-B14F-4D97-AF65-F5344CB8AC3E}">
        <p14:creationId xmlns:p14="http://schemas.microsoft.com/office/powerpoint/2010/main" val="1929295814"/>
      </p:ext>
    </p:extLst>
  </p:cSld>
  <p:clrMapOvr>
    <a:masterClrMapping/>
  </p:clrMapOvr>
  <p:transition spd="med">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6414-75B0-43CC-B8FF-B03B85641FD4}"/>
              </a:ext>
            </a:extLst>
          </p:cNvPr>
          <p:cNvSpPr>
            <a:spLocks noGrp="1"/>
          </p:cNvSpPr>
          <p:nvPr>
            <p:ph type="title"/>
          </p:nvPr>
        </p:nvSpPr>
        <p:spPr>
          <a:xfrm>
            <a:off x="982133" y="304800"/>
            <a:ext cx="7704667" cy="1066799"/>
          </a:xfrm>
        </p:spPr>
        <p:txBody>
          <a:bodyPr>
            <a:normAutofit/>
          </a:bodyPr>
          <a:lstStyle/>
          <a:p>
            <a:r>
              <a:rPr lang="en-US" sz="3600" b="1" u="sng" dirty="0">
                <a:latin typeface="Arial" panose="020B0604020202020204" pitchFamily="34" charset="0"/>
                <a:cs typeface="Arial" panose="020B0604020202020204" pitchFamily="34" charset="0"/>
              </a:rPr>
              <a:t>Prevented Planting (PP)</a:t>
            </a:r>
          </a:p>
        </p:txBody>
      </p:sp>
      <p:sp>
        <p:nvSpPr>
          <p:cNvPr id="6" name="Content Placeholder 5">
            <a:extLst>
              <a:ext uri="{FF2B5EF4-FFF2-40B4-BE49-F238E27FC236}">
                <a16:creationId xmlns:a16="http://schemas.microsoft.com/office/drawing/2014/main" id="{26937403-6E0B-402D-BC50-8EEEEEE5DA49}"/>
              </a:ext>
            </a:extLst>
          </p:cNvPr>
          <p:cNvSpPr>
            <a:spLocks noGrp="1"/>
          </p:cNvSpPr>
          <p:nvPr>
            <p:ph idx="1"/>
          </p:nvPr>
        </p:nvSpPr>
        <p:spPr>
          <a:xfrm>
            <a:off x="982133" y="1828800"/>
            <a:ext cx="7704667" cy="3713816"/>
          </a:xfrm>
        </p:spPr>
        <p:txBody>
          <a:bodyPr>
            <a:normAutofit fontScale="92500" lnSpcReduction="10000"/>
          </a:bodyPr>
          <a:lstStyle/>
          <a:p>
            <a:r>
              <a:rPr lang="en-US" dirty="0">
                <a:latin typeface="Arial" panose="020B0604020202020204" pitchFamily="34" charset="0"/>
                <a:cs typeface="Arial" panose="020B0604020202020204" pitchFamily="34" charset="0"/>
              </a:rPr>
              <a:t>Failure to plant the insured crop by the final planting date designated in the Special Provisions for the insured crop in the county, or within any applicable late planting period, due to an </a:t>
            </a:r>
            <a:r>
              <a:rPr lang="en-US" u="sng" dirty="0">
                <a:latin typeface="Arial" panose="020B0604020202020204" pitchFamily="34" charset="0"/>
                <a:cs typeface="Arial" panose="020B0604020202020204" pitchFamily="34" charset="0"/>
              </a:rPr>
              <a:t>insured cause of loss</a:t>
            </a:r>
            <a:r>
              <a:rPr lang="en-US" dirty="0">
                <a:latin typeface="Arial" panose="020B0604020202020204" pitchFamily="34" charset="0"/>
                <a:cs typeface="Arial" panose="020B0604020202020204" pitchFamily="34" charset="0"/>
              </a:rPr>
              <a:t> that is general to the surrounding area and that prevents other producers from planting acreage with similar characteristics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Failure to plant because of uninsured causes such as lack of proper equipment or labor to plant the acreage, or use of a particular production method, is not considered prevented planting.  </a:t>
            </a:r>
          </a:p>
        </p:txBody>
      </p:sp>
      <p:sp>
        <p:nvSpPr>
          <p:cNvPr id="4" name="TextBox 3">
            <a:extLst>
              <a:ext uri="{FF2B5EF4-FFF2-40B4-BE49-F238E27FC236}">
                <a16:creationId xmlns:a16="http://schemas.microsoft.com/office/drawing/2014/main" id="{A5E14DE0-6B0E-49A5-94F3-3E650DAD3837}"/>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extLst>
      <p:ext uri="{BB962C8B-B14F-4D97-AF65-F5344CB8AC3E}">
        <p14:creationId xmlns:p14="http://schemas.microsoft.com/office/powerpoint/2010/main" val="4013897361"/>
      </p:ext>
    </p:extLst>
  </p:cSld>
  <p:clrMapOvr>
    <a:masterClrMapping/>
  </p:clrMapOvr>
  <p:transition spd="med">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9223" name="Rectangle 13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9224" name="Freeform: Shape 13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12" y="0"/>
            <a:ext cx="8351188"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9018" y="0"/>
            <a:ext cx="1827609" cy="6858001"/>
            <a:chOff x="1320800" y="0"/>
            <a:chExt cx="2436813" cy="6858001"/>
          </a:xfrm>
        </p:grpSpPr>
        <p:sp>
          <p:nvSpPr>
            <p:cNvPr id="14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9220" name="Rectangle 4">
            <a:extLst>
              <a:ext uri="{FF2B5EF4-FFF2-40B4-BE49-F238E27FC236}">
                <a16:creationId xmlns:a16="http://schemas.microsoft.com/office/drawing/2014/main" id="{100CF085-3D9B-40C9-BDB7-2E9B79CE6E60}"/>
              </a:ext>
            </a:extLst>
          </p:cNvPr>
          <p:cNvSpPr>
            <a:spLocks noGrp="1" noChangeArrowheads="1"/>
          </p:cNvSpPr>
          <p:nvPr>
            <p:ph type="title"/>
          </p:nvPr>
        </p:nvSpPr>
        <p:spPr>
          <a:xfrm>
            <a:off x="1606256" y="449401"/>
            <a:ext cx="7103201" cy="914401"/>
          </a:xfrm>
          <a:effectLst/>
        </p:spPr>
        <p:txBody>
          <a:bodyPr anchor="ctr">
            <a:normAutofit/>
          </a:bodyPr>
          <a:lstStyle/>
          <a:p>
            <a:pPr algn="l" eaLnBrk="1" hangingPunct="1">
              <a:defRPr/>
            </a:pPr>
            <a:r>
              <a:rPr lang="en-US" altLang="en-US" sz="3600" b="1" u="sng" dirty="0">
                <a:solidFill>
                  <a:schemeClr val="tx2"/>
                </a:solidFill>
                <a:latin typeface="Arial" panose="020B0604020202020204" pitchFamily="34" charset="0"/>
                <a:cs typeface="Arial" panose="020B0604020202020204" pitchFamily="34" charset="0"/>
              </a:rPr>
              <a:t>Drought &amp; Irrigated Practice</a:t>
            </a:r>
          </a:p>
        </p:txBody>
      </p:sp>
      <p:sp>
        <p:nvSpPr>
          <p:cNvPr id="9221" name="Rectangle 5">
            <a:extLst>
              <a:ext uri="{FF2B5EF4-FFF2-40B4-BE49-F238E27FC236}">
                <a16:creationId xmlns:a16="http://schemas.microsoft.com/office/drawing/2014/main" id="{74A940A5-0DBD-4B3A-A996-E99E00951A8D}"/>
              </a:ext>
            </a:extLst>
          </p:cNvPr>
          <p:cNvSpPr>
            <a:spLocks noGrp="1" noChangeArrowheads="1"/>
          </p:cNvSpPr>
          <p:nvPr>
            <p:ph idx="1"/>
          </p:nvPr>
        </p:nvSpPr>
        <p:spPr>
          <a:xfrm>
            <a:off x="1456236" y="1228726"/>
            <a:ext cx="7053463" cy="4722672"/>
          </a:xfrm>
        </p:spPr>
        <p:txBody>
          <a:bodyPr anchor="ctr">
            <a:normAutofit/>
          </a:bodyPr>
          <a:lstStyle/>
          <a:p>
            <a:pPr>
              <a:defRPr/>
            </a:pPr>
            <a:r>
              <a:rPr lang="en-US" altLang="en-US" sz="2000" dirty="0">
                <a:latin typeface="Arial" panose="020B0604020202020204" pitchFamily="34" charset="0"/>
                <a:cs typeface="Arial" panose="020B0604020202020204" pitchFamily="34" charset="0"/>
              </a:rPr>
              <a:t>Acreage that is prevented from planting due to drought or failure of the irrigation water supply is an insurable cause of loss for the purpose of prevented planting only</a:t>
            </a:r>
            <a:endParaRPr lang="en-US" altLang="en-US" sz="2000" b="1" i="1" u="sng" dirty="0">
              <a:latin typeface="Arial" panose="020B0604020202020204" pitchFamily="34" charset="0"/>
              <a:cs typeface="Arial" panose="020B0604020202020204" pitchFamily="34" charset="0"/>
            </a:endParaRPr>
          </a:p>
          <a:p>
            <a:pPr lvl="2">
              <a:defRPr/>
            </a:pPr>
            <a:r>
              <a:rPr lang="en-US" altLang="en-US" sz="2000" b="1" i="1" u="sng" dirty="0">
                <a:latin typeface="Arial" panose="020B0604020202020204" pitchFamily="34" charset="0"/>
                <a:cs typeface="Arial" panose="020B0604020202020204" pitchFamily="34" charset="0"/>
              </a:rPr>
              <a:t>IF</a:t>
            </a:r>
            <a:r>
              <a:rPr lang="en-US" altLang="en-US" sz="2000" dirty="0">
                <a:latin typeface="Arial" panose="020B0604020202020204" pitchFamily="34" charset="0"/>
                <a:cs typeface="Arial" panose="020B0604020202020204" pitchFamily="34" charset="0"/>
              </a:rPr>
              <a:t> on the final planting date</a:t>
            </a:r>
          </a:p>
          <a:p>
            <a:pPr>
              <a:defRPr/>
            </a:pPr>
            <a:r>
              <a:rPr lang="en-US" sz="2000" dirty="0">
                <a:latin typeface="Arial" panose="020B0604020202020204" pitchFamily="34" charset="0"/>
                <a:cs typeface="Arial" panose="020B0604020202020204" pitchFamily="34" charset="0"/>
              </a:rPr>
              <a:t>N</a:t>
            </a:r>
            <a:r>
              <a:rPr lang="en-US" sz="2000" b="0" i="0" dirty="0">
                <a:effectLst/>
                <a:latin typeface="Arial" panose="020B0604020202020204" pitchFamily="34" charset="0"/>
                <a:cs typeface="Arial" panose="020B0604020202020204" pitchFamily="34" charset="0"/>
              </a:rPr>
              <a:t>o reasonable expectation of having adequate water available to carry out an irrigated practice due to an </a:t>
            </a:r>
            <a:r>
              <a:rPr lang="en-US" sz="2000" b="0" i="0" u="sng" dirty="0">
                <a:effectLst/>
                <a:latin typeface="Arial" panose="020B0604020202020204" pitchFamily="34" charset="0"/>
                <a:cs typeface="Arial" panose="020B0604020202020204" pitchFamily="34" charset="0"/>
              </a:rPr>
              <a:t>insured cause of loss</a:t>
            </a:r>
            <a:r>
              <a:rPr lang="en-US" sz="2000" b="0" i="0" dirty="0">
                <a:effectLst/>
                <a:latin typeface="Arial" panose="020B0604020202020204" pitchFamily="34" charset="0"/>
                <a:cs typeface="Arial" panose="020B0604020202020204" pitchFamily="34" charset="0"/>
              </a:rPr>
              <a:t>, that occurred during the prevented planting insurance period</a:t>
            </a:r>
          </a:p>
        </p:txBody>
      </p:sp>
      <p:sp>
        <p:nvSpPr>
          <p:cNvPr id="13" name="TextBox 12">
            <a:extLst>
              <a:ext uri="{FF2B5EF4-FFF2-40B4-BE49-F238E27FC236}">
                <a16:creationId xmlns:a16="http://schemas.microsoft.com/office/drawing/2014/main" id="{C49F6A55-57F8-406E-A318-6AA9EFE08CB6}"/>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cSld>
  <p:clrMapOvr>
    <a:masterClrMapping/>
  </p:clrMapOvr>
  <p:transition spd="med">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12" y="0"/>
            <a:ext cx="8351188"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9018" y="0"/>
            <a:ext cx="1827609" cy="6858001"/>
            <a:chOff x="1320800" y="0"/>
            <a:chExt cx="2436813" cy="6858001"/>
          </a:xfrm>
        </p:grpSpPr>
        <p:sp>
          <p:nvSpPr>
            <p:cNvPr id="1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57C30AC5-8530-4607-A911-3F398A1D7BE2}"/>
              </a:ext>
            </a:extLst>
          </p:cNvPr>
          <p:cNvSpPr>
            <a:spLocks noGrp="1"/>
          </p:cNvSpPr>
          <p:nvPr>
            <p:ph type="title"/>
          </p:nvPr>
        </p:nvSpPr>
        <p:spPr>
          <a:xfrm>
            <a:off x="1066800" y="1072609"/>
            <a:ext cx="2281168" cy="4522647"/>
          </a:xfrm>
          <a:effectLst/>
        </p:spPr>
        <p:txBody>
          <a:bodyPr anchor="ctr">
            <a:normAutofit/>
          </a:bodyPr>
          <a:lstStyle/>
          <a:p>
            <a:r>
              <a:rPr lang="en-US" sz="3600" b="1" u="sng" dirty="0">
                <a:solidFill>
                  <a:schemeClr val="tx2"/>
                </a:solidFill>
                <a:latin typeface="Arial" panose="020B0604020202020204" pitchFamily="34" charset="0"/>
                <a:cs typeface="Arial" panose="020B0604020202020204" pitchFamily="34" charset="0"/>
              </a:rPr>
              <a:t>Prevent Plant Eligible Acreage</a:t>
            </a:r>
          </a:p>
        </p:txBody>
      </p:sp>
      <p:sp>
        <p:nvSpPr>
          <p:cNvPr id="3" name="Content Placeholder 2">
            <a:extLst>
              <a:ext uri="{FF2B5EF4-FFF2-40B4-BE49-F238E27FC236}">
                <a16:creationId xmlns:a16="http://schemas.microsoft.com/office/drawing/2014/main" id="{F83C118B-E536-4A57-A03A-6635F65D19A2}"/>
              </a:ext>
            </a:extLst>
          </p:cNvPr>
          <p:cNvSpPr>
            <a:spLocks noGrp="1"/>
          </p:cNvSpPr>
          <p:nvPr>
            <p:ph idx="1"/>
          </p:nvPr>
        </p:nvSpPr>
        <p:spPr>
          <a:xfrm>
            <a:off x="3429000" y="312494"/>
            <a:ext cx="5562600" cy="6393106"/>
          </a:xfrm>
        </p:spPr>
        <p:txBody>
          <a:bodyPr anchor="ctr">
            <a:normAutofit lnSpcReduction="10000"/>
          </a:bodyPr>
          <a:lstStyle/>
          <a:p>
            <a:pPr>
              <a:lnSpc>
                <a:spcPct val="90000"/>
              </a:lnSpc>
            </a:pPr>
            <a:r>
              <a:rPr lang="en-US" sz="2000" b="1" dirty="0">
                <a:latin typeface="Arial" panose="020B0604020202020204" pitchFamily="34" charset="0"/>
                <a:cs typeface="Arial" panose="020B0604020202020204" pitchFamily="34" charset="0"/>
              </a:rPr>
              <a:t>Be insurable</a:t>
            </a:r>
          </a:p>
          <a:p>
            <a:pPr>
              <a:lnSpc>
                <a:spcPct val="90000"/>
              </a:lnSpc>
            </a:pPr>
            <a:r>
              <a:rPr lang="en-US" sz="2000" b="1" dirty="0">
                <a:latin typeface="Arial" panose="020B0604020202020204" pitchFamily="34" charset="0"/>
                <a:cs typeface="Arial" panose="020B0604020202020204" pitchFamily="34" charset="0"/>
              </a:rPr>
              <a:t>Meet </a:t>
            </a:r>
            <a:r>
              <a:rPr lang="en-US" sz="1800" b="1" dirty="0">
                <a:latin typeface="Arial" panose="020B0604020202020204" pitchFamily="34" charset="0"/>
                <a:cs typeface="Arial" panose="020B0604020202020204" pitchFamily="34" charset="0"/>
              </a:rPr>
              <a:t>20/20</a:t>
            </a:r>
            <a:r>
              <a:rPr lang="en-US" sz="2000" b="1" dirty="0">
                <a:latin typeface="Arial" panose="020B0604020202020204" pitchFamily="34" charset="0"/>
                <a:cs typeface="Arial" panose="020B0604020202020204" pitchFamily="34" charset="0"/>
              </a:rPr>
              <a:t> rule</a:t>
            </a:r>
          </a:p>
          <a:p>
            <a:pPr lvl="1">
              <a:lnSpc>
                <a:spcPct val="90000"/>
              </a:lnSpc>
            </a:pPr>
            <a:r>
              <a:rPr lang="en-US" sz="1600" dirty="0">
                <a:latin typeface="Arial" panose="020B0604020202020204" pitchFamily="34" charset="0"/>
                <a:cs typeface="Arial" panose="020B0604020202020204" pitchFamily="34" charset="0"/>
              </a:rPr>
              <a:t>20</a:t>
            </a:r>
            <a:r>
              <a:rPr lang="en-US" sz="1800" dirty="0">
                <a:latin typeface="Arial" panose="020B0604020202020204" pitchFamily="34" charset="0"/>
                <a:cs typeface="Arial" panose="020B0604020202020204" pitchFamily="34" charset="0"/>
              </a:rPr>
              <a:t> acres or </a:t>
            </a:r>
            <a:r>
              <a:rPr lang="en-US" sz="1600" dirty="0">
                <a:latin typeface="Arial" panose="020B0604020202020204" pitchFamily="34" charset="0"/>
                <a:cs typeface="Arial" panose="020B0604020202020204" pitchFamily="34" charset="0"/>
              </a:rPr>
              <a:t>20% </a:t>
            </a:r>
            <a:r>
              <a:rPr lang="en-US" sz="1800" dirty="0">
                <a:latin typeface="Arial" panose="020B0604020202020204" pitchFamily="34" charset="0"/>
                <a:cs typeface="Arial" panose="020B0604020202020204" pitchFamily="34" charset="0"/>
              </a:rPr>
              <a:t>of acreage in the unit</a:t>
            </a:r>
          </a:p>
          <a:p>
            <a:pPr>
              <a:lnSpc>
                <a:spcPct val="90000"/>
              </a:lnSpc>
            </a:pPr>
            <a:r>
              <a:rPr lang="en-US" sz="2000" b="1" dirty="0">
                <a:latin typeface="Arial" panose="020B0604020202020204" pitchFamily="34" charset="0"/>
                <a:cs typeface="Arial" panose="020B0604020202020204" pitchFamily="34" charset="0"/>
              </a:rPr>
              <a:t>Be available for planting:</a:t>
            </a:r>
          </a:p>
          <a:p>
            <a:pPr lvl="1">
              <a:lnSpc>
                <a:spcPct val="90000"/>
              </a:lnSpc>
            </a:pPr>
            <a:r>
              <a:rPr lang="en-US" sz="1800" dirty="0">
                <a:latin typeface="Arial" panose="020B0604020202020204" pitchFamily="34" charset="0"/>
                <a:cs typeface="Arial" panose="020B0604020202020204" pitchFamily="34" charset="0"/>
              </a:rPr>
              <a:t>Be free of trees, rocky outcroppings, or other factors that prevent proper and timely preparation of the seedbed for planting and harvest of the crop in the year</a:t>
            </a:r>
          </a:p>
          <a:p>
            <a:pPr lvl="1">
              <a:lnSpc>
                <a:spcPct val="90000"/>
              </a:lnSpc>
            </a:pPr>
            <a:r>
              <a:rPr lang="en-US" sz="1800" dirty="0">
                <a:latin typeface="Arial" panose="020B0604020202020204" pitchFamily="34" charset="0"/>
                <a:cs typeface="Arial" panose="020B0604020202020204" pitchFamily="34" charset="0"/>
              </a:rPr>
              <a:t>Not be enrolled in a USDA program that removes the acreage from crop production</a:t>
            </a:r>
          </a:p>
          <a:p>
            <a:pPr lvl="2">
              <a:lnSpc>
                <a:spcPct val="90000"/>
              </a:lnSpc>
            </a:pPr>
            <a:r>
              <a:rPr lang="en-US" sz="1600" dirty="0">
                <a:latin typeface="Arial" panose="020B0604020202020204" pitchFamily="34" charset="0"/>
                <a:cs typeface="Arial" panose="020B0604020202020204" pitchFamily="34" charset="0"/>
              </a:rPr>
              <a:t>CRP</a:t>
            </a:r>
          </a:p>
          <a:p>
            <a:pPr lvl="1">
              <a:lnSpc>
                <a:spcPct val="90000"/>
              </a:lnSpc>
            </a:pPr>
            <a:r>
              <a:rPr lang="en-US" sz="1800" dirty="0">
                <a:latin typeface="Arial" panose="020B0604020202020204" pitchFamily="34" charset="0"/>
                <a:cs typeface="Arial" panose="020B0604020202020204" pitchFamily="34" charset="0"/>
              </a:rPr>
              <a:t>In at least 1 of the 4 most recent crop years immediately preceding the current crop year, have been planted to a crop</a:t>
            </a:r>
            <a:r>
              <a:rPr lang="en-US" sz="1400" dirty="0">
                <a:latin typeface="Arial" panose="020B0604020202020204" pitchFamily="34" charset="0"/>
                <a:cs typeface="Arial" panose="020B0604020202020204" pitchFamily="34" charset="0"/>
              </a:rPr>
              <a:t>: </a:t>
            </a:r>
          </a:p>
          <a:p>
            <a:pPr lvl="2">
              <a:lnSpc>
                <a:spcPct val="90000"/>
              </a:lnSpc>
            </a:pPr>
            <a:r>
              <a:rPr lang="en-US" sz="1600" dirty="0">
                <a:latin typeface="Arial" panose="020B0604020202020204" pitchFamily="34" charset="0"/>
                <a:cs typeface="Arial" panose="020B0604020202020204" pitchFamily="34" charset="0"/>
              </a:rPr>
              <a:t>Using recognized good farming practices</a:t>
            </a:r>
          </a:p>
          <a:p>
            <a:pPr lvl="2">
              <a:lnSpc>
                <a:spcPct val="90000"/>
              </a:lnSpc>
            </a:pPr>
            <a:r>
              <a:rPr lang="en-US" sz="1600" dirty="0">
                <a:latin typeface="Arial" panose="020B0604020202020204" pitchFamily="34" charset="0"/>
                <a:cs typeface="Arial" panose="020B0604020202020204" pitchFamily="34" charset="0"/>
              </a:rPr>
              <a:t>Insured under the authority of the Act</a:t>
            </a:r>
          </a:p>
          <a:p>
            <a:pPr lvl="2">
              <a:lnSpc>
                <a:spcPct val="90000"/>
              </a:lnSpc>
            </a:pPr>
            <a:r>
              <a:rPr lang="en-US" sz="1600" dirty="0">
                <a:latin typeface="Arial" panose="020B0604020202020204" pitchFamily="34" charset="0"/>
                <a:cs typeface="Arial" panose="020B0604020202020204" pitchFamily="34" charset="0"/>
              </a:rPr>
              <a:t>That was harvested, or if not harvested, was adjusted for claim purposes under the authority of the Act due to an insured cause of loss</a:t>
            </a:r>
          </a:p>
          <a:p>
            <a:pPr lvl="3">
              <a:lnSpc>
                <a:spcPct val="90000"/>
              </a:lnSpc>
            </a:pPr>
            <a:r>
              <a:rPr lang="en-US" sz="1400" dirty="0">
                <a:latin typeface="Arial" panose="020B0604020202020204" pitchFamily="34" charset="0"/>
                <a:cs typeface="Arial" panose="020B0604020202020204" pitchFamily="34" charset="0"/>
              </a:rPr>
              <a:t>Except cause of loss related to flood, excess moisture, drought, or other cause of loss specified in the special provisions</a:t>
            </a:r>
          </a:p>
          <a:p>
            <a:pPr>
              <a:lnSpc>
                <a:spcPct val="90000"/>
              </a:lnSpc>
            </a:pPr>
            <a:endParaRPr lang="en-US" sz="12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241F193-AE0B-4F13-B411-A8E8AB521CB7}"/>
              </a:ext>
            </a:extLst>
          </p:cNvPr>
          <p:cNvCxnSpPr>
            <a:cxnSpLocks/>
          </p:cNvCxnSpPr>
          <p:nvPr/>
        </p:nvCxnSpPr>
        <p:spPr>
          <a:xfrm>
            <a:off x="3347968" y="76200"/>
            <a:ext cx="0" cy="6629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F327C60-0708-4EB0-AA1B-B720F34156BF}"/>
              </a:ext>
            </a:extLst>
          </p:cNvPr>
          <p:cNvSpPr txBox="1"/>
          <p:nvPr/>
        </p:nvSpPr>
        <p:spPr>
          <a:xfrm>
            <a:off x="4681010" y="6451684"/>
            <a:ext cx="3690434"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***Above are some but not ALL qualifying policy provisions</a:t>
            </a:r>
          </a:p>
        </p:txBody>
      </p:sp>
      <p:sp>
        <p:nvSpPr>
          <p:cNvPr id="19" name="TextBox 18">
            <a:extLst>
              <a:ext uri="{FF2B5EF4-FFF2-40B4-BE49-F238E27FC236}">
                <a16:creationId xmlns:a16="http://schemas.microsoft.com/office/drawing/2014/main" id="{E0A6894C-F115-4C09-BD69-FBC57CE6B0E5}"/>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extLst>
      <p:ext uri="{BB962C8B-B14F-4D97-AF65-F5344CB8AC3E}">
        <p14:creationId xmlns:p14="http://schemas.microsoft.com/office/powerpoint/2010/main" val="3181815896"/>
      </p:ext>
    </p:extLst>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FD35-D509-458D-9746-BFD63A872828}"/>
              </a:ext>
            </a:extLst>
          </p:cNvPr>
          <p:cNvSpPr>
            <a:spLocks noGrp="1"/>
          </p:cNvSpPr>
          <p:nvPr>
            <p:ph type="title"/>
          </p:nvPr>
        </p:nvSpPr>
        <p:spPr>
          <a:xfrm>
            <a:off x="685800" y="152400"/>
            <a:ext cx="8305800" cy="1077757"/>
          </a:xfrm>
        </p:spPr>
        <p:txBody>
          <a:bodyPr>
            <a:normAutofit/>
          </a:bodyPr>
          <a:lstStyle/>
          <a:p>
            <a:r>
              <a:rPr lang="en-US" sz="3600" b="1" u="sng" dirty="0">
                <a:latin typeface="Arial" panose="020B0604020202020204" pitchFamily="34" charset="0"/>
                <a:cs typeface="Arial" panose="020B0604020202020204" pitchFamily="34" charset="0"/>
              </a:rPr>
              <a:t>Prevent Plant Cont’d</a:t>
            </a:r>
          </a:p>
        </p:txBody>
      </p:sp>
      <p:sp>
        <p:nvSpPr>
          <p:cNvPr id="3" name="Content Placeholder 2">
            <a:extLst>
              <a:ext uri="{FF2B5EF4-FFF2-40B4-BE49-F238E27FC236}">
                <a16:creationId xmlns:a16="http://schemas.microsoft.com/office/drawing/2014/main" id="{11856549-CB73-44E1-9E11-B20B48961414}"/>
              </a:ext>
            </a:extLst>
          </p:cNvPr>
          <p:cNvSpPr>
            <a:spLocks noGrp="1"/>
          </p:cNvSpPr>
          <p:nvPr>
            <p:ph idx="1"/>
          </p:nvPr>
        </p:nvSpPr>
        <p:spPr>
          <a:xfrm>
            <a:off x="986366" y="1257300"/>
            <a:ext cx="7704667" cy="4343400"/>
          </a:xfrm>
        </p:spPr>
        <p:txBody>
          <a:bodyPr>
            <a:normAutofit/>
          </a:bodyPr>
          <a:lstStyle/>
          <a:p>
            <a:endParaRPr lang="en-US" sz="18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Maximum Eligible Acreage </a:t>
            </a:r>
          </a:p>
          <a:p>
            <a:pPr lvl="1"/>
            <a:r>
              <a:rPr lang="en-US" sz="1800" dirty="0">
                <a:latin typeface="Arial" panose="020B0604020202020204" pitchFamily="34" charset="0"/>
                <a:cs typeface="Arial" panose="020B0604020202020204" pitchFamily="34" charset="0"/>
              </a:rPr>
              <a:t>The highest amount of insured/certified planted &amp; prevent plant acreage in 1 of the 4 most recent crop years </a:t>
            </a:r>
          </a:p>
          <a:p>
            <a:pPr lvl="1"/>
            <a:r>
              <a:rPr lang="en-US" sz="1800" dirty="0">
                <a:latin typeface="Arial" panose="020B0604020202020204" pitchFamily="34" charset="0"/>
                <a:cs typeface="Arial" panose="020B0604020202020204" pitchFamily="34" charset="0"/>
              </a:rPr>
              <a:t>Based on a (per crop / per county basis) not to exceed the highest irrigated acreage of any one crop year </a:t>
            </a:r>
          </a:p>
          <a:p>
            <a:pPr lvl="1"/>
            <a:endParaRPr lang="en-US"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Cover Crops</a:t>
            </a:r>
          </a:p>
          <a:p>
            <a:pPr lvl="1"/>
            <a:r>
              <a:rPr lang="en-US" sz="1800" dirty="0">
                <a:latin typeface="Arial" panose="020B0604020202020204" pitchFamily="34" charset="0"/>
                <a:cs typeface="Arial" panose="020B0604020202020204" pitchFamily="34" charset="0"/>
              </a:rPr>
              <a:t>May be planted following the late plant period</a:t>
            </a:r>
          </a:p>
          <a:p>
            <a:pPr lvl="1"/>
            <a:r>
              <a:rPr lang="en-US" sz="1800" dirty="0">
                <a:latin typeface="Arial" panose="020B0604020202020204" pitchFamily="34" charset="0"/>
                <a:cs typeface="Arial" panose="020B0604020202020204" pitchFamily="34" charset="0"/>
              </a:rPr>
              <a:t>With minimal water use, may be hay or grazed</a:t>
            </a:r>
            <a:endParaRPr lang="en-US" sz="1800" baseline="30000" dirty="0">
              <a:latin typeface="Arial" panose="020B0604020202020204" pitchFamily="34" charset="0"/>
              <a:cs typeface="Arial" panose="020B0604020202020204" pitchFamily="34" charset="0"/>
            </a:endParaRPr>
          </a:p>
          <a:p>
            <a:pPr marL="457200" lvl="1" indent="0">
              <a:buNone/>
            </a:pPr>
            <a:endParaRPr lang="en-US" sz="1800" baseline="30000" dirty="0">
              <a:latin typeface="Arial" panose="020B0604020202020204" pitchFamily="34" charset="0"/>
              <a:cs typeface="Arial" panose="020B0604020202020204" pitchFamily="34" charset="0"/>
            </a:endParaRPr>
          </a:p>
          <a:p>
            <a:pPr marL="457200" lvl="1" indent="0">
              <a:buNone/>
            </a:pPr>
            <a:endParaRPr lang="en-US" sz="1400" baseline="30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D542897-EFDC-4459-BC2C-269F1C0EC133}"/>
              </a:ext>
            </a:extLst>
          </p:cNvPr>
          <p:cNvSpPr txBox="1"/>
          <p:nvPr/>
        </p:nvSpPr>
        <p:spPr>
          <a:xfrm>
            <a:off x="2286000" y="6440302"/>
            <a:ext cx="6254496" cy="461665"/>
          </a:xfrm>
          <a:prstGeom prst="rect">
            <a:avLst/>
          </a:prstGeom>
          <a:noFill/>
        </p:spPr>
        <p:txBody>
          <a:bodyPr wrap="square" rtlCol="0" anchor="b">
            <a:spAutoFit/>
          </a:bodyPr>
          <a:lstStyle/>
          <a:p>
            <a:r>
              <a:rPr lang="en-US" sz="1200" b="1" dirty="0">
                <a:latin typeface="Arial" panose="020B0604020202020204" pitchFamily="34" charset="0"/>
                <a:cs typeface="Arial" panose="020B0604020202020204" pitchFamily="34" charset="0"/>
              </a:rPr>
              <a:t>***Please contact your agent and refer to your specific policy for further information and clarifications</a:t>
            </a:r>
            <a:endParaRPr lang="en-US"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DF4B8F6-7D93-420E-90E2-2594D53F4D30}"/>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extLst>
      <p:ext uri="{BB962C8B-B14F-4D97-AF65-F5344CB8AC3E}">
        <p14:creationId xmlns:p14="http://schemas.microsoft.com/office/powerpoint/2010/main" val="1845152794"/>
      </p:ext>
    </p:extLst>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68ADCA7-EC35-4C93-A687-20597E15B7E2}"/>
              </a:ext>
            </a:extLst>
          </p:cNvPr>
          <p:cNvSpPr>
            <a:spLocks noGrp="1" noChangeArrowheads="1"/>
          </p:cNvSpPr>
          <p:nvPr>
            <p:ph type="title"/>
          </p:nvPr>
        </p:nvSpPr>
        <p:spPr>
          <a:xfrm>
            <a:off x="139378" y="191673"/>
            <a:ext cx="6896100" cy="1143000"/>
          </a:xfrm>
        </p:spPr>
        <p:txBody>
          <a:bodyPr>
            <a:normAutofit/>
          </a:bodyPr>
          <a:lstStyle/>
          <a:p>
            <a:pPr eaLnBrk="1" hangingPunct="1"/>
            <a:r>
              <a:rPr lang="en-US" altLang="en-US" sz="3600" b="1" u="sng" dirty="0">
                <a:latin typeface="Arial" panose="020B0604020202020204" pitchFamily="34" charset="0"/>
                <a:cs typeface="Arial" panose="020B0604020202020204" pitchFamily="34" charset="0"/>
              </a:rPr>
              <a:t>Bean Loss Example</a:t>
            </a:r>
          </a:p>
        </p:txBody>
      </p:sp>
      <p:sp>
        <p:nvSpPr>
          <p:cNvPr id="14339" name="Content Placeholder 2">
            <a:extLst>
              <a:ext uri="{FF2B5EF4-FFF2-40B4-BE49-F238E27FC236}">
                <a16:creationId xmlns:a16="http://schemas.microsoft.com/office/drawing/2014/main" id="{4378EA31-2503-43FE-9290-3C2CF33AF6DE}"/>
              </a:ext>
            </a:extLst>
          </p:cNvPr>
          <p:cNvSpPr>
            <a:spLocks noGrp="1" noChangeArrowheads="1"/>
          </p:cNvSpPr>
          <p:nvPr>
            <p:ph idx="1"/>
          </p:nvPr>
        </p:nvSpPr>
        <p:spPr>
          <a:xfrm>
            <a:off x="723900" y="1459446"/>
            <a:ext cx="8153400" cy="2667000"/>
          </a:xfrm>
        </p:spPr>
        <p:txBody>
          <a:bodyPr>
            <a:normAutofit/>
          </a:bodyPr>
          <a:lstStyle/>
          <a:p>
            <a:pPr>
              <a:buSzPct val="100000"/>
              <a:buFont typeface="Wingdings" panose="05000000000000000000" pitchFamily="2" charset="2"/>
              <a:buChar char="Ø"/>
            </a:pPr>
            <a:r>
              <a:rPr lang="en-US" altLang="en-US" sz="2200" dirty="0">
                <a:latin typeface="Arial" panose="020B0604020202020204" pitchFamily="34" charset="0"/>
                <a:cs typeface="Arial" panose="020B0604020202020204" pitchFamily="34" charset="0"/>
              </a:rPr>
              <a:t>In Dolores County, due to drought &amp; failure of irrigation water supply, a farmer is unable to plant 60 acres of beans. The insured has a MPCI policy with 70% coverage level with 100% price.</a:t>
            </a:r>
          </a:p>
        </p:txBody>
      </p:sp>
      <p:sp>
        <p:nvSpPr>
          <p:cNvPr id="2" name="TextBox 1">
            <a:extLst>
              <a:ext uri="{FF2B5EF4-FFF2-40B4-BE49-F238E27FC236}">
                <a16:creationId xmlns:a16="http://schemas.microsoft.com/office/drawing/2014/main" id="{0D704BAE-B6C7-4163-9B59-88C52638A2A7}"/>
              </a:ext>
            </a:extLst>
          </p:cNvPr>
          <p:cNvSpPr txBox="1"/>
          <p:nvPr/>
        </p:nvSpPr>
        <p:spPr>
          <a:xfrm>
            <a:off x="914400" y="4267200"/>
            <a:ext cx="7962900" cy="1323439"/>
          </a:xfrm>
          <a:prstGeom prst="rect">
            <a:avLst/>
          </a:prstGeom>
          <a:solidFill>
            <a:schemeClr val="bg1">
              <a:lumMod val="95000"/>
            </a:schemeClr>
          </a:solidFill>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b">
            <a:spAutoFit/>
          </a:bodyPr>
          <a:lstStyle/>
          <a:p>
            <a:pPr marL="0" indent="0">
              <a:buNone/>
              <a:defRPr/>
            </a:pPr>
            <a:r>
              <a:rPr lang="en-US" sz="2000" dirty="0">
                <a:latin typeface="Arial Nova" panose="020B0504020202020204" pitchFamily="34" charset="0"/>
              </a:rPr>
              <a:t>1852 lbs. </a:t>
            </a:r>
            <a:r>
              <a:rPr lang="en-US" sz="2000" dirty="0">
                <a:solidFill>
                  <a:srgbClr val="FF0000"/>
                </a:solidFill>
                <a:latin typeface="Arial Nova" panose="020B0504020202020204" pitchFamily="34" charset="0"/>
              </a:rPr>
              <a:t>x</a:t>
            </a:r>
            <a:r>
              <a:rPr lang="en-US" sz="2000" dirty="0">
                <a:latin typeface="Arial Nova" panose="020B0504020202020204" pitchFamily="34" charset="0"/>
              </a:rPr>
              <a:t> .70 Level </a:t>
            </a:r>
            <a:r>
              <a:rPr lang="en-US" sz="2000" dirty="0">
                <a:solidFill>
                  <a:srgbClr val="FF0000"/>
                </a:solidFill>
                <a:latin typeface="Arial Nova" panose="020B0504020202020204" pitchFamily="34" charset="0"/>
              </a:rPr>
              <a:t>=</a:t>
            </a:r>
            <a:r>
              <a:rPr lang="en-US" sz="2000" dirty="0">
                <a:latin typeface="Arial Nova" panose="020B0504020202020204" pitchFamily="34" charset="0"/>
              </a:rPr>
              <a:t> 1296.4 lbs. </a:t>
            </a:r>
            <a:r>
              <a:rPr lang="en-US" sz="2000" b="1" dirty="0">
                <a:latin typeface="Arial Nova" panose="020B0504020202020204" pitchFamily="34" charset="0"/>
              </a:rPr>
              <a:t>Guarantee/acre</a:t>
            </a:r>
          </a:p>
          <a:p>
            <a:pPr marL="0" indent="0">
              <a:buNone/>
            </a:pPr>
            <a:r>
              <a:rPr lang="en-US" altLang="en-US" sz="2000" dirty="0">
                <a:latin typeface="Arial Nova" panose="020B0504020202020204" pitchFamily="34" charset="0"/>
              </a:rPr>
              <a:t>1296.4 lbs. </a:t>
            </a:r>
            <a:r>
              <a:rPr lang="en-US" altLang="en-US" sz="2000" dirty="0">
                <a:solidFill>
                  <a:srgbClr val="FF0000"/>
                </a:solidFill>
                <a:latin typeface="Arial Nova" panose="020B0504020202020204" pitchFamily="34" charset="0"/>
              </a:rPr>
              <a:t>x</a:t>
            </a:r>
            <a:r>
              <a:rPr lang="en-US" altLang="en-US" sz="2000" dirty="0">
                <a:latin typeface="Arial Nova" panose="020B0504020202020204" pitchFamily="34" charset="0"/>
              </a:rPr>
              <a:t> $.40	 </a:t>
            </a:r>
            <a:r>
              <a:rPr lang="en-US" altLang="en-US" sz="2000" dirty="0">
                <a:solidFill>
                  <a:srgbClr val="FF0000"/>
                </a:solidFill>
                <a:latin typeface="Arial Nova" panose="020B0504020202020204" pitchFamily="34" charset="0"/>
              </a:rPr>
              <a:t>=</a:t>
            </a:r>
            <a:r>
              <a:rPr lang="en-US" altLang="en-US" sz="2000" dirty="0">
                <a:latin typeface="Arial Nova" panose="020B0504020202020204" pitchFamily="34" charset="0"/>
              </a:rPr>
              <a:t> $518.56 </a:t>
            </a:r>
            <a:r>
              <a:rPr lang="en-US" altLang="en-US" sz="2000" b="1" dirty="0">
                <a:latin typeface="Arial Nova" panose="020B0504020202020204" pitchFamily="34" charset="0"/>
              </a:rPr>
              <a:t>Total Coverage/acre</a:t>
            </a:r>
          </a:p>
          <a:p>
            <a:pPr marL="0" indent="0">
              <a:buNone/>
            </a:pPr>
            <a:r>
              <a:rPr lang="en-US" altLang="en-US" sz="2000" dirty="0">
                <a:latin typeface="Arial Nova" panose="020B0504020202020204" pitchFamily="34" charset="0"/>
              </a:rPr>
              <a:t>$518.56 </a:t>
            </a:r>
            <a:r>
              <a:rPr lang="en-US" altLang="en-US" sz="2000" dirty="0">
                <a:solidFill>
                  <a:srgbClr val="FF0000"/>
                </a:solidFill>
                <a:latin typeface="Arial Nova" panose="020B0504020202020204" pitchFamily="34" charset="0"/>
              </a:rPr>
              <a:t>x</a:t>
            </a:r>
            <a:r>
              <a:rPr lang="en-US" altLang="en-US" sz="2000" dirty="0">
                <a:latin typeface="Arial Nova" panose="020B0504020202020204" pitchFamily="34" charset="0"/>
              </a:rPr>
              <a:t> .50%		 </a:t>
            </a:r>
            <a:r>
              <a:rPr lang="en-US" altLang="en-US" sz="2000" dirty="0">
                <a:solidFill>
                  <a:srgbClr val="FF0000"/>
                </a:solidFill>
                <a:latin typeface="Arial Nova" panose="020B0504020202020204" pitchFamily="34" charset="0"/>
              </a:rPr>
              <a:t>=</a:t>
            </a:r>
            <a:r>
              <a:rPr lang="en-US" altLang="en-US" sz="2000" dirty="0">
                <a:latin typeface="Arial Nova" panose="020B0504020202020204" pitchFamily="34" charset="0"/>
              </a:rPr>
              <a:t> $259.28 </a:t>
            </a:r>
            <a:r>
              <a:rPr lang="en-US" altLang="en-US" sz="2000" b="1" dirty="0">
                <a:latin typeface="Arial Nova" panose="020B0504020202020204" pitchFamily="34" charset="0"/>
              </a:rPr>
              <a:t>Per Acre Payment</a:t>
            </a:r>
          </a:p>
          <a:p>
            <a:pPr marL="0" indent="0">
              <a:buNone/>
            </a:pPr>
            <a:r>
              <a:rPr lang="en-US" altLang="en-US" sz="2000" dirty="0">
                <a:latin typeface="Arial Nova" panose="020B0504020202020204" pitchFamily="34" charset="0"/>
              </a:rPr>
              <a:t>$259.28 </a:t>
            </a:r>
            <a:r>
              <a:rPr lang="en-US" altLang="en-US" sz="2000" dirty="0">
                <a:solidFill>
                  <a:srgbClr val="FF0000"/>
                </a:solidFill>
                <a:latin typeface="Arial Nova" panose="020B0504020202020204" pitchFamily="34" charset="0"/>
              </a:rPr>
              <a:t>x</a:t>
            </a:r>
            <a:r>
              <a:rPr lang="en-US" altLang="en-US" sz="2000" dirty="0">
                <a:latin typeface="Arial Nova" panose="020B0504020202020204" pitchFamily="34" charset="0"/>
              </a:rPr>
              <a:t> 60 acres   </a:t>
            </a:r>
            <a:r>
              <a:rPr lang="en-US" altLang="en-US" sz="2000" dirty="0">
                <a:solidFill>
                  <a:srgbClr val="FF0000"/>
                </a:solidFill>
                <a:latin typeface="Arial Nova" panose="020B0504020202020204" pitchFamily="34" charset="0"/>
              </a:rPr>
              <a:t>=</a:t>
            </a:r>
            <a:r>
              <a:rPr lang="en-US" altLang="en-US" sz="2000" dirty="0">
                <a:latin typeface="Arial Nova" panose="020B0504020202020204" pitchFamily="34" charset="0"/>
              </a:rPr>
              <a:t> </a:t>
            </a:r>
            <a:r>
              <a:rPr lang="en-US" altLang="en-US" sz="2000" dirty="0">
                <a:solidFill>
                  <a:srgbClr val="00B050"/>
                </a:solidFill>
                <a:latin typeface="Arial Nova" panose="020B0504020202020204" pitchFamily="34" charset="0"/>
              </a:rPr>
              <a:t>$15,557 </a:t>
            </a:r>
            <a:r>
              <a:rPr lang="en-US" altLang="en-US" sz="2000" b="1" dirty="0">
                <a:latin typeface="Arial Nova" panose="020B0504020202020204" pitchFamily="34" charset="0"/>
              </a:rPr>
              <a:t>Estimated Prevent Plant Payment</a:t>
            </a:r>
          </a:p>
        </p:txBody>
      </p:sp>
      <p:sp>
        <p:nvSpPr>
          <p:cNvPr id="6" name="Rectangle 538">
            <a:extLst>
              <a:ext uri="{FF2B5EF4-FFF2-40B4-BE49-F238E27FC236}">
                <a16:creationId xmlns:a16="http://schemas.microsoft.com/office/drawing/2014/main" id="{7B95A3E9-89D5-44D0-B332-0CD1B3020F70}"/>
              </a:ext>
            </a:extLst>
          </p:cNvPr>
          <p:cNvSpPr>
            <a:spLocks noChangeArrowheads="1"/>
          </p:cNvSpPr>
          <p:nvPr/>
        </p:nvSpPr>
        <p:spPr bwMode="auto">
          <a:xfrm>
            <a:off x="1991788" y="6308917"/>
            <a:ext cx="7149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t>***The above figures are estimates only</a:t>
            </a:r>
          </a:p>
          <a:p>
            <a:pPr eaLnBrk="1" hangingPunct="1">
              <a:spcBef>
                <a:spcPct val="0"/>
              </a:spcBef>
              <a:buClrTx/>
              <a:buFontTx/>
              <a:buNone/>
            </a:pPr>
            <a:r>
              <a:rPr lang="en-US" altLang="en-US" sz="900" dirty="0"/>
              <a:t>***Final coverage amounts, and premiums will be based on individual yields, guarantees, and final multi peril prices that are established</a:t>
            </a:r>
          </a:p>
        </p:txBody>
      </p:sp>
      <p:sp>
        <p:nvSpPr>
          <p:cNvPr id="7" name="TextBox 6">
            <a:extLst>
              <a:ext uri="{FF2B5EF4-FFF2-40B4-BE49-F238E27FC236}">
                <a16:creationId xmlns:a16="http://schemas.microsoft.com/office/drawing/2014/main" id="{E7734354-B792-4940-99C4-EBFF71CFD1B6}"/>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pic>
        <p:nvPicPr>
          <p:cNvPr id="1026" name="Picture 2" descr="How To Cook Dried Beans Fast · Erin Brighton">
            <a:extLst>
              <a:ext uri="{FF2B5EF4-FFF2-40B4-BE49-F238E27FC236}">
                <a16:creationId xmlns:a16="http://schemas.microsoft.com/office/drawing/2014/main" id="{C3FFB620-96AE-4A04-93E3-9AA1330EB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2507" y="148027"/>
            <a:ext cx="2822115" cy="1881410"/>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16041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68ADCA7-EC35-4C93-A687-20597E15B7E2}"/>
              </a:ext>
            </a:extLst>
          </p:cNvPr>
          <p:cNvSpPr>
            <a:spLocks noGrp="1" noChangeArrowheads="1"/>
          </p:cNvSpPr>
          <p:nvPr>
            <p:ph type="title"/>
          </p:nvPr>
        </p:nvSpPr>
        <p:spPr>
          <a:xfrm>
            <a:off x="27008" y="298113"/>
            <a:ext cx="6819900" cy="1143000"/>
          </a:xfrm>
        </p:spPr>
        <p:txBody>
          <a:bodyPr>
            <a:normAutofit/>
          </a:bodyPr>
          <a:lstStyle/>
          <a:p>
            <a:pPr eaLnBrk="1" hangingPunct="1"/>
            <a:r>
              <a:rPr lang="en-US" altLang="en-US" sz="3600" b="1" u="sng" dirty="0">
                <a:latin typeface="Arial" panose="020B0604020202020204" pitchFamily="34" charset="0"/>
                <a:cs typeface="Arial" panose="020B0604020202020204" pitchFamily="34" charset="0"/>
              </a:rPr>
              <a:t>Wheat Loss Example</a:t>
            </a:r>
          </a:p>
        </p:txBody>
      </p:sp>
      <p:sp>
        <p:nvSpPr>
          <p:cNvPr id="14339" name="Content Placeholder 2">
            <a:extLst>
              <a:ext uri="{FF2B5EF4-FFF2-40B4-BE49-F238E27FC236}">
                <a16:creationId xmlns:a16="http://schemas.microsoft.com/office/drawing/2014/main" id="{4378EA31-2503-43FE-9290-3C2CF33AF6DE}"/>
              </a:ext>
            </a:extLst>
          </p:cNvPr>
          <p:cNvSpPr>
            <a:spLocks noGrp="1" noChangeArrowheads="1"/>
          </p:cNvSpPr>
          <p:nvPr>
            <p:ph idx="1"/>
          </p:nvPr>
        </p:nvSpPr>
        <p:spPr>
          <a:xfrm>
            <a:off x="665560" y="1574985"/>
            <a:ext cx="8153400" cy="2667000"/>
          </a:xfrm>
        </p:spPr>
        <p:txBody>
          <a:bodyPr>
            <a:normAutofit/>
          </a:bodyPr>
          <a:lstStyle/>
          <a:p>
            <a:pPr>
              <a:buSzPct val="100000"/>
              <a:buFont typeface="Wingdings" panose="05000000000000000000" pitchFamily="2" charset="2"/>
              <a:buChar char="Ø"/>
            </a:pPr>
            <a:r>
              <a:rPr lang="en-US" altLang="en-US" sz="2200" dirty="0">
                <a:latin typeface="Arial" panose="020B0604020202020204" pitchFamily="34" charset="0"/>
                <a:cs typeface="Arial" panose="020B0604020202020204" pitchFamily="34" charset="0"/>
              </a:rPr>
              <a:t>In Montezuma County, due to drought &amp; failure of irrigation water supply, a farmer is unable to plant 60 acres of spring wheat. The insured has a MPCI policy with 70% coverage level with 100% price.</a:t>
            </a:r>
          </a:p>
        </p:txBody>
      </p:sp>
      <p:sp>
        <p:nvSpPr>
          <p:cNvPr id="2" name="TextBox 1">
            <a:extLst>
              <a:ext uri="{FF2B5EF4-FFF2-40B4-BE49-F238E27FC236}">
                <a16:creationId xmlns:a16="http://schemas.microsoft.com/office/drawing/2014/main" id="{0D704BAE-B6C7-4163-9B59-88C52638A2A7}"/>
              </a:ext>
            </a:extLst>
          </p:cNvPr>
          <p:cNvSpPr txBox="1"/>
          <p:nvPr/>
        </p:nvSpPr>
        <p:spPr>
          <a:xfrm>
            <a:off x="1113115" y="4405783"/>
            <a:ext cx="7497485" cy="1323439"/>
          </a:xfrm>
          <a:prstGeom prst="rect">
            <a:avLst/>
          </a:prstGeom>
          <a:solidFill>
            <a:schemeClr val="bg1">
              <a:lumMod val="95000"/>
            </a:schemeClr>
          </a:solidFill>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b">
            <a:spAutoFit/>
          </a:bodyPr>
          <a:lstStyle/>
          <a:p>
            <a:pPr marL="0" indent="0">
              <a:buNone/>
              <a:defRPr/>
            </a:pPr>
            <a:r>
              <a:rPr lang="en-US" sz="2000" dirty="0">
                <a:latin typeface="Arial Nova" panose="020B0504020202020204" pitchFamily="34" charset="0"/>
              </a:rPr>
              <a:t>55 bu. </a:t>
            </a:r>
            <a:r>
              <a:rPr lang="en-US" sz="2000" dirty="0">
                <a:solidFill>
                  <a:srgbClr val="FF0000"/>
                </a:solidFill>
                <a:latin typeface="Arial Nova" panose="020B0504020202020204" pitchFamily="34" charset="0"/>
              </a:rPr>
              <a:t>x</a:t>
            </a:r>
            <a:r>
              <a:rPr lang="en-US" sz="2000" dirty="0">
                <a:latin typeface="Arial Nova" panose="020B0504020202020204" pitchFamily="34" charset="0"/>
              </a:rPr>
              <a:t> .70 Level  </a:t>
            </a:r>
            <a:r>
              <a:rPr lang="en-US" sz="2000" dirty="0">
                <a:solidFill>
                  <a:srgbClr val="FF0000"/>
                </a:solidFill>
                <a:latin typeface="Arial Nova" panose="020B0504020202020204" pitchFamily="34" charset="0"/>
              </a:rPr>
              <a:t>=</a:t>
            </a:r>
            <a:r>
              <a:rPr lang="en-US" sz="2000" dirty="0">
                <a:latin typeface="Arial Nova" panose="020B0504020202020204" pitchFamily="34" charset="0"/>
              </a:rPr>
              <a:t> 38.5 bu. </a:t>
            </a:r>
            <a:r>
              <a:rPr lang="en-US" sz="2000" b="1" dirty="0">
                <a:latin typeface="Arial Nova" panose="020B0504020202020204" pitchFamily="34" charset="0"/>
              </a:rPr>
              <a:t>Guarantee/acre</a:t>
            </a:r>
          </a:p>
          <a:p>
            <a:pPr marL="0" indent="0">
              <a:buNone/>
              <a:defRPr/>
            </a:pPr>
            <a:r>
              <a:rPr lang="en-US" altLang="en-US" sz="2000" dirty="0">
                <a:latin typeface="Arial Nova" panose="020B0504020202020204" pitchFamily="34" charset="0"/>
              </a:rPr>
              <a:t>38.5 bu. </a:t>
            </a:r>
            <a:r>
              <a:rPr lang="en-US" altLang="en-US" sz="2000" dirty="0">
                <a:solidFill>
                  <a:srgbClr val="FF0000"/>
                </a:solidFill>
                <a:latin typeface="Arial Nova" panose="020B0504020202020204" pitchFamily="34" charset="0"/>
              </a:rPr>
              <a:t>x</a:t>
            </a:r>
            <a:r>
              <a:rPr lang="en-US" altLang="en-US" sz="2000" dirty="0">
                <a:latin typeface="Arial Nova" panose="020B0504020202020204" pitchFamily="34" charset="0"/>
              </a:rPr>
              <a:t> $8.95	    </a:t>
            </a:r>
            <a:r>
              <a:rPr lang="en-US" altLang="en-US" sz="2000" dirty="0">
                <a:solidFill>
                  <a:srgbClr val="FF0000"/>
                </a:solidFill>
                <a:latin typeface="Arial Nova" panose="020B0504020202020204" pitchFamily="34" charset="0"/>
              </a:rPr>
              <a:t>=</a:t>
            </a:r>
            <a:r>
              <a:rPr lang="en-US" altLang="en-US" sz="2000" dirty="0">
                <a:latin typeface="Arial Nova" panose="020B0504020202020204" pitchFamily="34" charset="0"/>
              </a:rPr>
              <a:t> $344.58 </a:t>
            </a:r>
            <a:r>
              <a:rPr lang="en-US" altLang="en-US" sz="2000" b="1" dirty="0">
                <a:latin typeface="Arial Nova" panose="020B0504020202020204" pitchFamily="34" charset="0"/>
              </a:rPr>
              <a:t>Total Coverage/acre</a:t>
            </a:r>
          </a:p>
          <a:p>
            <a:pPr marL="0" indent="0">
              <a:buNone/>
            </a:pPr>
            <a:r>
              <a:rPr lang="en-US" altLang="en-US" sz="2000" dirty="0">
                <a:latin typeface="Arial Nova" panose="020B0504020202020204" pitchFamily="34" charset="0"/>
              </a:rPr>
              <a:t>$344.58 </a:t>
            </a:r>
            <a:r>
              <a:rPr lang="en-US" altLang="en-US" sz="2000" dirty="0">
                <a:solidFill>
                  <a:srgbClr val="FF0000"/>
                </a:solidFill>
                <a:latin typeface="Arial Nova" panose="020B0504020202020204" pitchFamily="34" charset="0"/>
              </a:rPr>
              <a:t>x</a:t>
            </a:r>
            <a:r>
              <a:rPr lang="en-US" altLang="en-US" sz="2000" dirty="0">
                <a:latin typeface="Arial Nova" panose="020B0504020202020204" pitchFamily="34" charset="0"/>
              </a:rPr>
              <a:t> .60        </a:t>
            </a:r>
            <a:r>
              <a:rPr lang="en-US" altLang="en-US" sz="2000" dirty="0">
                <a:solidFill>
                  <a:srgbClr val="FF0000"/>
                </a:solidFill>
                <a:latin typeface="Arial Nova" panose="020B0504020202020204" pitchFamily="34" charset="0"/>
              </a:rPr>
              <a:t>=</a:t>
            </a:r>
            <a:r>
              <a:rPr lang="en-US" altLang="en-US" sz="2000" dirty="0">
                <a:latin typeface="Arial Nova" panose="020B0504020202020204" pitchFamily="34" charset="0"/>
              </a:rPr>
              <a:t> $207 </a:t>
            </a:r>
            <a:r>
              <a:rPr lang="en-US" altLang="en-US" sz="2000" b="1" dirty="0">
                <a:latin typeface="Arial Nova" panose="020B0504020202020204" pitchFamily="34" charset="0"/>
              </a:rPr>
              <a:t>Per Acre Payment</a:t>
            </a:r>
          </a:p>
          <a:p>
            <a:pPr marL="0" indent="0">
              <a:buNone/>
            </a:pPr>
            <a:r>
              <a:rPr lang="en-US" altLang="en-US" sz="2000" dirty="0">
                <a:latin typeface="Arial Nova" panose="020B0504020202020204" pitchFamily="34" charset="0"/>
              </a:rPr>
              <a:t>$248 </a:t>
            </a:r>
            <a:r>
              <a:rPr lang="en-US" altLang="en-US" sz="2000" dirty="0">
                <a:solidFill>
                  <a:srgbClr val="FF0000"/>
                </a:solidFill>
                <a:latin typeface="Arial Nova" panose="020B0504020202020204" pitchFamily="34" charset="0"/>
              </a:rPr>
              <a:t>x</a:t>
            </a:r>
            <a:r>
              <a:rPr lang="en-US" altLang="en-US" sz="2000" dirty="0">
                <a:latin typeface="Arial Nova" panose="020B0504020202020204" pitchFamily="34" charset="0"/>
              </a:rPr>
              <a:t> 60 acres    </a:t>
            </a:r>
            <a:r>
              <a:rPr lang="en-US" altLang="en-US" sz="2000" dirty="0">
                <a:solidFill>
                  <a:srgbClr val="FF0000"/>
                </a:solidFill>
                <a:latin typeface="Arial Nova" panose="020B0504020202020204" pitchFamily="34" charset="0"/>
              </a:rPr>
              <a:t>=</a:t>
            </a:r>
            <a:r>
              <a:rPr lang="en-US" altLang="en-US" sz="2000" dirty="0">
                <a:latin typeface="Arial Nova" panose="020B0504020202020204" pitchFamily="34" charset="0"/>
              </a:rPr>
              <a:t> </a:t>
            </a:r>
            <a:r>
              <a:rPr lang="en-US" altLang="en-US" sz="2000" dirty="0">
                <a:solidFill>
                  <a:srgbClr val="00B050"/>
                </a:solidFill>
                <a:latin typeface="Arial Nova" panose="020B0504020202020204" pitchFamily="34" charset="0"/>
              </a:rPr>
              <a:t>$12,405 </a:t>
            </a:r>
            <a:r>
              <a:rPr lang="en-US" altLang="en-US" sz="2000" b="1" dirty="0">
                <a:latin typeface="Arial Nova" panose="020B0504020202020204" pitchFamily="34" charset="0"/>
              </a:rPr>
              <a:t>Estimated Prevent Plant Payment</a:t>
            </a:r>
          </a:p>
        </p:txBody>
      </p:sp>
      <p:sp>
        <p:nvSpPr>
          <p:cNvPr id="6" name="Rectangle 538">
            <a:extLst>
              <a:ext uri="{FF2B5EF4-FFF2-40B4-BE49-F238E27FC236}">
                <a16:creationId xmlns:a16="http://schemas.microsoft.com/office/drawing/2014/main" id="{7B95A3E9-89D5-44D0-B332-0CD1B3020F70}"/>
              </a:ext>
            </a:extLst>
          </p:cNvPr>
          <p:cNvSpPr>
            <a:spLocks noChangeArrowheads="1"/>
          </p:cNvSpPr>
          <p:nvPr/>
        </p:nvSpPr>
        <p:spPr bwMode="auto">
          <a:xfrm>
            <a:off x="1981200" y="6324600"/>
            <a:ext cx="7149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t>***The above figures are estimates only</a:t>
            </a:r>
          </a:p>
          <a:p>
            <a:pPr eaLnBrk="1" hangingPunct="1">
              <a:spcBef>
                <a:spcPct val="0"/>
              </a:spcBef>
              <a:buClrTx/>
              <a:buFontTx/>
              <a:buNone/>
            </a:pPr>
            <a:r>
              <a:rPr lang="en-US" altLang="en-US" sz="900" dirty="0"/>
              <a:t>***Final coverage amounts, and premiums will be based on individual yields, guarantees, and final multi peril prices that are established</a:t>
            </a:r>
          </a:p>
        </p:txBody>
      </p:sp>
      <p:pic>
        <p:nvPicPr>
          <p:cNvPr id="6146" name="Picture 2" descr="Beautiful Wheat Field Late In The Afternoon. With Irrigation.. Stock Photo,  Picture And Royalty Free Image. Image 79546759.">
            <a:extLst>
              <a:ext uri="{FF2B5EF4-FFF2-40B4-BE49-F238E27FC236}">
                <a16:creationId xmlns:a16="http://schemas.microsoft.com/office/drawing/2014/main" id="{E3602EC9-8A58-4309-911B-6299CCEBE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87748"/>
            <a:ext cx="2878238" cy="190383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9231B5A-8ABE-4266-BC0F-BD126153F807}"/>
              </a:ext>
            </a:extLst>
          </p:cNvPr>
          <p:cNvSpPr txBox="1"/>
          <p:nvPr/>
        </p:nvSpPr>
        <p:spPr>
          <a:xfrm>
            <a:off x="5865017" y="6662812"/>
            <a:ext cx="3276600" cy="215444"/>
          </a:xfrm>
          <a:prstGeom prst="rect">
            <a:avLst/>
          </a:prstGeom>
          <a:noFill/>
        </p:spPr>
        <p:txBody>
          <a:bodyPr wrap="square">
            <a:spAutoFit/>
          </a:bodyPr>
          <a:lstStyle/>
          <a:p>
            <a:r>
              <a:rPr lang="en-US" altLang="en-US" sz="800" dirty="0">
                <a:latin typeface="Arial" panose="020B0604020202020204" pitchFamily="34" charset="0"/>
              </a:rPr>
              <a:t>Copyright 2022 </a:t>
            </a:r>
            <a:r>
              <a:rPr lang="en-US" altLang="en-US" sz="800" dirty="0">
                <a:solidFill>
                  <a:schemeClr val="tx1"/>
                </a:solidFill>
                <a:latin typeface="Arial" panose="020B0604020202020204" pitchFamily="34" charset="0"/>
              </a:rPr>
              <a:t>Mountain West Insurance &amp; Financial Services, LLC</a:t>
            </a:r>
            <a:endParaRPr lang="en-US" sz="800" dirty="0"/>
          </a:p>
        </p:txBody>
      </p:sp>
    </p:spTree>
    <p:extLst>
      <p:ext uri="{BB962C8B-B14F-4D97-AF65-F5344CB8AC3E}">
        <p14:creationId xmlns:p14="http://schemas.microsoft.com/office/powerpoint/2010/main" val="785508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1">
      <a:dk1>
        <a:sysClr val="windowText" lastClr="000000"/>
      </a:dk1>
      <a:lt1>
        <a:sysClr val="window" lastClr="FFFFFF"/>
      </a:lt1>
      <a:dk2>
        <a:srgbClr val="212121"/>
      </a:dk2>
      <a:lt2>
        <a:srgbClr val="CDD0D1"/>
      </a:lt2>
      <a:accent1>
        <a:srgbClr val="D79003"/>
      </a:accent1>
      <a:accent2>
        <a:srgbClr val="D79003"/>
      </a:accent2>
      <a:accent3>
        <a:srgbClr val="D79003"/>
      </a:accent3>
      <a:accent4>
        <a:srgbClr val="D79003"/>
      </a:accent4>
      <a:accent5>
        <a:srgbClr val="D79003"/>
      </a:accent5>
      <a:accent6>
        <a:srgbClr val="D79003"/>
      </a:accent6>
      <a:hlink>
        <a:srgbClr val="D79003"/>
      </a:hlink>
      <a:folHlink>
        <a:srgbClr val="D79003"/>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3085</TotalTime>
  <Words>2814</Words>
  <Application>Microsoft Office PowerPoint</Application>
  <PresentationFormat>On-screen Show (4:3)</PresentationFormat>
  <Paragraphs>540</Paragraphs>
  <Slides>29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Black</vt:lpstr>
      <vt:lpstr>Arial Nova</vt:lpstr>
      <vt:lpstr>Arial Rounded MT Bold</vt:lpstr>
      <vt:lpstr>Arial Unicode MS</vt:lpstr>
      <vt:lpstr>Calibri</vt:lpstr>
      <vt:lpstr>Corbel</vt:lpstr>
      <vt:lpstr>Wingdings</vt:lpstr>
      <vt:lpstr>Parallax</vt:lpstr>
      <vt:lpstr>PowerPoint Presentation</vt:lpstr>
      <vt:lpstr>Disclaimer</vt:lpstr>
      <vt:lpstr>Crop Insurance -Managing Risk-</vt:lpstr>
      <vt:lpstr>Prevented Planting (PP)</vt:lpstr>
      <vt:lpstr>Drought &amp; Irrigated Practice</vt:lpstr>
      <vt:lpstr>Prevent Plant Eligible Acreage</vt:lpstr>
      <vt:lpstr>Prevent Plant Cont’d</vt:lpstr>
      <vt:lpstr>Bean Loss Example</vt:lpstr>
      <vt:lpstr>Wheat Loss Example</vt:lpstr>
      <vt:lpstr>Notice of Loss</vt:lpstr>
      <vt:lpstr>Insurance Cycle</vt:lpstr>
      <vt:lpstr>Whole-Farm Revenue Protection (WFRP)</vt:lpstr>
      <vt:lpstr>Who is WFRP for?</vt:lpstr>
      <vt:lpstr>PowerPoint Presentation</vt:lpstr>
      <vt:lpstr>PowerPoint Presentation</vt:lpstr>
      <vt:lpstr>PowerPoint Presentation</vt:lpstr>
      <vt:lpstr>2022 WFRP Loss Example:  Montezuma</vt:lpstr>
      <vt:lpstr>Expenses for WFRP</vt:lpstr>
      <vt:lpstr>PowerPoint Presentation</vt:lpstr>
      <vt:lpstr>NAP &amp; WFRP</vt:lpstr>
      <vt:lpstr>Reservoir Water</vt:lpstr>
      <vt:lpstr>Inflow Forecast</vt:lpstr>
      <vt:lpstr>PowerPoint Presentation</vt:lpstr>
      <vt:lpstr>Benefits</vt:lpstr>
      <vt:lpstr>Benefits</vt:lpstr>
      <vt:lpstr>WFRP Insurance Cycle</vt:lpstr>
      <vt:lpstr>References</vt:lpstr>
      <vt:lpstr>Any Questions?? </vt:lpstr>
      <vt:lpstr>PowerPoint Presentation</vt:lpstr>
    </vt:vector>
  </TitlesOfParts>
  <Company>Dell's Insurance Agency,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Chayito Espinoza</dc:creator>
  <cp:lastModifiedBy>Cameron Barr</cp:lastModifiedBy>
  <cp:revision>308</cp:revision>
  <cp:lastPrinted>2021-03-22T17:25:53Z</cp:lastPrinted>
  <dcterms:created xsi:type="dcterms:W3CDTF">2009-04-03T17:16:06Z</dcterms:created>
  <dcterms:modified xsi:type="dcterms:W3CDTF">2022-02-17T05:02:21Z</dcterms:modified>
</cp:coreProperties>
</file>