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0" r:id="rId2"/>
    <p:sldId id="309" r:id="rId3"/>
    <p:sldId id="317" r:id="rId4"/>
    <p:sldId id="305" r:id="rId5"/>
    <p:sldId id="320" r:id="rId6"/>
    <p:sldId id="312" r:id="rId7"/>
    <p:sldId id="319" r:id="rId8"/>
    <p:sldId id="313" r:id="rId9"/>
    <p:sldId id="306" r:id="rId10"/>
    <p:sldId id="321" r:id="rId11"/>
    <p:sldId id="322" r:id="rId12"/>
    <p:sldId id="314" r:id="rId13"/>
    <p:sldId id="324" r:id="rId14"/>
    <p:sldId id="325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08" r:id="rId25"/>
    <p:sldId id="337" r:id="rId26"/>
    <p:sldId id="256" r:id="rId27"/>
    <p:sldId id="339" r:id="rId28"/>
    <p:sldId id="336" r:id="rId29"/>
  </p:sldIdLst>
  <p:sldSz cx="9144000" cy="6858000" type="letter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336600"/>
    <a:srgbClr val="339933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4" autoAdjust="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4119" y="0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>
              <a:defRPr sz="1300"/>
            </a:lvl1pPr>
          </a:lstStyle>
          <a:p>
            <a:fld id="{D5CFFB48-C1BF-4F8D-87B1-110AFBC5E7F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583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4119" y="6721583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>
              <a:defRPr sz="1300"/>
            </a:lvl1pPr>
          </a:lstStyle>
          <a:p>
            <a:fld id="{B687854B-62E7-468D-B6F8-43E1187B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1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9AF8-DE33-47CC-9BD0-0168D209112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6" y="3362325"/>
            <a:ext cx="7489825" cy="318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476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1476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4D82-6F6B-4B63-85B0-2AC3A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A4D82-6F6B-4B63-85B0-2AC3AEE4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7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6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A4D82-6F6B-4B63-85B0-2AC3AEE4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4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A4D82-6F6B-4B63-85B0-2AC3AEE4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5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A4D82-6F6B-4B63-85B0-2AC3AEE4F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7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D572-0C29-485F-BDB3-F3CD7B8E8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6D01-A226-4289-BE73-2E7E799F1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353AB-30CE-4D4C-A44B-DA3E56315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ED20-0FCE-485E-A031-4FC6B08CA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18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4E51-0D4A-4B9A-81DF-6699DA648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22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9589-334E-49D7-89CB-374031920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54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5C19-565B-4969-AF54-15B7604E5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6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ED56F-F3DE-4ACE-8C2F-304D7C7B7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2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E999-02EA-41F4-A0E8-77470E29B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67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805B-83F9-4CD8-8964-B5954094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7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6075-9C5D-4148-ABA2-6FB4D5EC0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45A05C-AB9C-459F-BEC9-28B714E087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371600" y="1776498"/>
            <a:ext cx="7842968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884948" y="202579"/>
            <a:ext cx="7661989" cy="22415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b="1" kern="0" dirty="0" err="1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CCA</a:t>
            </a:r>
            <a:r>
              <a:rPr lang="en-US" sz="3000" b="1" kern="0" dirty="0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 / Partners for Western Conservation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en-US" sz="3000" b="1" kern="0" dirty="0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 Ag Water NetWORK (AWN)</a:t>
            </a:r>
          </a:p>
          <a:p>
            <a:pPr marL="0" indent="0" algn="ctr">
              <a:buNone/>
            </a:pPr>
            <a:r>
              <a:rPr lang="en-US" sz="2600" kern="0" dirty="0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Mission:  “Keeping Ag Water Connected with Ag Land”</a:t>
            </a:r>
          </a:p>
          <a:p>
            <a:pPr marL="0" indent="0" algn="ctr">
              <a:buNone/>
            </a:pPr>
            <a:endParaRPr lang="en-US" sz="3000" b="1" kern="0" dirty="0">
              <a:solidFill>
                <a:srgbClr val="FFFF00"/>
              </a:solidFill>
              <a:latin typeface="Arial  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41053-5FA3-4583-BC58-959E4D82B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2" y="4617324"/>
            <a:ext cx="2566075" cy="1796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8F463-B84C-4728-A42C-5611B115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022" y="4495800"/>
            <a:ext cx="2251905" cy="2251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BD4855-B490-430F-B275-ADD129EB0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82" y="3389741"/>
            <a:ext cx="3303545" cy="24776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1C2BBC-7146-4E01-9B12-85233E5B0EF8}"/>
              </a:ext>
            </a:extLst>
          </p:cNvPr>
          <p:cNvSpPr/>
          <p:nvPr/>
        </p:nvSpPr>
        <p:spPr>
          <a:xfrm>
            <a:off x="1042890" y="2670691"/>
            <a:ext cx="7162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>
                <a:solidFill>
                  <a:srgbClr val="FFFF00"/>
                </a:solidFill>
              </a:rPr>
              <a:t>Phil Brink,  Consulting Coordinator</a:t>
            </a:r>
          </a:p>
        </p:txBody>
      </p:sp>
    </p:spTree>
    <p:extLst>
      <p:ext uri="{BB962C8B-B14F-4D97-AF65-F5344CB8AC3E}">
        <p14:creationId xmlns:p14="http://schemas.microsoft.com/office/powerpoint/2010/main" val="342684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>
            <a:spLocks/>
          </p:cNvSpPr>
          <p:nvPr/>
        </p:nvSpPr>
        <p:spPr>
          <a:xfrm>
            <a:off x="304800" y="152400"/>
            <a:ext cx="86868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500"/>
              </a:spcAft>
              <a:buNone/>
              <a:tabLst>
                <a:tab pos="4687888" algn="l"/>
                <a:tab pos="5262563" algn="l"/>
              </a:tabLst>
            </a:pPr>
            <a:r>
              <a:rPr lang="en-US" sz="2900" kern="0" dirty="0">
                <a:solidFill>
                  <a:srgbClr val="FFFF00"/>
                </a:solidFill>
              </a:rPr>
              <a:t>State Water Plan elements: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u="sng" kern="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u="sng" kern="0" dirty="0">
                <a:solidFill>
                  <a:srgbClr val="FFFF00"/>
                </a:solidFill>
              </a:rPr>
              <a:t>2.  Storage: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u="sng" kern="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716338" algn="l"/>
                <a:tab pos="6176963" algn="l"/>
              </a:tabLst>
            </a:pPr>
            <a:r>
              <a:rPr lang="en-US" sz="2300" u="sng" kern="0" dirty="0">
                <a:solidFill>
                  <a:srgbClr val="FFFF00"/>
                </a:solidFill>
              </a:rPr>
              <a:t>Water Body	    Volume            	Reliable yield / yr.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2801938" algn="l"/>
                <a:tab pos="5768975" algn="l"/>
                <a:tab pos="6683375" algn="l"/>
              </a:tabLst>
            </a:pPr>
            <a:r>
              <a:rPr lang="en-US" sz="2300" kern="0" dirty="0">
                <a:solidFill>
                  <a:srgbClr val="FFFF00"/>
                </a:solidFill>
              </a:rPr>
              <a:t>Gross Reservoir Expansion:    +77 K AF		18 K AF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2801938" algn="l"/>
                <a:tab pos="5827713" algn="l"/>
              </a:tabLst>
            </a:pPr>
            <a:r>
              <a:rPr lang="en-US" sz="2300" kern="0" dirty="0">
                <a:solidFill>
                  <a:srgbClr val="FFFF00"/>
                </a:solidFill>
              </a:rPr>
              <a:t>Chatfield Res. Reallocation:    +20 K AF </a:t>
            </a:r>
            <a:r>
              <a:rPr lang="en-US" sz="1500" kern="0" dirty="0">
                <a:solidFill>
                  <a:srgbClr val="FFFF00"/>
                </a:solidFill>
              </a:rPr>
              <a:t>(8.5 AF </a:t>
            </a:r>
            <a:r>
              <a:rPr lang="en-US" sz="1500" kern="0" dirty="0" err="1">
                <a:solidFill>
                  <a:srgbClr val="FFFF00"/>
                </a:solidFill>
              </a:rPr>
              <a:t>avg</a:t>
            </a:r>
            <a:r>
              <a:rPr lang="en-US" sz="1500" kern="0" dirty="0">
                <a:solidFill>
                  <a:srgbClr val="FFFF00"/>
                </a:solidFill>
              </a:rPr>
              <a:t>)</a:t>
            </a:r>
            <a:r>
              <a:rPr lang="en-US" sz="2300" kern="0" dirty="0">
                <a:solidFill>
                  <a:srgbClr val="FFFF00"/>
                </a:solidFill>
              </a:rPr>
              <a:t>	      0 K AF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2801938" algn="l"/>
                <a:tab pos="5827713" algn="l"/>
                <a:tab pos="6742113" algn="l"/>
              </a:tabLst>
            </a:pPr>
            <a:r>
              <a:rPr lang="en-US" sz="2300" kern="0" dirty="0">
                <a:solidFill>
                  <a:srgbClr val="FFFF00"/>
                </a:solidFill>
              </a:rPr>
              <a:t>Windy Gap Firming Project:    +90 K AF  		30 K AF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2801938" algn="l"/>
                <a:tab pos="5827713" algn="l"/>
                <a:tab pos="6683375" algn="l"/>
              </a:tabLst>
            </a:pPr>
            <a:r>
              <a:rPr lang="en-US" sz="2300" kern="0" dirty="0" err="1">
                <a:solidFill>
                  <a:srgbClr val="FFFF00"/>
                </a:solidFill>
              </a:rPr>
              <a:t>NISP</a:t>
            </a:r>
            <a:r>
              <a:rPr lang="en-US" sz="2300" kern="0" dirty="0">
                <a:solidFill>
                  <a:srgbClr val="FFFF00"/>
                </a:solidFill>
              </a:rPr>
              <a:t>: Glade + Galeton:        +</a:t>
            </a:r>
            <a:r>
              <a:rPr lang="en-US" sz="2300" u="sng" kern="0" dirty="0">
                <a:solidFill>
                  <a:srgbClr val="FFFF00"/>
                </a:solidFill>
              </a:rPr>
              <a:t>215 K AF</a:t>
            </a:r>
            <a:r>
              <a:rPr lang="en-US" sz="2300" kern="0" dirty="0">
                <a:solidFill>
                  <a:srgbClr val="FFFF00"/>
                </a:solidFill>
              </a:rPr>
              <a:t> 		 </a:t>
            </a:r>
            <a:r>
              <a:rPr lang="en-US" sz="2300" u="sng" kern="0" dirty="0">
                <a:solidFill>
                  <a:srgbClr val="FFFF00"/>
                </a:solidFill>
              </a:rPr>
              <a:t>40 K AF </a:t>
            </a:r>
          </a:p>
          <a:p>
            <a:pPr marL="0" indent="0">
              <a:spcAft>
                <a:spcPts val="0"/>
              </a:spcAft>
              <a:buNone/>
              <a:tabLst>
                <a:tab pos="3541713" algn="l"/>
                <a:tab pos="5827713" algn="l"/>
              </a:tabLst>
            </a:pPr>
            <a:r>
              <a:rPr lang="en-US" sz="2300" kern="0" dirty="0">
                <a:solidFill>
                  <a:srgbClr val="FFFF00"/>
                </a:solidFill>
              </a:rPr>
              <a:t>	    402 K AF		    88 K AF</a:t>
            </a:r>
          </a:p>
          <a:p>
            <a:pPr marL="0" indent="0">
              <a:spcAft>
                <a:spcPts val="0"/>
              </a:spcAft>
              <a:buNone/>
              <a:tabLst>
                <a:tab pos="2801938" algn="l"/>
              </a:tabLst>
            </a:pPr>
            <a:endParaRPr lang="en-US" sz="1900" kern="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6A375-9EF5-40DA-B712-38C433E5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81" y="6096000"/>
            <a:ext cx="532702" cy="6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838200" y="381000"/>
            <a:ext cx="8178801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500"/>
              </a:spcAft>
              <a:buNone/>
              <a:tabLst>
                <a:tab pos="4687888" algn="l"/>
                <a:tab pos="5262563" algn="l"/>
              </a:tabLst>
            </a:pPr>
            <a:r>
              <a:rPr lang="en-US" sz="2800" kern="0" dirty="0">
                <a:solidFill>
                  <a:srgbClr val="FFFF00"/>
                </a:solidFill>
              </a:rPr>
              <a:t>State Water Plan elements (continued):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  <a:tabLst>
                <a:tab pos="4687888" algn="l"/>
                <a:tab pos="5262563" algn="l"/>
              </a:tabLst>
            </a:pPr>
            <a:endParaRPr lang="en-US" sz="2800" u="sng" kern="0" dirty="0">
              <a:solidFill>
                <a:srgbClr val="FFFF00"/>
              </a:solidFill>
            </a:endParaRPr>
          </a:p>
          <a:p>
            <a:pPr marL="0" indent="0">
              <a:spcAft>
                <a:spcPts val="1000"/>
              </a:spcAft>
              <a:buNone/>
              <a:tabLst>
                <a:tab pos="4687888" algn="l"/>
                <a:tab pos="5262563" algn="l"/>
              </a:tabLst>
            </a:pPr>
            <a:r>
              <a:rPr lang="en-US" sz="2800" u="sng" kern="0" dirty="0">
                <a:solidFill>
                  <a:srgbClr val="FFFF00"/>
                </a:solidFill>
              </a:rPr>
              <a:t>3. Ag Water Leasing (Alternative Transfer Mechanisms – ATMs):</a:t>
            </a:r>
            <a:r>
              <a:rPr lang="en-US" sz="2800" kern="0" dirty="0">
                <a:solidFill>
                  <a:srgbClr val="FFFF00"/>
                </a:solidFill>
              </a:rPr>
              <a:t>	</a:t>
            </a:r>
            <a:endParaRPr lang="en-US" sz="2800" u="sng" kern="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u="sng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kern="0" dirty="0">
                <a:solidFill>
                  <a:srgbClr val="FFFF00"/>
                </a:solidFill>
              </a:rPr>
              <a:t>ATM Concept:  Ag water right holders lease a portion of their water to other water interests on a temporary, voluntary and compensated basis. </a:t>
            </a:r>
          </a:p>
          <a:p>
            <a:pPr marL="0" indent="0">
              <a:buNone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6A375-9EF5-40DA-B712-38C433E5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81" y="6096000"/>
            <a:ext cx="532702" cy="6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BinnerD"/>
                <a:ea typeface="+mn-ea"/>
                <a:cs typeface="+mn-cs"/>
              </a:rPr>
              <a:t>Colorado Cattlemen's Association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457200"/>
            <a:ext cx="7924800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 water survey: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Web-based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Collaboration with Colorado Corn, CLA, CPPC, Ag Council, CAWA, TNC, individuals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 questions + comment section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260+ returned surveys</a:t>
            </a:r>
          </a:p>
        </p:txBody>
      </p:sp>
    </p:spTree>
    <p:extLst>
      <p:ext uri="{BB962C8B-B14F-4D97-AF65-F5344CB8AC3E}">
        <p14:creationId xmlns:p14="http://schemas.microsoft.com/office/powerpoint/2010/main" val="31378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FFFF00"/>
                </a:solidFill>
              </a:rPr>
              <a:t>Survey Responses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9"/>
            <a:ext cx="7772400" cy="55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9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689859" cy="56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5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799"/>
            <a:ext cx="7467600" cy="60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100"/>
            <a:ext cx="78018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6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6229"/>
            <a:ext cx="7696200" cy="59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6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69900"/>
            <a:ext cx="786429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08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8" y="381000"/>
            <a:ext cx="7794702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8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971295" y="914400"/>
            <a:ext cx="7842968" cy="184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 “Keeping Ag Water Connected with Ag Land”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Tools/Resources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896849" y="196895"/>
            <a:ext cx="6418351" cy="613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b="1" kern="0" dirty="0" err="1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CCA’s</a:t>
            </a:r>
            <a:r>
              <a:rPr lang="en-US" sz="3000" b="1" kern="0" dirty="0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 Ag Water NetWORK (AWN)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5194" y="3687702"/>
            <a:ext cx="766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FF00"/>
                </a:solidFill>
              </a:rPr>
              <a:t>2018 Funding: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Colorado Water Conservation Board (</a:t>
            </a:r>
            <a:r>
              <a:rPr lang="en-US" sz="2400" dirty="0" err="1">
                <a:solidFill>
                  <a:srgbClr val="FFFF00"/>
                </a:solidFill>
              </a:rPr>
              <a:t>CWCB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9E17A-9255-467D-B8FD-76A39DD60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94" y="6172200"/>
            <a:ext cx="44577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38" y="471026"/>
            <a:ext cx="7703962" cy="59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1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7294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122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FFFF00"/>
                </a:solidFill>
              </a:rPr>
              <a:t>Examples of Comments Received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$ needed for irrigation efficiency upgrades.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Need more funding &amp; options for lease programs.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Leasing is only appealing with crop prices are low.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Not sure how small producers could participate.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information is needed on risks / benefits.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If we use less water, they will take the “extra.” 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Family involved in Catlin Lease-Fallow project. I see no negative community impacts, only positive. </a:t>
            </a:r>
          </a:p>
          <a:p>
            <a:pPr marL="34290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The bottom line is: control population growth.</a:t>
            </a:r>
          </a:p>
        </p:txBody>
      </p:sp>
    </p:spTree>
    <p:extLst>
      <p:ext uri="{BB962C8B-B14F-4D97-AF65-F5344CB8AC3E}">
        <p14:creationId xmlns:p14="http://schemas.microsoft.com/office/powerpoint/2010/main" val="82527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76200"/>
            <a:ext cx="8839200" cy="6396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FFFF00"/>
                </a:solidFill>
              </a:rPr>
              <a:t>Summary of Survey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About 2/3rds of respondents expressed interest in leasing.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Reduced total delivery was preferred over other leasing practices.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Income diversification was seen as the greatest advantage of ag water leasing. 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There is concern that water rights could be put in jeopardy. 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Acceptable lease rates will vary with location.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research and information is needed about cropping systems and soil quality under reduced or fallow irrigation.</a:t>
            </a:r>
            <a:endParaRPr lang="en-US" sz="23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>
            <a:spLocks/>
          </p:cNvSpPr>
          <p:nvPr/>
        </p:nvSpPr>
        <p:spPr>
          <a:xfrm>
            <a:off x="304800" y="381000"/>
            <a:ext cx="86868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200" u="sng" kern="0" dirty="0">
                <a:solidFill>
                  <a:srgbClr val="FFFF00"/>
                </a:solidFill>
              </a:rPr>
              <a:t>3. Ag Water Leases (ATMs) around Colorado:</a:t>
            </a:r>
          </a:p>
          <a:p>
            <a:pPr marL="0" indent="0">
              <a:spcAft>
                <a:spcPts val="500"/>
              </a:spcAft>
              <a:buNone/>
              <a:tabLst>
                <a:tab pos="4687888" algn="l"/>
                <a:tab pos="5262563" algn="l"/>
              </a:tabLst>
            </a:pPr>
            <a:r>
              <a:rPr lang="en-US" sz="2100" u="sng" kern="0" dirty="0">
                <a:solidFill>
                  <a:srgbClr val="FFFF00"/>
                </a:solidFill>
              </a:rPr>
              <a:t>Lease Name</a:t>
            </a:r>
            <a:r>
              <a:rPr lang="en-US" sz="2100" kern="0" dirty="0">
                <a:solidFill>
                  <a:srgbClr val="FFFF00"/>
                </a:solidFill>
              </a:rPr>
              <a:t>	</a:t>
            </a:r>
            <a:r>
              <a:rPr lang="en-US" sz="2100" u="sng" kern="0" dirty="0">
                <a:solidFill>
                  <a:srgbClr val="FFFF00"/>
                </a:solidFill>
              </a:rPr>
              <a:t>Quantity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Catlin Canal (</a:t>
            </a:r>
            <a:r>
              <a:rPr lang="en-US" sz="2100" kern="0" dirty="0" err="1">
                <a:solidFill>
                  <a:srgbClr val="FFFF00"/>
                </a:solidFill>
              </a:rPr>
              <a:t>LAVWCD</a:t>
            </a:r>
            <a:r>
              <a:rPr lang="en-US" sz="2100" kern="0" dirty="0">
                <a:solidFill>
                  <a:srgbClr val="FFFF00"/>
                </a:solidFill>
              </a:rPr>
              <a:t>):  	   500 AF / </a:t>
            </a:r>
            <a:r>
              <a:rPr lang="en-US" sz="2100" kern="0" dirty="0" err="1">
                <a:solidFill>
                  <a:srgbClr val="FFFF00"/>
                </a:solidFill>
              </a:rPr>
              <a:t>yr</a:t>
            </a:r>
            <a:r>
              <a:rPr lang="en-US" sz="2100" kern="0" dirty="0">
                <a:solidFill>
                  <a:srgbClr val="FFFF00"/>
                </a:solidFill>
              </a:rPr>
              <a:t> (3</a:t>
            </a:r>
            <a:r>
              <a:rPr lang="en-US" sz="2100" kern="0" baseline="30000" dirty="0">
                <a:solidFill>
                  <a:srgbClr val="FFFF00"/>
                </a:solidFill>
              </a:rPr>
              <a:t>rd</a:t>
            </a:r>
            <a:r>
              <a:rPr lang="en-US" sz="2100" kern="0" dirty="0">
                <a:solidFill>
                  <a:srgbClr val="FFFF00"/>
                </a:solidFill>
              </a:rPr>
              <a:t> yr.)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Ft. Morgan </a:t>
            </a:r>
            <a:r>
              <a:rPr lang="en-US" sz="2100" kern="0" dirty="0" err="1">
                <a:solidFill>
                  <a:srgbClr val="FFFF00"/>
                </a:solidFill>
              </a:rPr>
              <a:t>Irrig</a:t>
            </a:r>
            <a:r>
              <a:rPr lang="en-US" sz="2100" kern="0" dirty="0">
                <a:solidFill>
                  <a:srgbClr val="FFFF00"/>
                </a:solidFill>
              </a:rPr>
              <a:t>. Co. to Xcel Energy: 	2,500 AF / year (23</a:t>
            </a:r>
            <a:r>
              <a:rPr lang="en-US" sz="2100" kern="0" baseline="30000" dirty="0">
                <a:solidFill>
                  <a:srgbClr val="FFFF00"/>
                </a:solidFill>
              </a:rPr>
              <a:t>rd</a:t>
            </a:r>
            <a:r>
              <a:rPr lang="en-US" sz="2100" kern="0" dirty="0">
                <a:solidFill>
                  <a:srgbClr val="FFFF00"/>
                </a:solidFill>
              </a:rPr>
              <a:t> yr.)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N. Sterling </a:t>
            </a:r>
            <a:r>
              <a:rPr lang="en-US" sz="2100" kern="0" dirty="0" err="1">
                <a:solidFill>
                  <a:srgbClr val="FFFF00"/>
                </a:solidFill>
              </a:rPr>
              <a:t>Irrig</a:t>
            </a:r>
            <a:r>
              <a:rPr lang="en-US" sz="2100" kern="0" dirty="0">
                <a:solidFill>
                  <a:srgbClr val="FFFF00"/>
                </a:solidFill>
              </a:rPr>
              <a:t>. Co. to Xcel Energy: 	3,000 AF / year (13</a:t>
            </a:r>
            <a:r>
              <a:rPr lang="en-US" sz="2100" kern="0" baseline="30000" dirty="0">
                <a:solidFill>
                  <a:srgbClr val="FFFF00"/>
                </a:solidFill>
              </a:rPr>
              <a:t>th</a:t>
            </a:r>
            <a:r>
              <a:rPr lang="en-US" sz="2100" kern="0" dirty="0">
                <a:solidFill>
                  <a:srgbClr val="FFFF00"/>
                </a:solidFill>
              </a:rPr>
              <a:t> yr.)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N. Sterling </a:t>
            </a:r>
            <a:r>
              <a:rPr lang="en-US" sz="2100" kern="0" dirty="0" err="1">
                <a:solidFill>
                  <a:srgbClr val="FFFF00"/>
                </a:solidFill>
              </a:rPr>
              <a:t>Irrig</a:t>
            </a:r>
            <a:r>
              <a:rPr lang="en-US" sz="2100" kern="0" dirty="0">
                <a:solidFill>
                  <a:srgbClr val="FFFF00"/>
                </a:solidFill>
              </a:rPr>
              <a:t>. Co. to </a:t>
            </a:r>
            <a:r>
              <a:rPr lang="en-US" sz="2100" kern="0" dirty="0" err="1">
                <a:solidFill>
                  <a:srgbClr val="FFFF00"/>
                </a:solidFill>
              </a:rPr>
              <a:t>BNN</a:t>
            </a:r>
            <a:r>
              <a:rPr lang="en-US" sz="2100" kern="0" dirty="0">
                <a:solidFill>
                  <a:srgbClr val="FFFF00"/>
                </a:solidFill>
              </a:rPr>
              <a:t> Energy: 	6,800 AF/ year (1</a:t>
            </a:r>
            <a:r>
              <a:rPr lang="en-US" sz="2100" kern="0" baseline="30000" dirty="0">
                <a:solidFill>
                  <a:srgbClr val="FFFF00"/>
                </a:solidFill>
              </a:rPr>
              <a:t>st</a:t>
            </a:r>
            <a:r>
              <a:rPr lang="en-US" sz="2100" kern="0" dirty="0">
                <a:solidFill>
                  <a:srgbClr val="FFFF00"/>
                </a:solidFill>
              </a:rPr>
              <a:t> yr.)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Larimer Co. farm lease to Broomfield:	80 C-BT shares (3/10 optional)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Grand Valley Water Users Association: 	3,178 AF (1</a:t>
            </a:r>
            <a:r>
              <a:rPr lang="en-US" sz="2100" kern="0" baseline="30000" dirty="0">
                <a:solidFill>
                  <a:srgbClr val="FFFF00"/>
                </a:solidFill>
              </a:rPr>
              <a:t>st</a:t>
            </a:r>
            <a:r>
              <a:rPr lang="en-US" sz="2100" kern="0" dirty="0">
                <a:solidFill>
                  <a:srgbClr val="FFFF00"/>
                </a:solidFill>
              </a:rPr>
              <a:t> yr.)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Northern Water C-BT Lease Pool:	varies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  <a:tabLst>
                <a:tab pos="4687888" algn="l"/>
              </a:tabLst>
            </a:pPr>
            <a:r>
              <a:rPr lang="en-US" sz="2100" kern="0" dirty="0">
                <a:solidFill>
                  <a:srgbClr val="FFFF00"/>
                </a:solidFill>
              </a:rPr>
              <a:t>Pueblo Bessemer Ditch lease-back: 	varies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  <a:tabLst>
                <a:tab pos="4687888" algn="l"/>
              </a:tabLst>
            </a:pPr>
            <a:endParaRPr lang="en-US" sz="2100" kern="0" dirty="0">
              <a:solidFill>
                <a:srgbClr val="FFFF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100" kern="0" dirty="0">
                <a:solidFill>
                  <a:srgbClr val="FFFF00"/>
                </a:solidFill>
              </a:rPr>
              <a:t>Others that are leasing or building capacity:  </a:t>
            </a:r>
            <a:r>
              <a:rPr lang="en-US" sz="2100" kern="0" dirty="0" err="1">
                <a:solidFill>
                  <a:srgbClr val="FFFF00"/>
                </a:solidFill>
              </a:rPr>
              <a:t>LSPWCD</a:t>
            </a:r>
            <a:r>
              <a:rPr lang="en-US" sz="2100" kern="0" dirty="0">
                <a:solidFill>
                  <a:srgbClr val="FFFF00"/>
                </a:solidFill>
              </a:rPr>
              <a:t>, New Cache La Poudre Irrigation Company. </a:t>
            </a:r>
            <a:endParaRPr lang="en-US" sz="2100" b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F53E9-B9E0-4B2F-9E26-BA093C6F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278" y="6150281"/>
            <a:ext cx="495409" cy="6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4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838200" y="397377"/>
            <a:ext cx="8001000" cy="4784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200" u="sng" kern="0" dirty="0">
                <a:solidFill>
                  <a:srgbClr val="FFFF00"/>
                </a:solidFill>
              </a:rPr>
              <a:t>3. Ag Water Leases (ATMs) around Colorado (continued):</a:t>
            </a:r>
          </a:p>
          <a:p>
            <a:pPr marL="0" indent="0">
              <a:spcAft>
                <a:spcPts val="0"/>
              </a:spcAft>
              <a:buNone/>
            </a:pPr>
            <a:endParaRPr lang="en-US" sz="1500" u="sng" kern="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u="sng" kern="0" dirty="0">
                <a:solidFill>
                  <a:srgbClr val="FFFF00"/>
                </a:solidFill>
              </a:rPr>
              <a:t>Compensation for leased ag water:</a:t>
            </a:r>
            <a:r>
              <a:rPr lang="en-US" sz="2200" kern="0" dirty="0">
                <a:solidFill>
                  <a:srgbClr val="FFFF00"/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2801938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On a per acre-foot basis:  &lt; $100 up to $1,550 per AF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2801938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On a </a:t>
            </a:r>
            <a:r>
              <a:rPr lang="en-US" sz="2200" u="sng" kern="0" dirty="0">
                <a:solidFill>
                  <a:srgbClr val="FFFF00"/>
                </a:solidFill>
              </a:rPr>
              <a:t>per-acre</a:t>
            </a:r>
            <a:r>
              <a:rPr lang="en-US" sz="2200" kern="0" dirty="0">
                <a:solidFill>
                  <a:srgbClr val="FFFF00"/>
                </a:solidFill>
              </a:rPr>
              <a:t> basis:  	 up to $1,020 per acre</a:t>
            </a:r>
          </a:p>
          <a:p>
            <a:pPr marL="0" indent="0">
              <a:spcAft>
                <a:spcPts val="0"/>
              </a:spcAft>
              <a:buNone/>
              <a:tabLst>
                <a:tab pos="2801938" algn="l"/>
              </a:tabLst>
            </a:pPr>
            <a:endParaRPr lang="en-US" sz="2200" kern="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  <a:tabLst>
                <a:tab pos="2801938" algn="l"/>
              </a:tabLst>
            </a:pPr>
            <a:r>
              <a:rPr lang="en-US" sz="2200" u="sng" kern="0" dirty="0">
                <a:solidFill>
                  <a:srgbClr val="FFFF00"/>
                </a:solidFill>
              </a:rPr>
              <a:t>Common Traits of Leases: </a:t>
            </a:r>
          </a:p>
          <a:p>
            <a:pPr>
              <a:spcBef>
                <a:spcPts val="200"/>
              </a:spcBef>
              <a:spcAft>
                <a:spcPts val="200"/>
              </a:spcAft>
              <a:tabLst>
                <a:tab pos="2801938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Significant time and cost involved in setting up a lease.</a:t>
            </a:r>
          </a:p>
          <a:p>
            <a:pPr>
              <a:spcBef>
                <a:spcPts val="200"/>
              </a:spcBef>
              <a:spcAft>
                <a:spcPts val="200"/>
              </a:spcAft>
              <a:tabLst>
                <a:tab pos="2801938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Mostly mutual ditch companies involved. </a:t>
            </a:r>
          </a:p>
          <a:p>
            <a:pPr>
              <a:spcBef>
                <a:spcPts val="200"/>
              </a:spcBef>
              <a:spcAft>
                <a:spcPts val="200"/>
              </a:spcAft>
              <a:tabLst>
                <a:tab pos="2801938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Lease participants typically fallowed their least productive land.</a:t>
            </a:r>
          </a:p>
          <a:p>
            <a:pPr>
              <a:spcBef>
                <a:spcPts val="200"/>
              </a:spcBef>
              <a:spcAft>
                <a:spcPts val="200"/>
              </a:spcAft>
              <a:tabLst>
                <a:tab pos="2801938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More farmers wanted to participate than were able to.</a:t>
            </a:r>
            <a:endParaRPr lang="en-US" sz="1500" i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500" i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500" i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F53E9-B9E0-4B2F-9E26-BA093C6F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278" y="6150281"/>
            <a:ext cx="495409" cy="6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76826"/>
            <a:ext cx="89001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200" u="sng" dirty="0">
                <a:solidFill>
                  <a:srgbClr val="FFFF00"/>
                </a:solidFill>
              </a:rPr>
              <a:t>Decision Support Tool: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www.agwaternetwork.org/Assessment.aspx  </a:t>
            </a:r>
          </a:p>
          <a:p>
            <a:pPr lvl="0"/>
            <a:r>
              <a:rPr lang="en-US" sz="2200" dirty="0">
                <a:solidFill>
                  <a:srgbClr val="FFFF00"/>
                </a:solidFill>
              </a:rPr>
              <a:t>Enables ag water right holders to assess the </a:t>
            </a:r>
            <a:r>
              <a:rPr lang="en-US" sz="2200" i="1" dirty="0">
                <a:solidFill>
                  <a:srgbClr val="FFFF00"/>
                </a:solidFill>
              </a:rPr>
              <a:t>potential</a:t>
            </a:r>
            <a:r>
              <a:rPr lang="en-US" sz="2200" dirty="0">
                <a:solidFill>
                  <a:srgbClr val="FFFF00"/>
                </a:solidFill>
              </a:rPr>
              <a:t> of leasing their water rights for other uses.</a:t>
            </a:r>
          </a:p>
          <a:p>
            <a:pPr lvl="0"/>
            <a:endParaRPr lang="en-US" sz="2400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Does not indicate: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if there is a market for leased water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how much leased water might be worth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cost of setting up a 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Does indicate: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Suitability of a water right for leasing.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key considerations of an ag water lease (location, seniority, quantity).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Gives water right holders a quick way to assess their water rights for leasing.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DST is based on the characteristics of successful ag water leases around Colorado.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400" u="sng" dirty="0">
                <a:solidFill>
                  <a:srgbClr val="FFFF00"/>
                </a:solidFill>
              </a:rPr>
              <a:t>www.agwaternetwork.org/Assessment.aspx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94520-2ADE-44F5-B43F-2EB904B1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362" y="6193478"/>
            <a:ext cx="530398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8E600-A4BF-4AB0-936E-25BED098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43" y="135774"/>
            <a:ext cx="8598114" cy="65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0868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Ag Water </a:t>
            </a:r>
            <a:r>
              <a:rPr lang="en-US" sz="3600" dirty="0" err="1">
                <a:solidFill>
                  <a:srgbClr val="FFFF00"/>
                </a:solidFill>
              </a:rPr>
              <a:t>NetWORK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833253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FF00"/>
                </a:solidFill>
              </a:rPr>
              <a:t>Questions? Phil Brink (303) 475-3453 </a:t>
            </a:r>
          </a:p>
          <a:p>
            <a:pPr lvl="0"/>
            <a:r>
              <a:rPr lang="en-US" sz="2600" dirty="0">
                <a:solidFill>
                  <a:srgbClr val="FFFF00"/>
                </a:solidFill>
              </a:rPr>
              <a:t>or phil@brinkinc.biz </a:t>
            </a:r>
            <a:endParaRPr lang="en-US" sz="2600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33" y="2819400"/>
            <a:ext cx="4348669" cy="32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186922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www.coloradocattle.org/agwaternetwork.aspx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5067" y="6248400"/>
            <a:ext cx="5943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solidFill>
                  <a:srgbClr val="FFFF00"/>
                </a:solidFill>
              </a:rPr>
              <a:t>Funded by a Colorado Water Conservation Board grant</a:t>
            </a:r>
          </a:p>
        </p:txBody>
      </p:sp>
    </p:spTree>
    <p:extLst>
      <p:ext uri="{BB962C8B-B14F-4D97-AF65-F5344CB8AC3E}">
        <p14:creationId xmlns:p14="http://schemas.microsoft.com/office/powerpoint/2010/main" val="126916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990600" y="533400"/>
            <a:ext cx="7543801" cy="327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b="1" kern="0" dirty="0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Question:  </a:t>
            </a:r>
          </a:p>
          <a:p>
            <a:pPr marL="0" indent="0" algn="ctr">
              <a:buNone/>
            </a:pPr>
            <a:endParaRPr lang="en-US" sz="3000" b="1" kern="0" dirty="0">
              <a:solidFill>
                <a:srgbClr val="FFFF00"/>
              </a:solidFill>
              <a:latin typeface="Arial  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000" b="1" kern="0" dirty="0">
                <a:solidFill>
                  <a:srgbClr val="FFFF00"/>
                </a:solidFill>
                <a:latin typeface="Arial  "/>
                <a:cs typeface="Calibri" panose="020F0502020204030204" pitchFamily="34" charset="0"/>
              </a:rPr>
              <a:t>How much did Colorado’s population grow in 2017?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9E17A-9255-467D-B8FD-76A39DD60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94" y="6172200"/>
            <a:ext cx="44577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11D39-1C88-40B6-B0D7-BBF8302CA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990600"/>
            <a:ext cx="8214824" cy="1228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55C3C4-70AF-4702-AE47-D1DBCCB1F7F1}"/>
              </a:ext>
            </a:extLst>
          </p:cNvPr>
          <p:cNvSpPr txBox="1"/>
          <p:nvPr/>
        </p:nvSpPr>
        <p:spPr>
          <a:xfrm>
            <a:off x="5346590" y="682725"/>
            <a:ext cx="13209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Dec. 20, 2017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4126B-3210-4CC8-8F67-6983655E8695}"/>
              </a:ext>
            </a:extLst>
          </p:cNvPr>
          <p:cNvSpPr/>
          <p:nvPr/>
        </p:nvSpPr>
        <p:spPr>
          <a:xfrm>
            <a:off x="878377" y="6485523"/>
            <a:ext cx="81386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Sources: Denver Post; 12/20/17  (https://www.denverpost.com/2017/12/20/colorado-population-2017/)</a:t>
            </a:r>
          </a:p>
          <a:p>
            <a:r>
              <a:rPr lang="en-US" sz="11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1A9C1-5607-4124-868A-1F5EA34066F0}"/>
              </a:ext>
            </a:extLst>
          </p:cNvPr>
          <p:cNvSpPr/>
          <p:nvPr/>
        </p:nvSpPr>
        <p:spPr>
          <a:xfrm>
            <a:off x="795960" y="2496885"/>
            <a:ext cx="8378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3375025" algn="l"/>
              </a:tabLst>
            </a:pPr>
            <a:r>
              <a:rPr lang="en-US" sz="2200" u="sng" kern="0" dirty="0">
                <a:solidFill>
                  <a:srgbClr val="FFFF00"/>
                </a:solidFill>
              </a:rPr>
              <a:t>2016*              2017*		Change      Nat’l Rank (growth rate)</a:t>
            </a:r>
          </a:p>
          <a:p>
            <a:pPr marL="0" indent="0">
              <a:buNone/>
              <a:tabLst>
                <a:tab pos="1770063" algn="l"/>
                <a:tab pos="3541713" algn="l"/>
              </a:tabLst>
            </a:pPr>
            <a:r>
              <a:rPr lang="en-US" sz="2200" kern="0" dirty="0">
                <a:solidFill>
                  <a:srgbClr val="FFFF00"/>
                </a:solidFill>
              </a:rPr>
              <a:t>5,530,105	5,607,154	</a:t>
            </a:r>
            <a:r>
              <a:rPr lang="en-US" sz="2200" b="1" kern="0" dirty="0">
                <a:solidFill>
                  <a:srgbClr val="FFFF00"/>
                </a:solidFill>
              </a:rPr>
              <a:t>+ 77,049</a:t>
            </a:r>
            <a:r>
              <a:rPr lang="en-US" sz="2200" kern="0" dirty="0">
                <a:solidFill>
                  <a:srgbClr val="FFFF00"/>
                </a:solidFill>
              </a:rPr>
              <a:t>	     	8</a:t>
            </a:r>
            <a:r>
              <a:rPr lang="en-US" sz="2200" kern="0" baseline="30000" dirty="0">
                <a:solidFill>
                  <a:srgbClr val="FFFF00"/>
                </a:solidFill>
              </a:rPr>
              <a:t>th</a:t>
            </a:r>
            <a:endParaRPr lang="en-US" sz="2200" kern="0" dirty="0">
              <a:solidFill>
                <a:srgbClr val="FFFF00"/>
              </a:solidFill>
            </a:endParaRPr>
          </a:p>
          <a:p>
            <a:pPr marL="0" indent="0">
              <a:buNone/>
              <a:tabLst>
                <a:tab pos="1770063" algn="l"/>
                <a:tab pos="3541713" algn="l"/>
              </a:tabLst>
            </a:pPr>
            <a:endParaRPr lang="en-US" sz="2200" kern="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47AD7D-0805-4793-BBAB-B5038A963630}"/>
              </a:ext>
            </a:extLst>
          </p:cNvPr>
          <p:cNvSpPr/>
          <p:nvPr/>
        </p:nvSpPr>
        <p:spPr>
          <a:xfrm>
            <a:off x="1394069" y="3871144"/>
            <a:ext cx="69506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FFFF00"/>
                </a:solidFill>
                <a:latin typeface="Arial  "/>
              </a:rPr>
              <a:t>Colorado has added ~ 578,000 new residents since 2010.</a:t>
            </a:r>
          </a:p>
          <a:p>
            <a:pPr algn="ctr"/>
            <a:endParaRPr lang="en-US" sz="2600" dirty="0">
              <a:solidFill>
                <a:srgbClr val="FFFF00"/>
              </a:solidFill>
              <a:latin typeface="Arial  "/>
            </a:endParaRPr>
          </a:p>
          <a:p>
            <a:pPr algn="ctr"/>
            <a:r>
              <a:rPr lang="en-US" sz="2600" dirty="0">
                <a:solidFill>
                  <a:srgbClr val="FFFF00"/>
                </a:solidFill>
                <a:latin typeface="Arial  "/>
              </a:rPr>
              <a:t>Average = 82,500 per year</a:t>
            </a:r>
            <a:endParaRPr lang="en-US" sz="1600" dirty="0">
              <a:solidFill>
                <a:srgbClr val="FFFF00"/>
              </a:solidFill>
              <a:latin typeface="Arial 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206BF-AFA0-48FE-9D65-CDD531489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74851"/>
            <a:ext cx="458458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>
            <a:spLocks/>
          </p:cNvSpPr>
          <p:nvPr/>
        </p:nvSpPr>
        <p:spPr>
          <a:xfrm>
            <a:off x="210573" y="236185"/>
            <a:ext cx="8889077" cy="29575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  "/>
              </a:rPr>
              <a:t>2017 population increase = 77,049  </a:t>
            </a:r>
          </a:p>
          <a:p>
            <a:pPr marL="0" indent="0">
              <a:buNone/>
            </a:pPr>
            <a:endParaRPr lang="en-US" sz="2000" i="1" kern="0" dirty="0">
              <a:solidFill>
                <a:srgbClr val="FFFF00"/>
              </a:solidFill>
              <a:latin typeface="Arial  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kern="0" dirty="0">
                <a:solidFill>
                  <a:srgbClr val="FFFF00"/>
                </a:solidFill>
                <a:latin typeface="Arial  "/>
              </a:rPr>
              <a:t>Additional Water Required?  ~13,000 Acre-feet (AF)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kern="0" dirty="0">
              <a:solidFill>
                <a:srgbClr val="FFFF00"/>
              </a:solidFill>
              <a:latin typeface="Arial  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FFFF00"/>
                </a:solidFill>
                <a:latin typeface="Arial  "/>
              </a:rPr>
              <a:t>13,000 AF  =  4,236,063,000 Gallons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kern="0" dirty="0">
              <a:solidFill>
                <a:srgbClr val="FFFF00"/>
              </a:solidFill>
              <a:latin typeface="Arial  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>
                <a:solidFill>
                  <a:srgbClr val="FFFF00"/>
                </a:solidFill>
                <a:latin typeface="Arial  "/>
              </a:rPr>
              <a:t>7,650 acres of corn      or 	      </a:t>
            </a:r>
            <a:r>
              <a:rPr lang="da-DK" sz="2400" kern="0" dirty="0">
                <a:solidFill>
                  <a:srgbClr val="FFFF00"/>
                </a:solidFill>
                <a:latin typeface="Arial  "/>
              </a:rPr>
              <a:t>Totten Lake (~3,000 AF) + 					 Jackson Gulch Res. (~10,000 AF)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0" dirty="0">
              <a:solidFill>
                <a:srgbClr val="FFFF00"/>
              </a:solidFill>
              <a:latin typeface="Arial  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CF16C0-B7C1-41B7-B5CF-F97D3772AA2A}"/>
              </a:ext>
            </a:extLst>
          </p:cNvPr>
          <p:cNvSpPr/>
          <p:nvPr/>
        </p:nvSpPr>
        <p:spPr>
          <a:xfrm>
            <a:off x="200892" y="6351883"/>
            <a:ext cx="2830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Water use estimate based on 150 </a:t>
            </a:r>
            <a:r>
              <a:rPr lang="en-US" sz="1000" dirty="0" err="1">
                <a:solidFill>
                  <a:srgbClr val="FFFF00"/>
                </a:solidFill>
              </a:rPr>
              <a:t>gpd</a:t>
            </a:r>
            <a:r>
              <a:rPr lang="en-US" sz="1000" dirty="0">
                <a:solidFill>
                  <a:srgbClr val="FFFF00"/>
                </a:solidFill>
              </a:rPr>
              <a:t>/person</a:t>
            </a:r>
          </a:p>
          <a:p>
            <a:r>
              <a:rPr lang="en-US" sz="1000" dirty="0">
                <a:solidFill>
                  <a:srgbClr val="FFFF00"/>
                </a:solidFill>
              </a:rPr>
              <a:t>Corn acreage based on 1.7 AF of CU/acre.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0589D-2F03-48AA-B6FB-A0CA4242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352800"/>
            <a:ext cx="3071398" cy="2912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9938E9-24AD-48AB-8D26-4A6732AB3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790" y="3429000"/>
            <a:ext cx="35331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83626-790C-4DF2-9687-27E55CDE4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738" y="4883587"/>
            <a:ext cx="2209800" cy="18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BinnerD"/>
                <a:ea typeface="+mn-ea"/>
                <a:cs typeface="+mn-cs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69153" y="224925"/>
            <a:ext cx="798901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2015 State Water Plan: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6684" y="925751"/>
            <a:ext cx="795391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Population: up to 8.5 M by 2050 (updated 2017 projection)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lang="en-US" sz="2900" dirty="0">
              <a:solidFill>
                <a:srgbClr val="FFFF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lang="en-US" sz="2900" dirty="0">
              <a:solidFill>
                <a:srgbClr val="FFFF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lang="en-US" sz="2900" dirty="0">
              <a:solidFill>
                <a:srgbClr val="FFFF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 &amp; I water gap: 560,000 AF /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yr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500K to 700K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irrig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acres lost if no changes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CB4DF-481E-48A2-9080-43EA01C054F8}"/>
              </a:ext>
            </a:extLst>
          </p:cNvPr>
          <p:cNvSpPr/>
          <p:nvPr/>
        </p:nvSpPr>
        <p:spPr>
          <a:xfrm>
            <a:off x="869153" y="6553477"/>
            <a:ext cx="80719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Sources:  1) Population Growth (https://www.denverpost.com/2017/12/20/colorado-population-2017/;  2) 2015 State Water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8AA3-78E3-457A-900F-A0C402C4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639" y="1714500"/>
            <a:ext cx="40494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BB563A-BECA-4DB1-8915-36A553A67438}"/>
              </a:ext>
            </a:extLst>
          </p:cNvPr>
          <p:cNvSpPr/>
          <p:nvPr/>
        </p:nvSpPr>
        <p:spPr>
          <a:xfrm>
            <a:off x="560551" y="457200"/>
            <a:ext cx="8022898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tabLst>
                <a:tab pos="461963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Potential Impacts of “Buy and Dry”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Economic Contraction (business, jobs, tax revenue) </a:t>
            </a: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/ Cultural (communities, schools, jobs)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Environmental (habitat, watering </a:t>
            </a:r>
            <a:r>
              <a:rPr lang="en-US" sz="2600" dirty="0" err="1">
                <a:solidFill>
                  <a:srgbClr val="FFFF00"/>
                </a:solidFill>
              </a:rPr>
              <a:t>opps</a:t>
            </a:r>
            <a:r>
              <a:rPr lang="en-US" sz="2600" dirty="0">
                <a:solidFill>
                  <a:srgbClr val="FFFF00"/>
                </a:solidFill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</a:t>
            </a:r>
            <a:r>
              <a:rPr lang="en-US" sz="2600" dirty="0" err="1">
                <a:solidFill>
                  <a:srgbClr val="FFFF00"/>
                </a:solidFill>
              </a:rPr>
              <a:t>sual</a:t>
            </a:r>
            <a:r>
              <a:rPr lang="en-US" sz="2600" dirty="0">
                <a:solidFill>
                  <a:srgbClr val="FFFF00"/>
                </a:solidFill>
              </a:rPr>
              <a:t> (green to brown)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Food production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32A433-4A99-4F39-A34E-826424E9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511" y="6096000"/>
            <a:ext cx="53039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BinnerD"/>
                <a:ea typeface="+mn-ea"/>
                <a:cs typeface="+mn-cs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19" y="431800"/>
            <a:ext cx="798901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State Water Plan (continued…)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8922" y="1219200"/>
            <a:ext cx="734687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Identifies 3 methods to close the demand - supply gap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 Conservation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Storage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>
                <a:tab pos="461963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 water leasing (goal: 50,000 AF /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yr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268BF-9B5B-45D6-B889-ED82E5570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75" y="6193478"/>
            <a:ext cx="53039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838200" y="178724"/>
            <a:ext cx="8102601" cy="44694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500"/>
              </a:spcAft>
              <a:buNone/>
              <a:tabLst>
                <a:tab pos="4687888" algn="l"/>
                <a:tab pos="5262563" algn="l"/>
              </a:tabLst>
            </a:pPr>
            <a:r>
              <a:rPr lang="en-US" sz="2800" kern="0" dirty="0">
                <a:solidFill>
                  <a:srgbClr val="FFFF00"/>
                </a:solidFill>
              </a:rPr>
              <a:t>State Water Plan elements: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  <a:tabLst>
                <a:tab pos="4687888" algn="l"/>
                <a:tab pos="5262563" algn="l"/>
              </a:tabLst>
            </a:pPr>
            <a:endParaRPr lang="en-US" sz="2800" u="sng" kern="0" dirty="0">
              <a:solidFill>
                <a:srgbClr val="FFFF00"/>
              </a:solidFill>
            </a:endParaRPr>
          </a:p>
          <a:p>
            <a:pPr marL="0" indent="0">
              <a:spcAft>
                <a:spcPts val="1000"/>
              </a:spcAft>
              <a:buNone/>
              <a:tabLst>
                <a:tab pos="4687888" algn="l"/>
                <a:tab pos="5262563" algn="l"/>
              </a:tabLst>
            </a:pPr>
            <a:r>
              <a:rPr lang="en-US" sz="2800" u="sng" kern="0" dirty="0">
                <a:solidFill>
                  <a:srgbClr val="FFFF00"/>
                </a:solidFill>
              </a:rPr>
              <a:t>1. Conservation:</a:t>
            </a:r>
            <a:r>
              <a:rPr lang="en-US" sz="2800" kern="0" dirty="0">
                <a:solidFill>
                  <a:srgbClr val="FFFF00"/>
                </a:solidFill>
              </a:rPr>
              <a:t>	</a:t>
            </a:r>
            <a:endParaRPr lang="en-US" sz="2800" u="sng" kern="0" dirty="0">
              <a:solidFill>
                <a:srgbClr val="FFFF00"/>
              </a:solidFill>
            </a:endParaRPr>
          </a:p>
          <a:p>
            <a:pPr marL="233363" indent="-233363">
              <a:spcBef>
                <a:spcPts val="200"/>
              </a:spcBef>
              <a:spcAft>
                <a:spcPts val="1600"/>
              </a:spcAft>
              <a:tabLst>
                <a:tab pos="4687888" algn="l"/>
              </a:tabLst>
            </a:pPr>
            <a:r>
              <a:rPr lang="en-US" sz="2800" kern="0" dirty="0">
                <a:solidFill>
                  <a:srgbClr val="FFFF00"/>
                </a:solidFill>
              </a:rPr>
              <a:t>Municipal (Tiered Rates, low water use incentives (indoor, outdoors).  Ex: Denver Water: 20% reduction over last 10+ years.</a:t>
            </a:r>
          </a:p>
          <a:p>
            <a:pPr marL="233363" indent="-233363">
              <a:spcBef>
                <a:spcPts val="200"/>
              </a:spcBef>
              <a:spcAft>
                <a:spcPts val="1600"/>
              </a:spcAft>
              <a:tabLst>
                <a:tab pos="4687888" algn="l"/>
              </a:tabLst>
            </a:pPr>
            <a:r>
              <a:rPr lang="en-US" sz="2800" kern="0" dirty="0">
                <a:solidFill>
                  <a:srgbClr val="FFFF00"/>
                </a:solidFill>
              </a:rPr>
              <a:t>Industry (Brewers, beverage cos., others).</a:t>
            </a:r>
          </a:p>
          <a:p>
            <a:pPr marL="233363" indent="-233363">
              <a:spcBef>
                <a:spcPts val="200"/>
              </a:spcBef>
              <a:spcAft>
                <a:spcPts val="200"/>
              </a:spcAft>
              <a:tabLst>
                <a:tab pos="4687888" algn="l"/>
              </a:tabLst>
            </a:pPr>
            <a:r>
              <a:rPr lang="en-US" sz="2800" kern="0" dirty="0">
                <a:solidFill>
                  <a:srgbClr val="FFFF00"/>
                </a:solidFill>
              </a:rPr>
              <a:t>Irrigators: Rio Grande </a:t>
            </a:r>
            <a:r>
              <a:rPr lang="en-US" sz="2800" kern="0" dirty="0" err="1">
                <a:solidFill>
                  <a:srgbClr val="FFFF00"/>
                </a:solidFill>
              </a:rPr>
              <a:t>WCD</a:t>
            </a:r>
            <a:r>
              <a:rPr lang="en-US" sz="2800" kern="0" dirty="0">
                <a:solidFill>
                  <a:srgbClr val="FFFF00"/>
                </a:solidFill>
              </a:rPr>
              <a:t>, Sub-district 1 (self-imposed pumping fee for fallowing or land retirement, infrastructure, etc.).</a:t>
            </a:r>
            <a:endParaRPr lang="en-US" sz="2800" u="sng" kern="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u="sng" kern="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6A375-9EF5-40DA-B712-38C433E5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81" y="6096000"/>
            <a:ext cx="532702" cy="6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1654"/>
      </p:ext>
    </p:extLst>
  </p:cSld>
  <p:clrMapOvr>
    <a:masterClrMapping/>
  </p:clrMapOvr>
</p:sld>
</file>

<file path=ppt/theme/theme1.xml><?xml version="1.0" encoding="utf-8"?>
<a:theme xmlns:a="http://schemas.openxmlformats.org/drawingml/2006/main" name="Grass Backgrou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Grass Background</Template>
  <TotalTime>24648</TotalTime>
  <Words>816</Words>
  <Application>Microsoft Office PowerPoint</Application>
  <PresentationFormat>Letter Paper (8.5x11 in)</PresentationFormat>
  <Paragraphs>187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 </vt:lpstr>
      <vt:lpstr>BinnerD</vt:lpstr>
      <vt:lpstr>Calibri</vt:lpstr>
      <vt:lpstr>Grass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PhilBrink</dc:creator>
  <cp:lastModifiedBy>Phil</cp:lastModifiedBy>
  <cp:revision>750</cp:revision>
  <cp:lastPrinted>2018-01-29T16:56:03Z</cp:lastPrinted>
  <dcterms:created xsi:type="dcterms:W3CDTF">2016-01-05T21:37:51Z</dcterms:created>
  <dcterms:modified xsi:type="dcterms:W3CDTF">2018-01-29T17:04:32Z</dcterms:modified>
</cp:coreProperties>
</file>