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5"/>
  </p:notesMasterIdLst>
  <p:sldIdLst>
    <p:sldId id="256" r:id="rId3"/>
    <p:sldId id="257" r:id="rId4"/>
    <p:sldId id="258" r:id="rId5"/>
    <p:sldId id="259" r:id="rId6"/>
    <p:sldId id="260" r:id="rId7"/>
    <p:sldId id="261" r:id="rId8"/>
    <p:sldId id="262" r:id="rId9"/>
    <p:sldId id="263" r:id="rId10"/>
    <p:sldId id="265" r:id="rId11"/>
    <p:sldId id="266" r:id="rId12"/>
    <p:sldId id="267"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3" autoAdjust="0"/>
    <p:restoredTop sz="94660"/>
  </p:normalViewPr>
  <p:slideViewPr>
    <p:cSldViewPr snapToGrid="0">
      <p:cViewPr varScale="1">
        <p:scale>
          <a:sx n="63" d="100"/>
          <a:sy n="63" d="100"/>
        </p:scale>
        <p:origin x="66" y="4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88EAF4-4BB9-4E19-BDF0-0509702F4C23}" type="datetimeFigureOut">
              <a:rPr lang="en-US" smtClean="0"/>
              <a:t>5/18/2017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7034F3-6542-4DD5-B14D-AF00E1B064B2}" type="slidenum">
              <a:rPr lang="en-US" smtClean="0"/>
              <a:t>‹#›</a:t>
            </a:fld>
            <a:endParaRPr lang="en-US"/>
          </a:p>
        </p:txBody>
      </p:sp>
    </p:spTree>
    <p:extLst>
      <p:ext uri="{BB962C8B-B14F-4D97-AF65-F5344CB8AC3E}">
        <p14:creationId xmlns:p14="http://schemas.microsoft.com/office/powerpoint/2010/main" val="2512288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Pull together what is done,</a:t>
            </a:r>
            <a:r>
              <a:rPr lang="en-US" baseline="0" dirty="0" smtClean="0"/>
              <a:t> needs to be put all in one place, so much is going on.</a:t>
            </a:r>
          </a:p>
          <a:p>
            <a:endParaRPr lang="en-US" baseline="0" dirty="0" smtClean="0"/>
          </a:p>
          <a:p>
            <a:r>
              <a:rPr lang="en-US" baseline="0" dirty="0" smtClean="0"/>
              <a:t>4 categories</a:t>
            </a:r>
            <a:endParaRPr lang="en-US" dirty="0"/>
          </a:p>
        </p:txBody>
      </p:sp>
      <p:sp>
        <p:nvSpPr>
          <p:cNvPr id="4" name="Slide Number Placeholder 3"/>
          <p:cNvSpPr>
            <a:spLocks noGrp="1"/>
          </p:cNvSpPr>
          <p:nvPr>
            <p:ph type="sldNum" sz="quarter" idx="10"/>
          </p:nvPr>
        </p:nvSpPr>
        <p:spPr/>
        <p:txBody>
          <a:bodyPr/>
          <a:lstStyle/>
          <a:p>
            <a:fld id="{CC90524F-F5C0-4895-8AAF-D0A06DBF1ABB}"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37898002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Tomichi</a:t>
            </a:r>
            <a:r>
              <a:rPr lang="en-US" baseline="0" dirty="0" smtClean="0"/>
              <a:t> Creek</a:t>
            </a:r>
          </a:p>
          <a:p>
            <a:r>
              <a:rPr lang="en-US" baseline="0" dirty="0" smtClean="0"/>
              <a:t>-165 acres of irrigated hay and pasture</a:t>
            </a:r>
          </a:p>
          <a:p>
            <a:r>
              <a:rPr lang="en-US" baseline="0" dirty="0" smtClean="0"/>
              <a:t>-brought in hay, leasing late season pasture,</a:t>
            </a:r>
          </a:p>
          <a:p>
            <a:r>
              <a:rPr lang="en-US" baseline="0" dirty="0" smtClean="0"/>
              <a:t>-operational flexibility</a:t>
            </a:r>
          </a:p>
          <a:p>
            <a:r>
              <a:rPr lang="en-US" baseline="0" dirty="0" smtClean="0"/>
              <a:t>-not concerned about next season’s recovery</a:t>
            </a:r>
          </a:p>
          <a:p>
            <a:r>
              <a:rPr lang="en-US" baseline="0" dirty="0" smtClean="0"/>
              <a:t>Component – Current Studies on forage split-season</a:t>
            </a:r>
          </a:p>
          <a:p>
            <a:r>
              <a:rPr lang="en-US" baseline="0" dirty="0" smtClean="0"/>
              <a:t>SCPP – Wyoming (5 projects on the Green River) $200 per acre foot</a:t>
            </a:r>
          </a:p>
          <a:p>
            <a:r>
              <a:rPr lang="en-US" baseline="0" dirty="0" smtClean="0"/>
              <a:t>and Colorado projects on Carpenter Ranch and in the Lower Uncompahgre and Lower Gunnison</a:t>
            </a:r>
          </a:p>
        </p:txBody>
      </p:sp>
      <p:sp>
        <p:nvSpPr>
          <p:cNvPr id="4" name="Slide Number Placeholder 3"/>
          <p:cNvSpPr>
            <a:spLocks noGrp="1"/>
          </p:cNvSpPr>
          <p:nvPr>
            <p:ph type="sldNum" sz="quarter" idx="10"/>
          </p:nvPr>
        </p:nvSpPr>
        <p:spPr/>
        <p:txBody>
          <a:bodyPr/>
          <a:lstStyle/>
          <a:p>
            <a:fld id="{CC90524F-F5C0-4895-8AAF-D0A06DBF1ABB}"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18043915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 investigations began for economic incentives.  Maximizing profits</a:t>
            </a:r>
            <a:r>
              <a:rPr lang="en-US" baseline="0" dirty="0" smtClean="0"/>
              <a:t> doesn’t necessarily mean applying the most water possible due to labor, water costs,  input costs. Now studied for water scarcity, not profit maximization.</a:t>
            </a:r>
          </a:p>
          <a:p>
            <a:r>
              <a:rPr lang="en-US" baseline="0" dirty="0" smtClean="0"/>
              <a:t>Nationally, alfalfa is the 4</a:t>
            </a:r>
            <a:r>
              <a:rPr lang="en-US" baseline="30000" dirty="0" smtClean="0"/>
              <a:t>th</a:t>
            </a:r>
            <a:r>
              <a:rPr lang="en-US" baseline="0" dirty="0" smtClean="0"/>
              <a:t> largest crop grown.  Combined with all hay it is the 3</a:t>
            </a:r>
            <a:r>
              <a:rPr lang="en-US" baseline="30000" dirty="0" smtClean="0"/>
              <a:t>rd</a:t>
            </a:r>
            <a:r>
              <a:rPr lang="en-US" baseline="0" dirty="0" smtClean="0"/>
              <a:t>. &gt; 11% of crop area in CO is alfalfa.</a:t>
            </a:r>
          </a:p>
          <a:p>
            <a:r>
              <a:rPr lang="en-US" baseline="0" dirty="0" smtClean="0"/>
              <a:t>Alfalfa is been extensively studied: CU, yield, cultivars, nutritional quality, drought, irrigation regimes</a:t>
            </a:r>
          </a:p>
          <a:p>
            <a:r>
              <a:rPr lang="en-US" baseline="0" dirty="0" smtClean="0"/>
              <a:t>Highly adaptable and because of dormancy very drought tolerant.  Root system that does 9 meters deep</a:t>
            </a:r>
          </a:p>
        </p:txBody>
      </p:sp>
      <p:sp>
        <p:nvSpPr>
          <p:cNvPr id="4" name="Slide Number Placeholder 3"/>
          <p:cNvSpPr>
            <a:spLocks noGrp="1"/>
          </p:cNvSpPr>
          <p:nvPr>
            <p:ph type="sldNum" sz="quarter" idx="10"/>
          </p:nvPr>
        </p:nvSpPr>
        <p:spPr/>
        <p:txBody>
          <a:bodyPr/>
          <a:lstStyle/>
          <a:p>
            <a:fld id="{CC90524F-F5C0-4895-8AAF-D0A06DBF1ABB}"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7083037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Seasonal yield:  produces the highest yields and the best quality at the highest water use efficiency in the spring.  In some areas in the West,</a:t>
            </a:r>
            <a:r>
              <a:rPr lang="en-US" baseline="0" dirty="0" smtClean="0"/>
              <a:t> the amount of forage  from the midsummer cutting is 50% lower than the spring cutting.  </a:t>
            </a:r>
          </a:p>
          <a:p>
            <a:r>
              <a:rPr lang="en-US" baseline="0" dirty="0" smtClean="0"/>
              <a:t>Seasonal Nutritional: Low-quality alfalfa is a higher proposition of cell water material that has more indigestible compounds.  Spring and fall alfalfa has a higher leaf and protein content than summer alfalfa.  High temps make it mature faster and causes the structural cell wall to form faster.  </a:t>
            </a:r>
          </a:p>
          <a:p>
            <a:r>
              <a:rPr lang="en-US" dirty="0" smtClean="0"/>
              <a:t>This is where the “split-season” comes in.</a:t>
            </a:r>
          </a:p>
          <a:p>
            <a:r>
              <a:rPr lang="en-US" dirty="0" smtClean="0"/>
              <a:t>“Summer Dry Down”: Southern California in the 1950s.</a:t>
            </a:r>
            <a:r>
              <a:rPr lang="en-US" baseline="0" dirty="0" smtClean="0"/>
              <a:t>  No water from July to October. Same in Southern Arizona where they ceased irrigation from July through August, less stand loss due to summer scald.  Pond and cause severe stand loss.  Laser leveling solved this problem.</a:t>
            </a:r>
            <a:endParaRPr lang="en-US" dirty="0" smtClean="0"/>
          </a:p>
        </p:txBody>
      </p:sp>
      <p:sp>
        <p:nvSpPr>
          <p:cNvPr id="4" name="Slide Number Placeholder 3"/>
          <p:cNvSpPr>
            <a:spLocks noGrp="1"/>
          </p:cNvSpPr>
          <p:nvPr>
            <p:ph type="sldNum" sz="quarter" idx="10"/>
          </p:nvPr>
        </p:nvSpPr>
        <p:spPr/>
        <p:txBody>
          <a:bodyPr/>
          <a:lstStyle/>
          <a:p>
            <a:fld id="{CC90524F-F5C0-4895-8AAF-D0A06DBF1ABB}"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9983871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Water applied in excess of ET does not produce extra yield, it can cause stand loss and declining yields.  Most studies have found very little difference in the relationship between yield and ET in different cultivars.</a:t>
            </a:r>
            <a:endParaRPr lang="en-US" dirty="0"/>
          </a:p>
        </p:txBody>
      </p:sp>
      <p:sp>
        <p:nvSpPr>
          <p:cNvPr id="4" name="Slide Number Placeholder 3"/>
          <p:cNvSpPr>
            <a:spLocks noGrp="1"/>
          </p:cNvSpPr>
          <p:nvPr>
            <p:ph type="sldNum" sz="quarter" idx="10"/>
          </p:nvPr>
        </p:nvSpPr>
        <p:spPr/>
        <p:txBody>
          <a:bodyPr/>
          <a:lstStyle/>
          <a:p>
            <a:fld id="{CC90524F-F5C0-4895-8AAF-D0A06DBF1ABB}"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3047469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FFFFF7"/>
                </a:solidFill>
              </a:rPr>
              <a:t>Depends on environment, length of growing season, duration of drought period, soil, and depth to water table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FFFFF7"/>
                </a:solidFill>
              </a:rPr>
              <a:t>Best results in cooler regions with shorter growing seasons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rgbClr val="FFFFF7"/>
              </a:solidFill>
            </a:endParaRPr>
          </a:p>
          <a:p>
            <a:r>
              <a:rPr lang="en-US" dirty="0" smtClean="0"/>
              <a:t>Berthoud:</a:t>
            </a:r>
            <a:r>
              <a:rPr lang="en-US" baseline="0" dirty="0" smtClean="0"/>
              <a:t> # of crowns higher in DI treatments after 1</a:t>
            </a:r>
            <a:r>
              <a:rPr lang="en-US" baseline="30000" dirty="0" smtClean="0"/>
              <a:t>st</a:t>
            </a:r>
            <a:r>
              <a:rPr lang="en-US" baseline="0" dirty="0" smtClean="0"/>
              <a:t> and 2</a:t>
            </a:r>
            <a:r>
              <a:rPr lang="en-US" baseline="30000" dirty="0" smtClean="0"/>
              <a:t>nd</a:t>
            </a:r>
            <a:r>
              <a:rPr lang="en-US" baseline="0" dirty="0" smtClean="0"/>
              <a:t> cutting than control</a:t>
            </a:r>
          </a:p>
          <a:p>
            <a:r>
              <a:rPr lang="en-US" baseline="0" dirty="0" err="1" smtClean="0"/>
              <a:t>FoCo</a:t>
            </a:r>
            <a:r>
              <a:rPr lang="en-US" baseline="0" dirty="0" smtClean="0"/>
              <a:t>: No decline in stand density in later years after experiment</a:t>
            </a:r>
          </a:p>
          <a:p>
            <a:r>
              <a:rPr lang="en-US" baseline="0" dirty="0" smtClean="0"/>
              <a:t>AZ studies:  shorter periods of time &lt;35 days no observable difference, better water holding capacity</a:t>
            </a:r>
          </a:p>
          <a:p>
            <a:endParaRPr lang="en-US" baseline="0" dirty="0" smtClean="0"/>
          </a:p>
          <a:p>
            <a:r>
              <a:rPr lang="en-US" baseline="0" dirty="0" smtClean="0"/>
              <a:t>Recovery – not multiple years, or years in a row, shorter deficit irrigation</a:t>
            </a:r>
          </a:p>
          <a:p>
            <a:r>
              <a:rPr lang="en-US" baseline="0" dirty="0" smtClean="0"/>
              <a:t>Fort Collins – Spring harvests following dry summers of partial season irrigated alfalfa average 85 percent of normal</a:t>
            </a:r>
          </a:p>
          <a:p>
            <a:r>
              <a:rPr lang="en-US" baseline="0" dirty="0" smtClean="0"/>
              <a:t>PV – Yield was less than control after 70 days but not for 35 days.  Too up to two normal growth periods to recover.</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CC90524F-F5C0-4895-8AAF-D0A06DBF1ABB}"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39106197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FFFFF7"/>
                </a:solidFill>
              </a:rPr>
              <a:t>Perennial pasture grasses not as drought tolerant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Severe drop off in yields after irrigation terminated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Full vs. limited irrigation paradox</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Organic clay loam with great water holding capacity – exceptional soil capacity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CC90524F-F5C0-4895-8AAF-D0A06DBF1ABB}"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8421840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Eckert,</a:t>
            </a:r>
            <a:r>
              <a:rPr lang="en-US" baseline="0" dirty="0" smtClean="0"/>
              <a:t> Delta County,</a:t>
            </a:r>
          </a:p>
          <a:p>
            <a:r>
              <a:rPr lang="en-US" baseline="0" dirty="0" err="1" smtClean="0"/>
              <a:t>Fruita</a:t>
            </a:r>
            <a:r>
              <a:rPr lang="en-US" baseline="0" dirty="0" smtClean="0"/>
              <a:t>, Mesa County</a:t>
            </a:r>
          </a:p>
          <a:p>
            <a:r>
              <a:rPr lang="en-US" baseline="0" dirty="0" smtClean="0"/>
              <a:t>Yellow Jacket, Montezuma county</a:t>
            </a:r>
          </a:p>
          <a:p>
            <a:r>
              <a:rPr lang="en-US" baseline="0" dirty="0" smtClean="0"/>
              <a:t>2</a:t>
            </a:r>
            <a:r>
              <a:rPr lang="en-US" baseline="30000" dirty="0" smtClean="0"/>
              <a:t>nd</a:t>
            </a:r>
            <a:r>
              <a:rPr lang="en-US" baseline="0" dirty="0" smtClean="0"/>
              <a:t> stop maintained similar yields to the control in the 1</a:t>
            </a:r>
            <a:r>
              <a:rPr lang="en-US" baseline="30000" dirty="0" smtClean="0"/>
              <a:t>st</a:t>
            </a:r>
            <a:r>
              <a:rPr lang="en-US" baseline="0" dirty="0" smtClean="0"/>
              <a:t> and 2</a:t>
            </a:r>
            <a:r>
              <a:rPr lang="en-US" baseline="30000" dirty="0" smtClean="0"/>
              <a:t>nd</a:t>
            </a:r>
            <a:r>
              <a:rPr lang="en-US" baseline="0" dirty="0" smtClean="0"/>
              <a:t> cutting.  SA1 was reduced to 61% of the control.  By third cutting 2</a:t>
            </a:r>
            <a:r>
              <a:rPr lang="en-US" baseline="30000" dirty="0" smtClean="0"/>
              <a:t>nd</a:t>
            </a:r>
            <a:r>
              <a:rPr lang="en-US" baseline="0" dirty="0" smtClean="0"/>
              <a:t> was 53% and 1</a:t>
            </a:r>
            <a:r>
              <a:rPr lang="en-US" baseline="30000" dirty="0" smtClean="0"/>
              <a:t>st</a:t>
            </a:r>
            <a:r>
              <a:rPr lang="en-US" baseline="0" dirty="0" smtClean="0"/>
              <a:t> was 30% of control.</a:t>
            </a:r>
            <a:endParaRPr lang="en-US" dirty="0"/>
          </a:p>
        </p:txBody>
      </p:sp>
      <p:sp>
        <p:nvSpPr>
          <p:cNvPr id="4" name="Slide Number Placeholder 3"/>
          <p:cNvSpPr>
            <a:spLocks noGrp="1"/>
          </p:cNvSpPr>
          <p:nvPr>
            <p:ph type="sldNum" sz="quarter" idx="10"/>
          </p:nvPr>
        </p:nvSpPr>
        <p:spPr/>
        <p:txBody>
          <a:bodyPr/>
          <a:lstStyle/>
          <a:p>
            <a:fld id="{CC90524F-F5C0-4895-8AAF-D0A06DBF1ABB}"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41700026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Cimarron (Montrose), Gunnison</a:t>
            </a:r>
            <a:r>
              <a:rPr lang="en-US" baseline="0" dirty="0" smtClean="0"/>
              <a:t> (Gunnison), Hayden (Routt), </a:t>
            </a:r>
            <a:r>
              <a:rPr lang="en-US" baseline="0" dirty="0" err="1" smtClean="0"/>
              <a:t>Kremmling</a:t>
            </a:r>
            <a:r>
              <a:rPr lang="en-US" baseline="0" dirty="0" smtClean="0"/>
              <a:t> (Grand), Razor Creek (Saguache), and Steamboat Lake (Routt)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Total cessation of irrigation for a full season.</a:t>
            </a:r>
            <a:r>
              <a:rPr lang="en-US" baseline="0"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Fescue, bluegrass, sedges, </a:t>
            </a:r>
            <a:r>
              <a:rPr lang="en-US" baseline="0" dirty="0" err="1" smtClean="0"/>
              <a:t>orchardgrass</a:t>
            </a: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Yields 39% of normal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Year 2 yields: 49% of normal</a:t>
            </a:r>
          </a:p>
        </p:txBody>
      </p:sp>
      <p:sp>
        <p:nvSpPr>
          <p:cNvPr id="4" name="Slide Number Placeholder 3"/>
          <p:cNvSpPr>
            <a:spLocks noGrp="1"/>
          </p:cNvSpPr>
          <p:nvPr>
            <p:ph type="sldNum" sz="quarter" idx="10"/>
          </p:nvPr>
        </p:nvSpPr>
        <p:spPr/>
        <p:txBody>
          <a:bodyPr/>
          <a:lstStyle/>
          <a:p>
            <a:fld id="{CC90524F-F5C0-4895-8AAF-D0A06DBF1ABB}"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9347367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smtClean="0"/>
              <a:t>Ground water versus </a:t>
            </a:r>
            <a:r>
              <a:rPr lang="en-US" baseline="0" smtClean="0"/>
              <a:t>surface water</a:t>
            </a:r>
            <a:endParaRPr lang="en-US" baseline="0" dirty="0" smtClean="0"/>
          </a:p>
        </p:txBody>
      </p:sp>
      <p:sp>
        <p:nvSpPr>
          <p:cNvPr id="4" name="Slide Number Placeholder 3"/>
          <p:cNvSpPr>
            <a:spLocks noGrp="1"/>
          </p:cNvSpPr>
          <p:nvPr>
            <p:ph type="sldNum" sz="quarter" idx="10"/>
          </p:nvPr>
        </p:nvSpPr>
        <p:spPr/>
        <p:txBody>
          <a:bodyPr/>
          <a:lstStyle/>
          <a:p>
            <a:fld id="{CC90524F-F5C0-4895-8AAF-D0A06DBF1ABB}"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2466956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23B4DF7-5604-45AF-A87F-156EC9012342}" type="datetimeFigureOut">
              <a:rPr lang="en-US" smtClean="0"/>
              <a:t>5/18/2017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3499F8-D8D9-42B9-B927-7C5839EE2E1B}" type="slidenum">
              <a:rPr lang="en-US" smtClean="0"/>
              <a:t>‹#›</a:t>
            </a:fld>
            <a:endParaRPr lang="en-US"/>
          </a:p>
        </p:txBody>
      </p:sp>
    </p:spTree>
    <p:extLst>
      <p:ext uri="{BB962C8B-B14F-4D97-AF65-F5344CB8AC3E}">
        <p14:creationId xmlns:p14="http://schemas.microsoft.com/office/powerpoint/2010/main" val="2509440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3B4DF7-5604-45AF-A87F-156EC9012342}" type="datetimeFigureOut">
              <a:rPr lang="en-US" smtClean="0"/>
              <a:t>5/18/2017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3499F8-D8D9-42B9-B927-7C5839EE2E1B}" type="slidenum">
              <a:rPr lang="en-US" smtClean="0"/>
              <a:t>‹#›</a:t>
            </a:fld>
            <a:endParaRPr lang="en-US"/>
          </a:p>
        </p:txBody>
      </p:sp>
    </p:spTree>
    <p:extLst>
      <p:ext uri="{BB962C8B-B14F-4D97-AF65-F5344CB8AC3E}">
        <p14:creationId xmlns:p14="http://schemas.microsoft.com/office/powerpoint/2010/main" val="2971231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3B4DF7-5604-45AF-A87F-156EC9012342}" type="datetimeFigureOut">
              <a:rPr lang="en-US" smtClean="0"/>
              <a:t>5/18/2017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3499F8-D8D9-42B9-B927-7C5839EE2E1B}" type="slidenum">
              <a:rPr lang="en-US" smtClean="0"/>
              <a:t>‹#›</a:t>
            </a:fld>
            <a:endParaRPr lang="en-US"/>
          </a:p>
        </p:txBody>
      </p:sp>
    </p:spTree>
    <p:extLst>
      <p:ext uri="{BB962C8B-B14F-4D97-AF65-F5344CB8AC3E}">
        <p14:creationId xmlns:p14="http://schemas.microsoft.com/office/powerpoint/2010/main" val="40594546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9C0EC9-1596-46D5-9FB8-44C165397ECC}" type="datetimeFigureOut">
              <a:rPr lang="en-US" smtClean="0">
                <a:solidFill>
                  <a:prstClr val="black">
                    <a:tint val="75000"/>
                  </a:prstClr>
                </a:solidFill>
              </a:rPr>
              <a:pPr/>
              <a:t>5/18/2017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E732D36-7FFB-4994-AC41-8FB9A55574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3383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3B4DF7-5604-45AF-A87F-156EC9012342}" type="datetimeFigureOut">
              <a:rPr lang="en-US" smtClean="0"/>
              <a:t>5/18/2017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3499F8-D8D9-42B9-B927-7C5839EE2E1B}" type="slidenum">
              <a:rPr lang="en-US" smtClean="0"/>
              <a:t>‹#›</a:t>
            </a:fld>
            <a:endParaRPr lang="en-US"/>
          </a:p>
        </p:txBody>
      </p:sp>
    </p:spTree>
    <p:extLst>
      <p:ext uri="{BB962C8B-B14F-4D97-AF65-F5344CB8AC3E}">
        <p14:creationId xmlns:p14="http://schemas.microsoft.com/office/powerpoint/2010/main" val="1639234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3B4DF7-5604-45AF-A87F-156EC9012342}" type="datetimeFigureOut">
              <a:rPr lang="en-US" smtClean="0"/>
              <a:t>5/18/2017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3499F8-D8D9-42B9-B927-7C5839EE2E1B}" type="slidenum">
              <a:rPr lang="en-US" smtClean="0"/>
              <a:t>‹#›</a:t>
            </a:fld>
            <a:endParaRPr lang="en-US"/>
          </a:p>
        </p:txBody>
      </p:sp>
    </p:spTree>
    <p:extLst>
      <p:ext uri="{BB962C8B-B14F-4D97-AF65-F5344CB8AC3E}">
        <p14:creationId xmlns:p14="http://schemas.microsoft.com/office/powerpoint/2010/main" val="9284526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23B4DF7-5604-45AF-A87F-156EC9012342}" type="datetimeFigureOut">
              <a:rPr lang="en-US" smtClean="0"/>
              <a:t>5/18/2017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3499F8-D8D9-42B9-B927-7C5839EE2E1B}" type="slidenum">
              <a:rPr lang="en-US" smtClean="0"/>
              <a:t>‹#›</a:t>
            </a:fld>
            <a:endParaRPr lang="en-US"/>
          </a:p>
        </p:txBody>
      </p:sp>
    </p:spTree>
    <p:extLst>
      <p:ext uri="{BB962C8B-B14F-4D97-AF65-F5344CB8AC3E}">
        <p14:creationId xmlns:p14="http://schemas.microsoft.com/office/powerpoint/2010/main" val="3618563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23B4DF7-5604-45AF-A87F-156EC9012342}" type="datetimeFigureOut">
              <a:rPr lang="en-US" smtClean="0"/>
              <a:t>5/18/2017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E3499F8-D8D9-42B9-B927-7C5839EE2E1B}" type="slidenum">
              <a:rPr lang="en-US" smtClean="0"/>
              <a:t>‹#›</a:t>
            </a:fld>
            <a:endParaRPr lang="en-US"/>
          </a:p>
        </p:txBody>
      </p:sp>
    </p:spTree>
    <p:extLst>
      <p:ext uri="{BB962C8B-B14F-4D97-AF65-F5344CB8AC3E}">
        <p14:creationId xmlns:p14="http://schemas.microsoft.com/office/powerpoint/2010/main" val="3112129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23B4DF7-5604-45AF-A87F-156EC9012342}" type="datetimeFigureOut">
              <a:rPr lang="en-US" smtClean="0"/>
              <a:t>5/18/2017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3499F8-D8D9-42B9-B927-7C5839EE2E1B}" type="slidenum">
              <a:rPr lang="en-US" smtClean="0"/>
              <a:t>‹#›</a:t>
            </a:fld>
            <a:endParaRPr lang="en-US"/>
          </a:p>
        </p:txBody>
      </p:sp>
    </p:spTree>
    <p:extLst>
      <p:ext uri="{BB962C8B-B14F-4D97-AF65-F5344CB8AC3E}">
        <p14:creationId xmlns:p14="http://schemas.microsoft.com/office/powerpoint/2010/main" val="40140438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3B4DF7-5604-45AF-A87F-156EC9012342}" type="datetimeFigureOut">
              <a:rPr lang="en-US" smtClean="0"/>
              <a:t>5/18/2017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E3499F8-D8D9-42B9-B927-7C5839EE2E1B}" type="slidenum">
              <a:rPr lang="en-US" smtClean="0"/>
              <a:t>‹#›</a:t>
            </a:fld>
            <a:endParaRPr lang="en-US"/>
          </a:p>
        </p:txBody>
      </p:sp>
    </p:spTree>
    <p:extLst>
      <p:ext uri="{BB962C8B-B14F-4D97-AF65-F5344CB8AC3E}">
        <p14:creationId xmlns:p14="http://schemas.microsoft.com/office/powerpoint/2010/main" val="2019736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3B4DF7-5604-45AF-A87F-156EC9012342}" type="datetimeFigureOut">
              <a:rPr lang="en-US" smtClean="0"/>
              <a:t>5/18/2017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3499F8-D8D9-42B9-B927-7C5839EE2E1B}" type="slidenum">
              <a:rPr lang="en-US" smtClean="0"/>
              <a:t>‹#›</a:t>
            </a:fld>
            <a:endParaRPr lang="en-US"/>
          </a:p>
        </p:txBody>
      </p:sp>
    </p:spTree>
    <p:extLst>
      <p:ext uri="{BB962C8B-B14F-4D97-AF65-F5344CB8AC3E}">
        <p14:creationId xmlns:p14="http://schemas.microsoft.com/office/powerpoint/2010/main" val="16758204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3B4DF7-5604-45AF-A87F-156EC9012342}" type="datetimeFigureOut">
              <a:rPr lang="en-US" smtClean="0"/>
              <a:t>5/18/2017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3499F8-D8D9-42B9-B927-7C5839EE2E1B}" type="slidenum">
              <a:rPr lang="en-US" smtClean="0"/>
              <a:t>‹#›</a:t>
            </a:fld>
            <a:endParaRPr lang="en-US"/>
          </a:p>
        </p:txBody>
      </p:sp>
    </p:spTree>
    <p:extLst>
      <p:ext uri="{BB962C8B-B14F-4D97-AF65-F5344CB8AC3E}">
        <p14:creationId xmlns:p14="http://schemas.microsoft.com/office/powerpoint/2010/main" val="1516462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3B4DF7-5604-45AF-A87F-156EC9012342}" type="datetimeFigureOut">
              <a:rPr lang="en-US" smtClean="0"/>
              <a:t>5/18/2017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3499F8-D8D9-42B9-B927-7C5839EE2E1B}" type="slidenum">
              <a:rPr lang="en-US" smtClean="0"/>
              <a:t>‹#›</a:t>
            </a:fld>
            <a:endParaRPr lang="en-US"/>
          </a:p>
        </p:txBody>
      </p:sp>
    </p:spTree>
    <p:extLst>
      <p:ext uri="{BB962C8B-B14F-4D97-AF65-F5344CB8AC3E}">
        <p14:creationId xmlns:p14="http://schemas.microsoft.com/office/powerpoint/2010/main" val="9800531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9C0EC9-1596-46D5-9FB8-44C165397ECC}" type="datetimeFigureOut">
              <a:rPr lang="en-US" smtClean="0">
                <a:solidFill>
                  <a:prstClr val="black">
                    <a:tint val="75000"/>
                  </a:prstClr>
                </a:solidFill>
              </a:rPr>
              <a:pPr/>
              <a:t>5/18/2017</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732D36-7FFB-4994-AC41-8FB9A55574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2545322"/>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9.jpeg"/><Relationship Id="rId5" Type="http://schemas.openxmlformats.org/officeDocument/2006/relationships/image" Target="../media/image8.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1026" name="Picture 2" descr="http://source.colostate.edu/wp-content/uploads/2016/12/CWI_Logo_WithText2-e148217662063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192000" cy="252248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187587" y="2917371"/>
            <a:ext cx="9816826" cy="3785652"/>
          </a:xfrm>
          <a:prstGeom prst="rect">
            <a:avLst/>
          </a:prstGeom>
          <a:noFill/>
        </p:spPr>
        <p:txBody>
          <a:bodyPr wrap="square" rtlCol="0">
            <a:spAutoFit/>
          </a:bodyPr>
          <a:lstStyle/>
          <a:p>
            <a:pPr algn="ctr"/>
            <a:r>
              <a:rPr lang="en-US" sz="3200" dirty="0">
                <a:solidFill>
                  <a:srgbClr val="FFFFF7"/>
                </a:solidFill>
              </a:rPr>
              <a:t>“Alternatives to Permanent Fallowing: Agricultural Water Conservation Strategies to Find Water for Municipal and Environmental Purposes”</a:t>
            </a:r>
          </a:p>
          <a:p>
            <a:pPr algn="ctr"/>
            <a:endParaRPr lang="en-US" sz="2400" dirty="0">
              <a:solidFill>
                <a:srgbClr val="FFFFF7"/>
              </a:solidFill>
            </a:endParaRPr>
          </a:p>
          <a:p>
            <a:pPr algn="ctr"/>
            <a:r>
              <a:rPr lang="en-US" sz="2400" dirty="0">
                <a:solidFill>
                  <a:srgbClr val="FFFFF7"/>
                </a:solidFill>
              </a:rPr>
              <a:t>Bradley Udall and Gregory Peterson</a:t>
            </a:r>
          </a:p>
          <a:p>
            <a:pPr algn="ctr"/>
            <a:r>
              <a:rPr lang="en-US" sz="2400" dirty="0">
                <a:solidFill>
                  <a:srgbClr val="FFFFF7"/>
                </a:solidFill>
              </a:rPr>
              <a:t>Colorado Water Institute</a:t>
            </a:r>
          </a:p>
          <a:p>
            <a:pPr algn="ctr"/>
            <a:endParaRPr lang="en-US" sz="2400" dirty="0">
              <a:solidFill>
                <a:srgbClr val="FFFFF7"/>
              </a:solidFill>
            </a:endParaRPr>
          </a:p>
          <a:p>
            <a:pPr algn="ctr"/>
            <a:r>
              <a:rPr lang="en-US" sz="2400" dirty="0">
                <a:solidFill>
                  <a:srgbClr val="FFFFF7"/>
                </a:solidFill>
              </a:rPr>
              <a:t>March 22, 2017</a:t>
            </a:r>
          </a:p>
          <a:p>
            <a:pPr algn="ctr"/>
            <a:r>
              <a:rPr lang="en-US" sz="2400" dirty="0">
                <a:solidFill>
                  <a:srgbClr val="FFFFF7"/>
                </a:solidFill>
              </a:rPr>
              <a:t>Steamboat Springs, CO</a:t>
            </a:r>
            <a:endParaRPr lang="en-US" sz="2400" dirty="0">
              <a:solidFill>
                <a:srgbClr val="FFFFF7"/>
              </a:solidFill>
            </a:endParaRPr>
          </a:p>
        </p:txBody>
      </p:sp>
    </p:spTree>
    <p:extLst>
      <p:ext uri="{BB962C8B-B14F-4D97-AF65-F5344CB8AC3E}">
        <p14:creationId xmlns:p14="http://schemas.microsoft.com/office/powerpoint/2010/main" val="38909513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extBox 1"/>
          <p:cNvSpPr txBox="1"/>
          <p:nvPr/>
        </p:nvSpPr>
        <p:spPr>
          <a:xfrm>
            <a:off x="688931" y="261853"/>
            <a:ext cx="9816826" cy="1446550"/>
          </a:xfrm>
          <a:prstGeom prst="rect">
            <a:avLst/>
          </a:prstGeom>
          <a:noFill/>
        </p:spPr>
        <p:txBody>
          <a:bodyPr wrap="square" rtlCol="0">
            <a:spAutoFit/>
          </a:bodyPr>
          <a:lstStyle/>
          <a:p>
            <a:r>
              <a:rPr lang="en-US" sz="3200" b="1" dirty="0">
                <a:solidFill>
                  <a:srgbClr val="FFFFF7"/>
                </a:solidFill>
              </a:rPr>
              <a:t>Colorado State Engineer Rules on Alfalfa and Grass for Temporary Fallowing</a:t>
            </a:r>
          </a:p>
          <a:p>
            <a:endParaRPr lang="en-US" sz="2400" dirty="0">
              <a:solidFill>
                <a:srgbClr val="FFFFF7"/>
              </a:solidFill>
            </a:endParaRPr>
          </a:p>
        </p:txBody>
      </p:sp>
      <p:sp>
        <p:nvSpPr>
          <p:cNvPr id="4" name="TextBox 3"/>
          <p:cNvSpPr txBox="1"/>
          <p:nvPr/>
        </p:nvSpPr>
        <p:spPr>
          <a:xfrm>
            <a:off x="688931" y="1525335"/>
            <a:ext cx="10885118" cy="2123658"/>
          </a:xfrm>
          <a:prstGeom prst="rect">
            <a:avLst/>
          </a:prstGeom>
          <a:noFill/>
        </p:spPr>
        <p:txBody>
          <a:bodyPr wrap="square" rtlCol="0">
            <a:spAutoFit/>
          </a:bodyPr>
          <a:lstStyle/>
          <a:p>
            <a:r>
              <a:rPr lang="en-US" sz="2000" b="1" dirty="0">
                <a:solidFill>
                  <a:srgbClr val="FFFFF7"/>
                </a:solidFill>
              </a:rPr>
              <a:t>HB1-1248, codified as CRS 37-60-115(8), allows for pilot fallowing-leasing projects within the state.</a:t>
            </a:r>
          </a:p>
          <a:p>
            <a:endParaRPr lang="en-US" sz="2800" b="1" dirty="0">
              <a:solidFill>
                <a:srgbClr val="FFFFF7"/>
              </a:solidFill>
            </a:endParaRPr>
          </a:p>
          <a:p>
            <a:endParaRPr lang="en-US" sz="2800" dirty="0">
              <a:solidFill>
                <a:srgbClr val="FFFFF7"/>
              </a:solidFill>
            </a:endParaRPr>
          </a:p>
          <a:p>
            <a:endParaRPr lang="en-US" sz="2800" dirty="0">
              <a:solidFill>
                <a:srgbClr val="FFFFF7"/>
              </a:solidFill>
            </a:endParaRPr>
          </a:p>
          <a:p>
            <a:pPr lvl="1"/>
            <a:endParaRPr lang="en-US" sz="2800" dirty="0">
              <a:solidFill>
                <a:srgbClr val="FFFFF7"/>
              </a:solidFill>
            </a:endParaRPr>
          </a:p>
        </p:txBody>
      </p:sp>
      <p:pic>
        <p:nvPicPr>
          <p:cNvPr id="3" name="Picture 2"/>
          <p:cNvPicPr>
            <a:picLocks noChangeAspect="1"/>
          </p:cNvPicPr>
          <p:nvPr/>
        </p:nvPicPr>
        <p:blipFill>
          <a:blip r:embed="rId3"/>
          <a:stretch>
            <a:fillRect/>
          </a:stretch>
        </p:blipFill>
        <p:spPr>
          <a:xfrm>
            <a:off x="1943401" y="2007413"/>
            <a:ext cx="8376177" cy="4629938"/>
          </a:xfrm>
          <a:prstGeom prst="rect">
            <a:avLst/>
          </a:prstGeom>
        </p:spPr>
      </p:pic>
    </p:spTree>
    <p:extLst>
      <p:ext uri="{BB962C8B-B14F-4D97-AF65-F5344CB8AC3E}">
        <p14:creationId xmlns:p14="http://schemas.microsoft.com/office/powerpoint/2010/main" val="28679834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extBox 1"/>
          <p:cNvSpPr txBox="1"/>
          <p:nvPr/>
        </p:nvSpPr>
        <p:spPr>
          <a:xfrm>
            <a:off x="688931" y="261853"/>
            <a:ext cx="9816826" cy="954107"/>
          </a:xfrm>
          <a:prstGeom prst="rect">
            <a:avLst/>
          </a:prstGeom>
          <a:noFill/>
        </p:spPr>
        <p:txBody>
          <a:bodyPr wrap="square" rtlCol="0">
            <a:spAutoFit/>
          </a:bodyPr>
          <a:lstStyle/>
          <a:p>
            <a:r>
              <a:rPr lang="en-US" sz="3200" b="1" dirty="0">
                <a:solidFill>
                  <a:srgbClr val="FFFFF7"/>
                </a:solidFill>
              </a:rPr>
              <a:t>Deficit Irrigation in practice</a:t>
            </a:r>
          </a:p>
          <a:p>
            <a:endParaRPr lang="en-US" sz="2400" dirty="0">
              <a:solidFill>
                <a:srgbClr val="FFFFF7"/>
              </a:solidFill>
            </a:endParaRPr>
          </a:p>
        </p:txBody>
      </p:sp>
      <p:sp>
        <p:nvSpPr>
          <p:cNvPr id="6" name="TextBox 5"/>
          <p:cNvSpPr txBox="1"/>
          <p:nvPr/>
        </p:nvSpPr>
        <p:spPr>
          <a:xfrm>
            <a:off x="688931" y="1175639"/>
            <a:ext cx="5648807" cy="5139869"/>
          </a:xfrm>
          <a:prstGeom prst="rect">
            <a:avLst/>
          </a:prstGeom>
          <a:noFill/>
        </p:spPr>
        <p:txBody>
          <a:bodyPr wrap="square" rtlCol="0">
            <a:spAutoFit/>
          </a:bodyPr>
          <a:lstStyle/>
          <a:p>
            <a:pPr marL="457200" indent="-457200">
              <a:buFont typeface="Arial" panose="020B0604020202020204" pitchFamily="34" charset="0"/>
              <a:buChar char="•"/>
            </a:pPr>
            <a:r>
              <a:rPr lang="en-US" sz="3200" b="1" dirty="0">
                <a:solidFill>
                  <a:srgbClr val="FFFFF7"/>
                </a:solidFill>
              </a:rPr>
              <a:t>Colorado Water Trust</a:t>
            </a:r>
          </a:p>
          <a:p>
            <a:pPr marL="457200" indent="-457200">
              <a:buFont typeface="Arial" panose="020B0604020202020204" pitchFamily="34" charset="0"/>
              <a:buChar char="•"/>
            </a:pPr>
            <a:endParaRPr lang="en-US" sz="3200" dirty="0">
              <a:solidFill>
                <a:srgbClr val="FFFFF7"/>
              </a:solidFill>
            </a:endParaRPr>
          </a:p>
          <a:p>
            <a:pPr marL="457200" indent="-457200">
              <a:buFont typeface="Arial" panose="020B0604020202020204" pitchFamily="34" charset="0"/>
              <a:buChar char="•"/>
            </a:pPr>
            <a:r>
              <a:rPr lang="en-US" sz="3200" b="1" dirty="0">
                <a:solidFill>
                  <a:srgbClr val="FFFFF7"/>
                </a:solidFill>
              </a:rPr>
              <a:t>Colorado Compact Water Bank</a:t>
            </a:r>
          </a:p>
          <a:p>
            <a:pPr marL="457200" indent="-457200">
              <a:buFont typeface="Arial" panose="020B0604020202020204" pitchFamily="34" charset="0"/>
              <a:buChar char="•"/>
            </a:pPr>
            <a:endParaRPr lang="en-US" sz="3200" b="1" dirty="0">
              <a:solidFill>
                <a:srgbClr val="FFFFF7"/>
              </a:solidFill>
            </a:endParaRPr>
          </a:p>
          <a:p>
            <a:pPr marL="457200" indent="-457200">
              <a:buFont typeface="Arial" panose="020B0604020202020204" pitchFamily="34" charset="0"/>
              <a:buChar char="•"/>
            </a:pPr>
            <a:r>
              <a:rPr lang="en-US" sz="3200" b="1" dirty="0">
                <a:solidFill>
                  <a:srgbClr val="FFFFF7"/>
                </a:solidFill>
              </a:rPr>
              <a:t>Colorado River System Conservation Pilot Project</a:t>
            </a:r>
          </a:p>
          <a:p>
            <a:pPr marL="457200" indent="-457200">
              <a:buFont typeface="Arial" panose="020B0604020202020204" pitchFamily="34" charset="0"/>
              <a:buChar char="•"/>
            </a:pPr>
            <a:endParaRPr lang="en-US" sz="3200" dirty="0">
              <a:solidFill>
                <a:srgbClr val="FFFFF7"/>
              </a:solidFill>
            </a:endParaRPr>
          </a:p>
          <a:p>
            <a:pPr marL="457200" indent="-457200">
              <a:buFont typeface="Arial" panose="020B0604020202020204" pitchFamily="34" charset="0"/>
              <a:buChar char="•"/>
            </a:pPr>
            <a:endParaRPr lang="en-US" sz="2800" dirty="0">
              <a:solidFill>
                <a:srgbClr val="FFFFF7"/>
              </a:solidFill>
            </a:endParaRPr>
          </a:p>
          <a:p>
            <a:endParaRPr lang="en-US" sz="2000" dirty="0">
              <a:solidFill>
                <a:srgbClr val="FFFFF7"/>
              </a:solidFill>
            </a:endParaRPr>
          </a:p>
          <a:p>
            <a:endParaRPr lang="en-US" sz="2400" dirty="0">
              <a:solidFill>
                <a:srgbClr val="FFFFF7"/>
              </a:solidFill>
            </a:endParaRPr>
          </a:p>
        </p:txBody>
      </p:sp>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brightnessContrast bright="14000"/>
                    </a14:imgEffect>
                  </a14:imgLayer>
                </a14:imgProps>
              </a:ext>
              <a:ext uri="{28A0092B-C50C-407E-A947-70E740481C1C}">
                <a14:useLocalDpi xmlns:a14="http://schemas.microsoft.com/office/drawing/2010/main" val="0"/>
              </a:ext>
            </a:extLst>
          </a:blip>
          <a:stretch>
            <a:fillRect/>
          </a:stretch>
        </p:blipFill>
        <p:spPr>
          <a:xfrm>
            <a:off x="5765644" y="376299"/>
            <a:ext cx="3513218" cy="2634914"/>
          </a:xfrm>
          <a:prstGeom prst="rect">
            <a:avLst/>
          </a:prstGeom>
          <a:ln w="15875">
            <a:solidFill>
              <a:schemeClr val="bg1"/>
            </a:solidFill>
          </a:ln>
        </p:spPr>
      </p:pic>
      <p:pic>
        <p:nvPicPr>
          <p:cNvPr id="3" name="Picture 2"/>
          <p:cNvPicPr>
            <a:picLocks noChangeAspect="1"/>
          </p:cNvPicPr>
          <p:nvPr/>
        </p:nvPicPr>
        <p:blipFill>
          <a:blip r:embed="rId5"/>
          <a:stretch>
            <a:fillRect/>
          </a:stretch>
        </p:blipFill>
        <p:spPr>
          <a:xfrm>
            <a:off x="9032829" y="1419999"/>
            <a:ext cx="2945856" cy="3771203"/>
          </a:xfrm>
          <a:prstGeom prst="rect">
            <a:avLst/>
          </a:prstGeom>
        </p:spPr>
      </p:pic>
      <p:pic>
        <p:nvPicPr>
          <p:cNvPr id="2050" name="Picture 2" descr="Image result for carpenter ranch colorad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35991" y="3994118"/>
            <a:ext cx="4144619" cy="2590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95450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extBox 1"/>
          <p:cNvSpPr txBox="1"/>
          <p:nvPr/>
        </p:nvSpPr>
        <p:spPr>
          <a:xfrm>
            <a:off x="3026979" y="1050128"/>
            <a:ext cx="5823398" cy="1138773"/>
          </a:xfrm>
          <a:prstGeom prst="rect">
            <a:avLst/>
          </a:prstGeom>
          <a:noFill/>
        </p:spPr>
        <p:txBody>
          <a:bodyPr wrap="square" rtlCol="0">
            <a:spAutoFit/>
          </a:bodyPr>
          <a:lstStyle/>
          <a:p>
            <a:pPr algn="ctr"/>
            <a:r>
              <a:rPr lang="en-US" sz="4400" b="1" dirty="0">
                <a:solidFill>
                  <a:srgbClr val="FFFFF7"/>
                </a:solidFill>
              </a:rPr>
              <a:t>End</a:t>
            </a:r>
          </a:p>
          <a:p>
            <a:endParaRPr lang="en-US" sz="2400" dirty="0">
              <a:solidFill>
                <a:srgbClr val="FFFFF7"/>
              </a:solidFill>
            </a:endParaRPr>
          </a:p>
        </p:txBody>
      </p:sp>
    </p:spTree>
    <p:extLst>
      <p:ext uri="{BB962C8B-B14F-4D97-AF65-F5344CB8AC3E}">
        <p14:creationId xmlns:p14="http://schemas.microsoft.com/office/powerpoint/2010/main" val="17188327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extBox 1"/>
          <p:cNvSpPr txBox="1"/>
          <p:nvPr/>
        </p:nvSpPr>
        <p:spPr>
          <a:xfrm>
            <a:off x="688931" y="261853"/>
            <a:ext cx="9816826" cy="954107"/>
          </a:xfrm>
          <a:prstGeom prst="rect">
            <a:avLst/>
          </a:prstGeom>
          <a:noFill/>
        </p:spPr>
        <p:txBody>
          <a:bodyPr wrap="square" rtlCol="0">
            <a:spAutoFit/>
          </a:bodyPr>
          <a:lstStyle/>
          <a:p>
            <a:r>
              <a:rPr lang="en-US" sz="3200" b="1" dirty="0">
                <a:solidFill>
                  <a:srgbClr val="FFFFF7"/>
                </a:solidFill>
              </a:rPr>
              <a:t>Scope of the Study:</a:t>
            </a:r>
          </a:p>
          <a:p>
            <a:endParaRPr lang="en-US" sz="2400" dirty="0">
              <a:solidFill>
                <a:srgbClr val="FFFFF7"/>
              </a:solidFill>
            </a:endParaRPr>
          </a:p>
        </p:txBody>
      </p:sp>
      <p:sp>
        <p:nvSpPr>
          <p:cNvPr id="4" name="TextBox 3"/>
          <p:cNvSpPr txBox="1"/>
          <p:nvPr/>
        </p:nvSpPr>
        <p:spPr>
          <a:xfrm>
            <a:off x="688931" y="1034681"/>
            <a:ext cx="10885118" cy="6124754"/>
          </a:xfrm>
          <a:prstGeom prst="rect">
            <a:avLst/>
          </a:prstGeom>
          <a:noFill/>
        </p:spPr>
        <p:txBody>
          <a:bodyPr wrap="square" rtlCol="0">
            <a:spAutoFit/>
          </a:bodyPr>
          <a:lstStyle/>
          <a:p>
            <a:r>
              <a:rPr lang="en-US" sz="2800" b="1" dirty="0">
                <a:solidFill>
                  <a:srgbClr val="FFFFF7"/>
                </a:solidFill>
              </a:rPr>
              <a:t>Irrigation Efficiency</a:t>
            </a:r>
          </a:p>
          <a:p>
            <a:pPr marL="457200" indent="-457200">
              <a:buFont typeface="Arial" panose="020B0604020202020204" pitchFamily="34" charset="0"/>
              <a:buChar char="•"/>
            </a:pPr>
            <a:r>
              <a:rPr lang="en-US" sz="2800" b="1" dirty="0">
                <a:solidFill>
                  <a:srgbClr val="FFFFF7"/>
                </a:solidFill>
              </a:rPr>
              <a:t>Less options to actually “save” water</a:t>
            </a:r>
          </a:p>
          <a:p>
            <a:pPr marL="457200" indent="-457200">
              <a:buFont typeface="Arial" panose="020B0604020202020204" pitchFamily="34" charset="0"/>
              <a:buChar char="•"/>
            </a:pPr>
            <a:r>
              <a:rPr lang="en-US" sz="2800" b="1" dirty="0">
                <a:solidFill>
                  <a:srgbClr val="FFFFF7"/>
                </a:solidFill>
              </a:rPr>
              <a:t>Successful partnerships in the Basin</a:t>
            </a:r>
          </a:p>
          <a:p>
            <a:pPr marL="457200" indent="-457200">
              <a:buFont typeface="Arial" panose="020B0604020202020204" pitchFamily="34" charset="0"/>
              <a:buChar char="•"/>
            </a:pPr>
            <a:r>
              <a:rPr lang="en-US" sz="2800" b="1" dirty="0">
                <a:solidFill>
                  <a:srgbClr val="FFFFF7"/>
                </a:solidFill>
              </a:rPr>
              <a:t>Other valuable benefits </a:t>
            </a:r>
          </a:p>
          <a:p>
            <a:pPr marL="457200" indent="-457200">
              <a:buFont typeface="Arial" panose="020B0604020202020204" pitchFamily="34" charset="0"/>
              <a:buChar char="•"/>
            </a:pPr>
            <a:endParaRPr lang="en-US" sz="2800" dirty="0">
              <a:solidFill>
                <a:srgbClr val="FFFFF7"/>
              </a:solidFill>
            </a:endParaRPr>
          </a:p>
          <a:p>
            <a:r>
              <a:rPr lang="en-US" sz="2800" b="1" dirty="0">
                <a:solidFill>
                  <a:srgbClr val="FFFFF7"/>
                </a:solidFill>
              </a:rPr>
              <a:t>Rotational Fallowing</a:t>
            </a:r>
          </a:p>
          <a:p>
            <a:pPr marL="457200" indent="-457200">
              <a:buFont typeface="Arial" panose="020B0604020202020204" pitchFamily="34" charset="0"/>
              <a:buChar char="•"/>
            </a:pPr>
            <a:r>
              <a:rPr lang="en-US" sz="2800" b="1" dirty="0">
                <a:solidFill>
                  <a:srgbClr val="FFFFF7"/>
                </a:solidFill>
              </a:rPr>
              <a:t>Long-term successful programs</a:t>
            </a:r>
          </a:p>
          <a:p>
            <a:endParaRPr lang="en-US" sz="2800" b="1" dirty="0">
              <a:solidFill>
                <a:srgbClr val="FFFFF7"/>
              </a:solidFill>
            </a:endParaRPr>
          </a:p>
          <a:p>
            <a:r>
              <a:rPr lang="en-US" sz="2800" b="1" dirty="0">
                <a:solidFill>
                  <a:srgbClr val="FFFFF7"/>
                </a:solidFill>
              </a:rPr>
              <a:t>Crop Switching</a:t>
            </a:r>
          </a:p>
          <a:p>
            <a:pPr marL="457200" indent="-457200">
              <a:buFont typeface="Arial" panose="020B0604020202020204" pitchFamily="34" charset="0"/>
              <a:buChar char="•"/>
            </a:pPr>
            <a:r>
              <a:rPr lang="en-US" sz="2800" b="1" dirty="0">
                <a:solidFill>
                  <a:srgbClr val="FFFFF7"/>
                </a:solidFill>
              </a:rPr>
              <a:t>Many obstacles</a:t>
            </a:r>
          </a:p>
          <a:p>
            <a:pPr marL="457200" indent="-457200">
              <a:buFont typeface="Arial" panose="020B0604020202020204" pitchFamily="34" charset="0"/>
              <a:buChar char="•"/>
            </a:pPr>
            <a:r>
              <a:rPr lang="en-US" sz="2800" b="1" dirty="0">
                <a:solidFill>
                  <a:srgbClr val="FFFFF7"/>
                </a:solidFill>
              </a:rPr>
              <a:t>Few actual examples of switching crops to conserve water</a:t>
            </a:r>
            <a:endParaRPr lang="en-US" sz="2800" b="1" dirty="0">
              <a:solidFill>
                <a:srgbClr val="FFFFF7"/>
              </a:solidFill>
            </a:endParaRPr>
          </a:p>
          <a:p>
            <a:endParaRPr lang="en-US" sz="2800" dirty="0">
              <a:solidFill>
                <a:srgbClr val="FFFFF7"/>
              </a:solidFill>
            </a:endParaRPr>
          </a:p>
          <a:p>
            <a:endParaRPr lang="en-US" sz="2800" dirty="0">
              <a:solidFill>
                <a:srgbClr val="FFFFF7"/>
              </a:solidFill>
            </a:endParaRPr>
          </a:p>
          <a:p>
            <a:pPr lvl="1"/>
            <a:endParaRPr lang="en-US" sz="2800" dirty="0">
              <a:solidFill>
                <a:srgbClr val="FFFFF7"/>
              </a:solidFill>
            </a:endParaRPr>
          </a:p>
        </p:txBody>
      </p:sp>
    </p:spTree>
    <p:extLst>
      <p:ext uri="{BB962C8B-B14F-4D97-AF65-F5344CB8AC3E}">
        <p14:creationId xmlns:p14="http://schemas.microsoft.com/office/powerpoint/2010/main" val="38167782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extBox 1"/>
          <p:cNvSpPr txBox="1"/>
          <p:nvPr/>
        </p:nvSpPr>
        <p:spPr>
          <a:xfrm>
            <a:off x="688931" y="261853"/>
            <a:ext cx="9816826" cy="954107"/>
          </a:xfrm>
          <a:prstGeom prst="rect">
            <a:avLst/>
          </a:prstGeom>
          <a:noFill/>
        </p:spPr>
        <p:txBody>
          <a:bodyPr wrap="square" rtlCol="0">
            <a:spAutoFit/>
          </a:bodyPr>
          <a:lstStyle/>
          <a:p>
            <a:r>
              <a:rPr lang="en-US" sz="3200" b="1" dirty="0">
                <a:solidFill>
                  <a:srgbClr val="FFFFF7"/>
                </a:solidFill>
              </a:rPr>
              <a:t>Deficit Irrigation</a:t>
            </a:r>
          </a:p>
          <a:p>
            <a:endParaRPr lang="en-US" sz="2400" dirty="0">
              <a:solidFill>
                <a:srgbClr val="FFFFF7"/>
              </a:solidFill>
            </a:endParaRPr>
          </a:p>
        </p:txBody>
      </p:sp>
      <p:pic>
        <p:nvPicPr>
          <p:cNvPr id="3" name="Picture 2"/>
          <p:cNvPicPr>
            <a:picLocks noChangeAspect="1"/>
          </p:cNvPicPr>
          <p:nvPr/>
        </p:nvPicPr>
        <p:blipFill>
          <a:blip r:embed="rId3"/>
          <a:stretch>
            <a:fillRect/>
          </a:stretch>
        </p:blipFill>
        <p:spPr>
          <a:xfrm>
            <a:off x="6420762" y="977433"/>
            <a:ext cx="4714875" cy="4607106"/>
          </a:xfrm>
          <a:prstGeom prst="rect">
            <a:avLst/>
          </a:prstGeom>
        </p:spPr>
      </p:pic>
      <p:sp>
        <p:nvSpPr>
          <p:cNvPr id="4" name="TextBox 3"/>
          <p:cNvSpPr txBox="1"/>
          <p:nvPr/>
        </p:nvSpPr>
        <p:spPr>
          <a:xfrm>
            <a:off x="6420762" y="5684214"/>
            <a:ext cx="5510583" cy="707886"/>
          </a:xfrm>
          <a:prstGeom prst="rect">
            <a:avLst/>
          </a:prstGeom>
          <a:noFill/>
        </p:spPr>
        <p:txBody>
          <a:bodyPr wrap="square" rtlCol="0">
            <a:spAutoFit/>
          </a:bodyPr>
          <a:lstStyle/>
          <a:p>
            <a:r>
              <a:rPr lang="en-US" sz="2000" dirty="0">
                <a:solidFill>
                  <a:srgbClr val="FFFFF7"/>
                </a:solidFill>
              </a:rPr>
              <a:t>Five year old alfalfa after two years of drought (Orloff et al., 2015)</a:t>
            </a:r>
          </a:p>
        </p:txBody>
      </p:sp>
      <p:sp>
        <p:nvSpPr>
          <p:cNvPr id="6" name="TextBox 5"/>
          <p:cNvSpPr txBox="1"/>
          <p:nvPr/>
        </p:nvSpPr>
        <p:spPr>
          <a:xfrm>
            <a:off x="688931" y="1175639"/>
            <a:ext cx="5486401" cy="7109639"/>
          </a:xfrm>
          <a:prstGeom prst="rect">
            <a:avLst/>
          </a:prstGeom>
          <a:noFill/>
        </p:spPr>
        <p:txBody>
          <a:bodyPr wrap="square" rtlCol="0">
            <a:spAutoFit/>
          </a:bodyPr>
          <a:lstStyle/>
          <a:p>
            <a:pPr marL="457200" indent="-457200">
              <a:buFont typeface="Arial" panose="020B0604020202020204" pitchFamily="34" charset="0"/>
              <a:buChar char="•"/>
            </a:pPr>
            <a:r>
              <a:rPr lang="en-US" sz="3200" dirty="0">
                <a:solidFill>
                  <a:srgbClr val="FFFFF7"/>
                </a:solidFill>
              </a:rPr>
              <a:t>Regulated Deficit Irrigation (RDI) </a:t>
            </a:r>
          </a:p>
          <a:p>
            <a:pPr marL="457200" indent="-457200">
              <a:buFont typeface="Arial" panose="020B0604020202020204" pitchFamily="34" charset="0"/>
              <a:buChar char="•"/>
            </a:pPr>
            <a:endParaRPr lang="en-US" sz="3200" dirty="0">
              <a:solidFill>
                <a:srgbClr val="FFFFF7"/>
              </a:solidFill>
            </a:endParaRPr>
          </a:p>
          <a:p>
            <a:pPr marL="457200" indent="-457200">
              <a:buFont typeface="Arial" panose="020B0604020202020204" pitchFamily="34" charset="0"/>
              <a:buChar char="•"/>
            </a:pPr>
            <a:r>
              <a:rPr lang="en-US" sz="3200" dirty="0">
                <a:solidFill>
                  <a:srgbClr val="FFFFF7"/>
                </a:solidFill>
              </a:rPr>
              <a:t>“Split Season” Deficit Irrigation</a:t>
            </a:r>
          </a:p>
          <a:p>
            <a:pPr marL="457200" indent="-457200">
              <a:buFont typeface="Arial" panose="020B0604020202020204" pitchFamily="34" charset="0"/>
              <a:buChar char="•"/>
            </a:pPr>
            <a:endParaRPr lang="en-US" sz="3200" dirty="0">
              <a:solidFill>
                <a:srgbClr val="FFFFF7"/>
              </a:solidFill>
            </a:endParaRPr>
          </a:p>
          <a:p>
            <a:pPr marL="457200" indent="-457200">
              <a:buFont typeface="Arial" panose="020B0604020202020204" pitchFamily="34" charset="0"/>
              <a:buChar char="•"/>
            </a:pPr>
            <a:r>
              <a:rPr lang="en-US" sz="3200" dirty="0">
                <a:solidFill>
                  <a:srgbClr val="FFFFF7"/>
                </a:solidFill>
              </a:rPr>
              <a:t>Alfalfa Studies</a:t>
            </a:r>
          </a:p>
          <a:p>
            <a:pPr marL="457200" indent="-457200">
              <a:buFont typeface="Arial" panose="020B0604020202020204" pitchFamily="34" charset="0"/>
              <a:buChar char="•"/>
            </a:pPr>
            <a:endParaRPr lang="en-US" sz="3200" dirty="0">
              <a:solidFill>
                <a:srgbClr val="FFFFF7"/>
              </a:solidFill>
            </a:endParaRPr>
          </a:p>
          <a:p>
            <a:pPr marL="457200" indent="-457200">
              <a:buFont typeface="Arial" panose="020B0604020202020204" pitchFamily="34" charset="0"/>
              <a:buChar char="•"/>
            </a:pPr>
            <a:r>
              <a:rPr lang="en-US" sz="3200" dirty="0">
                <a:solidFill>
                  <a:srgbClr val="FFFFF7"/>
                </a:solidFill>
              </a:rPr>
              <a:t>Opportunities in the Basin with Alfalfa and irrigated pasture</a:t>
            </a:r>
          </a:p>
          <a:p>
            <a:pPr marL="457200" indent="-457200">
              <a:buFont typeface="Arial" panose="020B0604020202020204" pitchFamily="34" charset="0"/>
              <a:buChar char="•"/>
            </a:pPr>
            <a:endParaRPr lang="en-US" sz="3200" dirty="0">
              <a:solidFill>
                <a:srgbClr val="FFFFF7"/>
              </a:solidFill>
            </a:endParaRPr>
          </a:p>
          <a:p>
            <a:pPr marL="457200" indent="-457200">
              <a:buFont typeface="Arial" panose="020B0604020202020204" pitchFamily="34" charset="0"/>
              <a:buChar char="•"/>
            </a:pPr>
            <a:endParaRPr lang="en-US" sz="2800" dirty="0">
              <a:solidFill>
                <a:srgbClr val="FFFFF7"/>
              </a:solidFill>
            </a:endParaRPr>
          </a:p>
          <a:p>
            <a:endParaRPr lang="en-US" sz="2000" dirty="0">
              <a:solidFill>
                <a:srgbClr val="FFFFF7"/>
              </a:solidFill>
            </a:endParaRPr>
          </a:p>
          <a:p>
            <a:endParaRPr lang="en-US" sz="2400" dirty="0">
              <a:solidFill>
                <a:srgbClr val="FFFFF7"/>
              </a:solidFill>
            </a:endParaRPr>
          </a:p>
        </p:txBody>
      </p:sp>
    </p:spTree>
    <p:extLst>
      <p:ext uri="{BB962C8B-B14F-4D97-AF65-F5344CB8AC3E}">
        <p14:creationId xmlns:p14="http://schemas.microsoft.com/office/powerpoint/2010/main" val="6138703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extBox 1"/>
          <p:cNvSpPr txBox="1"/>
          <p:nvPr/>
        </p:nvSpPr>
        <p:spPr>
          <a:xfrm>
            <a:off x="688931" y="261853"/>
            <a:ext cx="9816826" cy="954107"/>
          </a:xfrm>
          <a:prstGeom prst="rect">
            <a:avLst/>
          </a:prstGeom>
          <a:noFill/>
        </p:spPr>
        <p:txBody>
          <a:bodyPr wrap="square" rtlCol="0">
            <a:spAutoFit/>
          </a:bodyPr>
          <a:lstStyle/>
          <a:p>
            <a:r>
              <a:rPr lang="en-US" sz="3200" b="1" dirty="0">
                <a:solidFill>
                  <a:srgbClr val="FFFFF7"/>
                </a:solidFill>
              </a:rPr>
              <a:t>Alfalfa: “Summer Slump” &amp; “Summer Dry Down”</a:t>
            </a:r>
          </a:p>
          <a:p>
            <a:endParaRPr lang="en-US" sz="2400" dirty="0">
              <a:solidFill>
                <a:srgbClr val="FFFFF7"/>
              </a:solidFill>
            </a:endParaRPr>
          </a:p>
        </p:txBody>
      </p:sp>
      <p:pic>
        <p:nvPicPr>
          <p:cNvPr id="3" name="Picture 2"/>
          <p:cNvPicPr>
            <a:picLocks noChangeAspect="1"/>
          </p:cNvPicPr>
          <p:nvPr/>
        </p:nvPicPr>
        <p:blipFill>
          <a:blip r:embed="rId3"/>
          <a:stretch>
            <a:fillRect/>
          </a:stretch>
        </p:blipFill>
        <p:spPr>
          <a:xfrm>
            <a:off x="1953034" y="998897"/>
            <a:ext cx="8552723" cy="4854659"/>
          </a:xfrm>
          <a:prstGeom prst="rect">
            <a:avLst/>
          </a:prstGeom>
        </p:spPr>
      </p:pic>
      <p:sp>
        <p:nvSpPr>
          <p:cNvPr id="5" name="TextBox 4"/>
          <p:cNvSpPr txBox="1"/>
          <p:nvPr/>
        </p:nvSpPr>
        <p:spPr>
          <a:xfrm>
            <a:off x="1794774" y="5882714"/>
            <a:ext cx="5510583" cy="707886"/>
          </a:xfrm>
          <a:prstGeom prst="rect">
            <a:avLst/>
          </a:prstGeom>
          <a:noFill/>
        </p:spPr>
        <p:txBody>
          <a:bodyPr wrap="square" rtlCol="0">
            <a:spAutoFit/>
          </a:bodyPr>
          <a:lstStyle/>
          <a:p>
            <a:r>
              <a:rPr lang="en-US" sz="2000" dirty="0">
                <a:solidFill>
                  <a:srgbClr val="FFFFF7"/>
                </a:solidFill>
              </a:rPr>
              <a:t>Alfalfa production in Intermountain region of California (Orloff et al., 2014)</a:t>
            </a:r>
          </a:p>
        </p:txBody>
      </p:sp>
    </p:spTree>
    <p:extLst>
      <p:ext uri="{BB962C8B-B14F-4D97-AF65-F5344CB8AC3E}">
        <p14:creationId xmlns:p14="http://schemas.microsoft.com/office/powerpoint/2010/main" val="12982289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extBox 1"/>
          <p:cNvSpPr txBox="1"/>
          <p:nvPr/>
        </p:nvSpPr>
        <p:spPr>
          <a:xfrm>
            <a:off x="688931" y="261853"/>
            <a:ext cx="9816826" cy="954107"/>
          </a:xfrm>
          <a:prstGeom prst="rect">
            <a:avLst/>
          </a:prstGeom>
          <a:noFill/>
        </p:spPr>
        <p:txBody>
          <a:bodyPr wrap="square" rtlCol="0">
            <a:spAutoFit/>
          </a:bodyPr>
          <a:lstStyle/>
          <a:p>
            <a:r>
              <a:rPr lang="en-US" sz="3200" b="1" dirty="0">
                <a:solidFill>
                  <a:srgbClr val="FFFFF7"/>
                </a:solidFill>
              </a:rPr>
              <a:t>Deficit Irrigation and Yields</a:t>
            </a:r>
          </a:p>
          <a:p>
            <a:endParaRPr lang="en-US" sz="2400" dirty="0">
              <a:solidFill>
                <a:srgbClr val="FFFFF7"/>
              </a:solidFill>
            </a:endParaRPr>
          </a:p>
        </p:txBody>
      </p:sp>
      <p:sp>
        <p:nvSpPr>
          <p:cNvPr id="4" name="TextBox 3"/>
          <p:cNvSpPr txBox="1"/>
          <p:nvPr/>
        </p:nvSpPr>
        <p:spPr>
          <a:xfrm>
            <a:off x="688931" y="1034681"/>
            <a:ext cx="4884555" cy="5693866"/>
          </a:xfrm>
          <a:prstGeom prst="rect">
            <a:avLst/>
          </a:prstGeom>
          <a:noFill/>
        </p:spPr>
        <p:txBody>
          <a:bodyPr wrap="square" rtlCol="0">
            <a:spAutoFit/>
          </a:bodyPr>
          <a:lstStyle/>
          <a:p>
            <a:r>
              <a:rPr lang="en-US" sz="2800" b="1" dirty="0">
                <a:solidFill>
                  <a:srgbClr val="FFFFF7"/>
                </a:solidFill>
              </a:rPr>
              <a:t>Deficit Irrigation significantly reduces yield because </a:t>
            </a:r>
            <a:r>
              <a:rPr lang="en-US" sz="2800" b="1" u="sng" dirty="0">
                <a:solidFill>
                  <a:srgbClr val="FFFFF7"/>
                </a:solidFill>
              </a:rPr>
              <a:t>ET and yield and linearly related</a:t>
            </a:r>
          </a:p>
          <a:p>
            <a:endParaRPr lang="en-US" sz="2800" b="1" dirty="0">
              <a:solidFill>
                <a:srgbClr val="FFFFF7"/>
              </a:solidFill>
            </a:endParaRPr>
          </a:p>
          <a:p>
            <a:r>
              <a:rPr lang="en-US" sz="2800" b="1" dirty="0">
                <a:solidFill>
                  <a:srgbClr val="FFFFF7"/>
                </a:solidFill>
              </a:rPr>
              <a:t>Deficit Irrigation’s impact on nutritional quality</a:t>
            </a:r>
          </a:p>
          <a:p>
            <a:pPr marL="457200" indent="-457200">
              <a:buFont typeface="Arial" panose="020B0604020202020204" pitchFamily="34" charset="0"/>
              <a:buChar char="•"/>
            </a:pPr>
            <a:r>
              <a:rPr lang="en-US" sz="2800" b="1" dirty="0">
                <a:solidFill>
                  <a:srgbClr val="FFFFF7"/>
                </a:solidFill>
              </a:rPr>
              <a:t>Improved quality</a:t>
            </a:r>
          </a:p>
          <a:p>
            <a:pPr marL="457200" indent="-457200">
              <a:buFont typeface="Arial" panose="020B0604020202020204" pitchFamily="34" charset="0"/>
              <a:buChar char="•"/>
            </a:pPr>
            <a:r>
              <a:rPr lang="en-US" sz="2800" b="1" dirty="0">
                <a:solidFill>
                  <a:srgbClr val="FFFFF7"/>
                </a:solidFill>
              </a:rPr>
              <a:t>Crude protein and Non-digestible fiber</a:t>
            </a:r>
            <a:endParaRPr lang="en-US" sz="2800" b="1" dirty="0">
              <a:solidFill>
                <a:srgbClr val="FFFFF7"/>
              </a:solidFill>
            </a:endParaRPr>
          </a:p>
          <a:p>
            <a:endParaRPr lang="en-US" sz="2800" b="1" dirty="0">
              <a:solidFill>
                <a:srgbClr val="FFFFF7"/>
              </a:solidFill>
            </a:endParaRPr>
          </a:p>
          <a:p>
            <a:endParaRPr lang="en-US" sz="2800" dirty="0">
              <a:solidFill>
                <a:srgbClr val="FFFFF7"/>
              </a:solidFill>
            </a:endParaRPr>
          </a:p>
          <a:p>
            <a:endParaRPr lang="en-US" sz="2800" dirty="0">
              <a:solidFill>
                <a:srgbClr val="FFFFF7"/>
              </a:solidFill>
            </a:endParaRPr>
          </a:p>
          <a:p>
            <a:pPr lvl="1"/>
            <a:endParaRPr lang="en-US" sz="2800" dirty="0">
              <a:solidFill>
                <a:srgbClr val="FFFFF7"/>
              </a:solidFill>
            </a:endParaRPr>
          </a:p>
        </p:txBody>
      </p:sp>
      <p:pic>
        <p:nvPicPr>
          <p:cNvPr id="5" name="Picture 4"/>
          <p:cNvPicPr/>
          <p:nvPr/>
        </p:nvPicPr>
        <p:blipFill>
          <a:blip r:embed="rId3"/>
          <a:stretch>
            <a:fillRect/>
          </a:stretch>
        </p:blipFill>
        <p:spPr>
          <a:xfrm>
            <a:off x="5284330" y="1034681"/>
            <a:ext cx="6594656" cy="4974233"/>
          </a:xfrm>
          <a:prstGeom prst="rect">
            <a:avLst/>
          </a:prstGeom>
        </p:spPr>
      </p:pic>
      <p:sp>
        <p:nvSpPr>
          <p:cNvPr id="6" name="TextBox 5"/>
          <p:cNvSpPr txBox="1"/>
          <p:nvPr/>
        </p:nvSpPr>
        <p:spPr>
          <a:xfrm>
            <a:off x="5284330" y="6091732"/>
            <a:ext cx="5510583" cy="400110"/>
          </a:xfrm>
          <a:prstGeom prst="rect">
            <a:avLst/>
          </a:prstGeom>
          <a:noFill/>
        </p:spPr>
        <p:txBody>
          <a:bodyPr wrap="square" rtlCol="0">
            <a:spAutoFit/>
          </a:bodyPr>
          <a:lstStyle/>
          <a:p>
            <a:r>
              <a:rPr lang="en-US" sz="2000" dirty="0">
                <a:solidFill>
                  <a:srgbClr val="FFFFF7"/>
                </a:solidFill>
              </a:rPr>
              <a:t>Sanden et al. 2011</a:t>
            </a:r>
          </a:p>
        </p:txBody>
      </p:sp>
    </p:spTree>
    <p:extLst>
      <p:ext uri="{BB962C8B-B14F-4D97-AF65-F5344CB8AC3E}">
        <p14:creationId xmlns:p14="http://schemas.microsoft.com/office/powerpoint/2010/main" val="5720761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extBox 1"/>
          <p:cNvSpPr txBox="1"/>
          <p:nvPr/>
        </p:nvSpPr>
        <p:spPr>
          <a:xfrm>
            <a:off x="688931" y="261853"/>
            <a:ext cx="9816826" cy="954107"/>
          </a:xfrm>
          <a:prstGeom prst="rect">
            <a:avLst/>
          </a:prstGeom>
          <a:noFill/>
        </p:spPr>
        <p:txBody>
          <a:bodyPr wrap="square" rtlCol="0">
            <a:spAutoFit/>
          </a:bodyPr>
          <a:lstStyle/>
          <a:p>
            <a:r>
              <a:rPr lang="en-US" sz="3200" b="1" dirty="0">
                <a:solidFill>
                  <a:srgbClr val="FFFFF7"/>
                </a:solidFill>
              </a:rPr>
              <a:t>Stand Loss &amp; Recovery of Future Yields</a:t>
            </a:r>
          </a:p>
          <a:p>
            <a:endParaRPr lang="en-US" sz="2400" dirty="0">
              <a:solidFill>
                <a:srgbClr val="FFFFF7"/>
              </a:solidFill>
            </a:endParaRPr>
          </a:p>
        </p:txBody>
      </p:sp>
      <p:sp>
        <p:nvSpPr>
          <p:cNvPr id="4" name="TextBox 3"/>
          <p:cNvSpPr txBox="1"/>
          <p:nvPr/>
        </p:nvSpPr>
        <p:spPr>
          <a:xfrm>
            <a:off x="688931" y="1034681"/>
            <a:ext cx="10885118" cy="6124754"/>
          </a:xfrm>
          <a:prstGeom prst="rect">
            <a:avLst/>
          </a:prstGeom>
          <a:noFill/>
        </p:spPr>
        <p:txBody>
          <a:bodyPr wrap="square" rtlCol="0">
            <a:spAutoFit/>
          </a:bodyPr>
          <a:lstStyle/>
          <a:p>
            <a:r>
              <a:rPr lang="en-US" sz="2800" b="1" dirty="0">
                <a:solidFill>
                  <a:srgbClr val="FFFFF7"/>
                </a:solidFill>
              </a:rPr>
              <a:t>Stand Loss</a:t>
            </a:r>
          </a:p>
          <a:p>
            <a:pPr marL="457200" indent="-457200">
              <a:buFont typeface="Arial" panose="020B0604020202020204" pitchFamily="34" charset="0"/>
              <a:buChar char="•"/>
            </a:pPr>
            <a:r>
              <a:rPr lang="en-US" sz="2800" b="1" dirty="0">
                <a:solidFill>
                  <a:srgbClr val="FFFFF7"/>
                </a:solidFill>
              </a:rPr>
              <a:t>H</a:t>
            </a:r>
            <a:r>
              <a:rPr lang="en-US" sz="2800" b="1" dirty="0">
                <a:solidFill>
                  <a:srgbClr val="FFFFF7"/>
                </a:solidFill>
              </a:rPr>
              <a:t>ot climates with sandy soils: Palo Verde Valley, CA and Yuma, AZ</a:t>
            </a:r>
          </a:p>
          <a:p>
            <a:pPr marL="457200" indent="-457200">
              <a:buFont typeface="Arial" panose="020B0604020202020204" pitchFamily="34" charset="0"/>
              <a:buChar char="•"/>
            </a:pPr>
            <a:r>
              <a:rPr lang="en-US" sz="2800" b="1" dirty="0">
                <a:solidFill>
                  <a:srgbClr val="FFFFF7"/>
                </a:solidFill>
              </a:rPr>
              <a:t>Cooler climates with short seasons: Intermountain California, Sacramento Valley, Davis, CA, </a:t>
            </a:r>
            <a:r>
              <a:rPr lang="en-US" sz="2800" b="1" dirty="0" err="1">
                <a:solidFill>
                  <a:srgbClr val="FFFFF7"/>
                </a:solidFill>
              </a:rPr>
              <a:t>Malin</a:t>
            </a:r>
            <a:r>
              <a:rPr lang="en-US" sz="2800" b="1" dirty="0">
                <a:solidFill>
                  <a:srgbClr val="FFFFF7"/>
                </a:solidFill>
              </a:rPr>
              <a:t>, OR, Fallon, NV, </a:t>
            </a:r>
            <a:r>
              <a:rPr lang="en-US" sz="2800" b="1" u="sng" dirty="0">
                <a:solidFill>
                  <a:srgbClr val="FFFFF7"/>
                </a:solidFill>
              </a:rPr>
              <a:t>Berthoud, CO, Fort Collins, CO, Tucson, AZ, Maricopa, AZ</a:t>
            </a:r>
            <a:endParaRPr lang="en-US" sz="2800" b="1" u="sng" dirty="0">
              <a:solidFill>
                <a:srgbClr val="FFFFF7"/>
              </a:solidFill>
            </a:endParaRPr>
          </a:p>
          <a:p>
            <a:endParaRPr lang="en-US" sz="2800" b="1" dirty="0">
              <a:solidFill>
                <a:srgbClr val="FFFFF7"/>
              </a:solidFill>
            </a:endParaRPr>
          </a:p>
          <a:p>
            <a:r>
              <a:rPr lang="en-US" sz="2800" b="1" dirty="0">
                <a:solidFill>
                  <a:srgbClr val="FFFFF7"/>
                </a:solidFill>
              </a:rPr>
              <a:t>Recovery and Future Yields</a:t>
            </a:r>
          </a:p>
          <a:p>
            <a:pPr marL="457200" indent="-457200">
              <a:buFont typeface="Arial" panose="020B0604020202020204" pitchFamily="34" charset="0"/>
              <a:buChar char="•"/>
            </a:pPr>
            <a:r>
              <a:rPr lang="en-US" sz="2800" b="1" dirty="0">
                <a:solidFill>
                  <a:srgbClr val="FFFFF7"/>
                </a:solidFill>
              </a:rPr>
              <a:t>In most cases, DI has little to no impact on future yields and recovery </a:t>
            </a:r>
          </a:p>
          <a:p>
            <a:pPr marL="457200" indent="-457200">
              <a:buFont typeface="Arial" panose="020B0604020202020204" pitchFamily="34" charset="0"/>
              <a:buChar char="•"/>
            </a:pPr>
            <a:r>
              <a:rPr lang="en-US" sz="2800" b="1" dirty="0">
                <a:solidFill>
                  <a:srgbClr val="FFFFF7"/>
                </a:solidFill>
              </a:rPr>
              <a:t>Decreases in future yields: </a:t>
            </a:r>
            <a:r>
              <a:rPr lang="en-US" sz="2800" b="1" dirty="0">
                <a:solidFill>
                  <a:srgbClr val="FFFFF7"/>
                </a:solidFill>
              </a:rPr>
              <a:t>Fort Collins (</a:t>
            </a:r>
            <a:r>
              <a:rPr lang="en-US" sz="2800" b="1" dirty="0" err="1">
                <a:solidFill>
                  <a:srgbClr val="FFFFF7"/>
                </a:solidFill>
              </a:rPr>
              <a:t>Bauder</a:t>
            </a:r>
            <a:r>
              <a:rPr lang="en-US" sz="2800" b="1" dirty="0">
                <a:solidFill>
                  <a:srgbClr val="FFFFF7"/>
                </a:solidFill>
              </a:rPr>
              <a:t> et al., 2014</a:t>
            </a:r>
            <a:r>
              <a:rPr lang="en-US" sz="2800" b="1" dirty="0">
                <a:solidFill>
                  <a:srgbClr val="FFFFF7"/>
                </a:solidFill>
              </a:rPr>
              <a:t>) and </a:t>
            </a:r>
            <a:r>
              <a:rPr lang="en-US" sz="2800" b="1" dirty="0">
                <a:solidFill>
                  <a:srgbClr val="FFFFF7"/>
                </a:solidFill>
              </a:rPr>
              <a:t>Palo Verde Valley (</a:t>
            </a:r>
            <a:r>
              <a:rPr lang="en-US" sz="2800" b="1" dirty="0" err="1">
                <a:solidFill>
                  <a:srgbClr val="FFFFF7"/>
                </a:solidFill>
              </a:rPr>
              <a:t>Takele</a:t>
            </a:r>
            <a:r>
              <a:rPr lang="en-US" sz="2800" b="1" dirty="0">
                <a:solidFill>
                  <a:srgbClr val="FFFFF7"/>
                </a:solidFill>
              </a:rPr>
              <a:t> &amp; </a:t>
            </a:r>
            <a:r>
              <a:rPr lang="en-US" sz="2800" b="1" dirty="0" err="1">
                <a:solidFill>
                  <a:srgbClr val="FFFFF7"/>
                </a:solidFill>
              </a:rPr>
              <a:t>Kallenbach</a:t>
            </a:r>
            <a:r>
              <a:rPr lang="en-US" sz="2800" b="1" dirty="0">
                <a:solidFill>
                  <a:srgbClr val="FFFFF7"/>
                </a:solidFill>
              </a:rPr>
              <a:t>, 2001</a:t>
            </a:r>
          </a:p>
          <a:p>
            <a:endParaRPr lang="en-US" sz="2800" b="1" dirty="0">
              <a:solidFill>
                <a:srgbClr val="FFFFF7"/>
              </a:solidFill>
            </a:endParaRPr>
          </a:p>
          <a:p>
            <a:endParaRPr lang="en-US" sz="2800" dirty="0">
              <a:solidFill>
                <a:srgbClr val="FFFFF7"/>
              </a:solidFill>
            </a:endParaRPr>
          </a:p>
          <a:p>
            <a:endParaRPr lang="en-US" sz="2800" dirty="0">
              <a:solidFill>
                <a:srgbClr val="FFFFF7"/>
              </a:solidFill>
            </a:endParaRPr>
          </a:p>
          <a:p>
            <a:pPr lvl="1"/>
            <a:endParaRPr lang="en-US" sz="2800" dirty="0">
              <a:solidFill>
                <a:srgbClr val="FFFFF7"/>
              </a:solidFill>
            </a:endParaRPr>
          </a:p>
        </p:txBody>
      </p:sp>
    </p:spTree>
    <p:extLst>
      <p:ext uri="{BB962C8B-B14F-4D97-AF65-F5344CB8AC3E}">
        <p14:creationId xmlns:p14="http://schemas.microsoft.com/office/powerpoint/2010/main" val="3713539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extBox 1"/>
          <p:cNvSpPr txBox="1"/>
          <p:nvPr/>
        </p:nvSpPr>
        <p:spPr>
          <a:xfrm>
            <a:off x="688931" y="261853"/>
            <a:ext cx="9816826" cy="954107"/>
          </a:xfrm>
          <a:prstGeom prst="rect">
            <a:avLst/>
          </a:prstGeom>
          <a:noFill/>
        </p:spPr>
        <p:txBody>
          <a:bodyPr wrap="square" rtlCol="0">
            <a:spAutoFit/>
          </a:bodyPr>
          <a:lstStyle/>
          <a:p>
            <a:r>
              <a:rPr lang="en-US" sz="3200" b="1" dirty="0">
                <a:solidFill>
                  <a:srgbClr val="FFFFF7"/>
                </a:solidFill>
              </a:rPr>
              <a:t>Deficit Irrigation and other Forages</a:t>
            </a:r>
          </a:p>
          <a:p>
            <a:endParaRPr lang="en-US" sz="2400" dirty="0">
              <a:solidFill>
                <a:srgbClr val="FFFFF7"/>
              </a:solidFill>
            </a:endParaRPr>
          </a:p>
        </p:txBody>
      </p:sp>
      <p:sp>
        <p:nvSpPr>
          <p:cNvPr id="4" name="TextBox 3"/>
          <p:cNvSpPr txBox="1"/>
          <p:nvPr/>
        </p:nvSpPr>
        <p:spPr>
          <a:xfrm>
            <a:off x="688931" y="1034681"/>
            <a:ext cx="10885118" cy="4401205"/>
          </a:xfrm>
          <a:prstGeom prst="rect">
            <a:avLst/>
          </a:prstGeom>
          <a:noFill/>
        </p:spPr>
        <p:txBody>
          <a:bodyPr wrap="square" rtlCol="0">
            <a:spAutoFit/>
          </a:bodyPr>
          <a:lstStyle/>
          <a:p>
            <a:r>
              <a:rPr lang="en-US" sz="2800" b="1" dirty="0" err="1">
                <a:solidFill>
                  <a:srgbClr val="FFFFF7"/>
                </a:solidFill>
              </a:rPr>
              <a:t>Tulelake</a:t>
            </a:r>
            <a:r>
              <a:rPr lang="en-US" sz="2800" b="1" dirty="0">
                <a:solidFill>
                  <a:srgbClr val="FFFFF7"/>
                </a:solidFill>
              </a:rPr>
              <a:t>, CA Study (Orloff et al. 2014)</a:t>
            </a:r>
          </a:p>
          <a:p>
            <a:endParaRPr lang="en-US" sz="2800" b="1" dirty="0">
              <a:solidFill>
                <a:srgbClr val="FFFFF7"/>
              </a:solidFill>
            </a:endParaRPr>
          </a:p>
          <a:p>
            <a:pPr marL="457200" indent="-457200">
              <a:buFont typeface="Arial" panose="020B0604020202020204" pitchFamily="34" charset="0"/>
              <a:buChar char="•"/>
            </a:pPr>
            <a:endParaRPr lang="en-US" sz="2800" b="1" dirty="0">
              <a:solidFill>
                <a:srgbClr val="FFFFF7"/>
              </a:solidFill>
            </a:endParaRPr>
          </a:p>
          <a:p>
            <a:pPr marL="457200" indent="-457200">
              <a:buFont typeface="Arial" panose="020B0604020202020204" pitchFamily="34" charset="0"/>
              <a:buChar char="•"/>
            </a:pPr>
            <a:endParaRPr lang="en-US" sz="2800" b="1" dirty="0">
              <a:solidFill>
                <a:srgbClr val="FFFFF7"/>
              </a:solidFill>
            </a:endParaRPr>
          </a:p>
          <a:p>
            <a:endParaRPr lang="en-US" sz="2800" b="1" dirty="0">
              <a:solidFill>
                <a:srgbClr val="FFFFF7"/>
              </a:solidFill>
            </a:endParaRPr>
          </a:p>
          <a:p>
            <a:endParaRPr lang="en-US" sz="2800" b="1" dirty="0">
              <a:solidFill>
                <a:srgbClr val="FFFFF7"/>
              </a:solidFill>
            </a:endParaRPr>
          </a:p>
          <a:p>
            <a:pPr marL="457200" indent="-457200">
              <a:buFont typeface="Arial" panose="020B0604020202020204" pitchFamily="34" charset="0"/>
              <a:buChar char="•"/>
            </a:pPr>
            <a:endParaRPr lang="en-US" sz="2800" b="1" dirty="0">
              <a:solidFill>
                <a:srgbClr val="FFFFF7"/>
              </a:solidFill>
            </a:endParaRPr>
          </a:p>
          <a:p>
            <a:endParaRPr lang="en-US" sz="2800" dirty="0">
              <a:solidFill>
                <a:srgbClr val="FFFFF7"/>
              </a:solidFill>
            </a:endParaRPr>
          </a:p>
          <a:p>
            <a:endParaRPr lang="en-US" sz="2800" dirty="0">
              <a:solidFill>
                <a:srgbClr val="FFFFF7"/>
              </a:solidFill>
            </a:endParaRPr>
          </a:p>
          <a:p>
            <a:pPr lvl="1"/>
            <a:endParaRPr lang="en-US" sz="2800" dirty="0">
              <a:solidFill>
                <a:srgbClr val="FFFFF7"/>
              </a:solidFill>
            </a:endParaRPr>
          </a:p>
        </p:txBody>
      </p:sp>
      <p:pic>
        <p:nvPicPr>
          <p:cNvPr id="5" name="Picture 4"/>
          <p:cNvPicPr>
            <a:picLocks noChangeAspect="1"/>
          </p:cNvPicPr>
          <p:nvPr/>
        </p:nvPicPr>
        <p:blipFill>
          <a:blip r:embed="rId3"/>
          <a:stretch>
            <a:fillRect/>
          </a:stretch>
        </p:blipFill>
        <p:spPr>
          <a:xfrm>
            <a:off x="1226309" y="1593525"/>
            <a:ext cx="9810362" cy="4615189"/>
          </a:xfrm>
          <a:prstGeom prst="rect">
            <a:avLst/>
          </a:prstGeom>
        </p:spPr>
      </p:pic>
    </p:spTree>
    <p:extLst>
      <p:ext uri="{BB962C8B-B14F-4D97-AF65-F5344CB8AC3E}">
        <p14:creationId xmlns:p14="http://schemas.microsoft.com/office/powerpoint/2010/main" val="7920856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extBox 1"/>
          <p:cNvSpPr txBox="1"/>
          <p:nvPr/>
        </p:nvSpPr>
        <p:spPr>
          <a:xfrm>
            <a:off x="688931" y="261853"/>
            <a:ext cx="9816826" cy="954107"/>
          </a:xfrm>
          <a:prstGeom prst="rect">
            <a:avLst/>
          </a:prstGeom>
          <a:noFill/>
        </p:spPr>
        <p:txBody>
          <a:bodyPr wrap="square" rtlCol="0">
            <a:spAutoFit/>
          </a:bodyPr>
          <a:lstStyle/>
          <a:p>
            <a:r>
              <a:rPr lang="en-US" sz="3200" b="1" dirty="0">
                <a:solidFill>
                  <a:srgbClr val="FFFFF7"/>
                </a:solidFill>
              </a:rPr>
              <a:t>Deficit Irrigation on the Western Slope (Jones 2015)</a:t>
            </a:r>
          </a:p>
          <a:p>
            <a:endParaRPr lang="en-US" sz="2400" dirty="0">
              <a:solidFill>
                <a:srgbClr val="FFFFF7"/>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2530145237"/>
              </p:ext>
            </p:extLst>
          </p:nvPr>
        </p:nvGraphicFramePr>
        <p:xfrm>
          <a:off x="688931" y="945936"/>
          <a:ext cx="10233615" cy="5698186"/>
        </p:xfrm>
        <a:graphic>
          <a:graphicData uri="http://schemas.openxmlformats.org/drawingml/2006/table">
            <a:tbl>
              <a:tblPr firstRow="1" firstCol="1" bandRow="1">
                <a:tableStyleId>{5C22544A-7EE6-4342-B048-85BDC9FD1C3A}</a:tableStyleId>
              </a:tblPr>
              <a:tblGrid>
                <a:gridCol w="3127032"/>
                <a:gridCol w="2284662"/>
                <a:gridCol w="2655666"/>
                <a:gridCol w="2166255"/>
              </a:tblGrid>
              <a:tr h="1096978">
                <a:tc gridSpan="4">
                  <a:txBody>
                    <a:bodyPr/>
                    <a:lstStyle/>
                    <a:p>
                      <a:pPr marL="0" marR="0">
                        <a:lnSpc>
                          <a:spcPct val="107000"/>
                        </a:lnSpc>
                        <a:spcBef>
                          <a:spcPts val="0"/>
                        </a:spcBef>
                        <a:spcAft>
                          <a:spcPts val="800"/>
                        </a:spcAft>
                      </a:pPr>
                      <a:r>
                        <a:rPr lang="en-US" sz="2800" dirty="0" smtClean="0">
                          <a:effectLst/>
                        </a:rPr>
                        <a:t>Table </a:t>
                      </a:r>
                      <a:r>
                        <a:rPr lang="en-US" sz="2800" dirty="0">
                          <a:effectLst/>
                        </a:rPr>
                        <a:t>2.3. Interaction effect of irrigation treatment and cutting on dry matter yield (kg ha</a:t>
                      </a:r>
                      <a:r>
                        <a:rPr lang="en-US" sz="2800" baseline="30000" dirty="0">
                          <a:effectLst/>
                        </a:rPr>
                        <a:t>-1</a:t>
                      </a:r>
                      <a:r>
                        <a:rPr lang="en-US" sz="2800" dirty="0">
                          <a:effectLst/>
                        </a:rPr>
                        <a:t>) of </a:t>
                      </a:r>
                      <a:r>
                        <a:rPr lang="en-US" sz="2800" dirty="0" smtClean="0">
                          <a:effectLst/>
                        </a:rPr>
                        <a:t>alfalfa</a:t>
                      </a:r>
                      <a:r>
                        <a:rPr lang="en-US" sz="2800" baseline="0" dirty="0" smtClean="0">
                          <a:effectLst/>
                        </a:rPr>
                        <a:t> – </a:t>
                      </a:r>
                      <a:r>
                        <a:rPr lang="en-US" sz="2800" u="none" baseline="0" dirty="0" smtClean="0">
                          <a:effectLst/>
                        </a:rPr>
                        <a:t>Two year average</a:t>
                      </a:r>
                      <a:endParaRPr lang="en-US" sz="2800" u="none"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hMerge="1">
                  <a:txBody>
                    <a:bodyPr/>
                    <a:lstStyle/>
                    <a:p>
                      <a:endParaRPr lang="en-US"/>
                    </a:p>
                  </a:txBody>
                  <a:tcPr/>
                </a:tc>
                <a:tc hMerge="1">
                  <a:txBody>
                    <a:bodyPr/>
                    <a:lstStyle/>
                    <a:p>
                      <a:endParaRPr lang="en-US"/>
                    </a:p>
                  </a:txBody>
                  <a:tcPr/>
                </a:tc>
                <a:tc hMerge="1">
                  <a:txBody>
                    <a:bodyPr/>
                    <a:lstStyle/>
                    <a:p>
                      <a:endParaRPr lang="en-US"/>
                    </a:p>
                  </a:txBody>
                  <a:tcPr/>
                </a:tc>
              </a:tr>
              <a:tr h="537430">
                <a:tc>
                  <a:txBody>
                    <a:bodyPr/>
                    <a:lstStyle/>
                    <a:p>
                      <a:pPr>
                        <a:lnSpc>
                          <a:spcPct val="107000"/>
                        </a:lnSpc>
                      </a:pPr>
                      <a:endParaRPr lang="en-US" sz="2800">
                        <a:effectLst/>
                        <a:latin typeface="Calibri" panose="020F0502020204030204" pitchFamily="34" charset="0"/>
                      </a:endParaRPr>
                    </a:p>
                  </a:txBody>
                  <a:tcPr marL="68580" marR="68580" marT="0" marB="0" anchor="b"/>
                </a:tc>
                <a:tc gridSpan="3">
                  <a:txBody>
                    <a:bodyPr/>
                    <a:lstStyle/>
                    <a:p>
                      <a:pPr marL="0" marR="0" algn="ctr">
                        <a:lnSpc>
                          <a:spcPct val="115000"/>
                        </a:lnSpc>
                        <a:spcBef>
                          <a:spcPts val="0"/>
                        </a:spcBef>
                        <a:spcAft>
                          <a:spcPts val="0"/>
                        </a:spcAft>
                      </a:pPr>
                      <a:r>
                        <a:rPr lang="en-US" sz="2800" dirty="0">
                          <a:effectLst/>
                        </a:rPr>
                        <a:t>Treatment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r>
              <a:tr h="537430">
                <a:tc>
                  <a:txBody>
                    <a:bodyPr/>
                    <a:lstStyle/>
                    <a:p>
                      <a:pPr>
                        <a:lnSpc>
                          <a:spcPct val="107000"/>
                        </a:lnSpc>
                      </a:pPr>
                      <a:endParaRPr lang="en-US" sz="2800">
                        <a:effectLst/>
                        <a:latin typeface="Calibri" panose="020F0502020204030204" pitchFamily="34" charset="0"/>
                      </a:endParaRPr>
                    </a:p>
                  </a:txBody>
                  <a:tcPr marL="68580" marR="68580" marT="0" marB="0" anchor="ctr"/>
                </a:tc>
                <a:tc>
                  <a:txBody>
                    <a:bodyPr/>
                    <a:lstStyle/>
                    <a:p>
                      <a:pPr marL="0" marR="0" algn="ctr">
                        <a:lnSpc>
                          <a:spcPct val="115000"/>
                        </a:lnSpc>
                        <a:spcBef>
                          <a:spcPts val="0"/>
                        </a:spcBef>
                        <a:spcAft>
                          <a:spcPts val="0"/>
                        </a:spcAft>
                      </a:pPr>
                      <a:r>
                        <a:rPr lang="en-US" sz="2800" dirty="0">
                          <a:effectLst/>
                        </a:rPr>
                        <a:t>Fully Irrigated</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800" dirty="0">
                          <a:effectLst/>
                        </a:rPr>
                        <a:t>Stop after 2</a:t>
                      </a:r>
                      <a:r>
                        <a:rPr lang="en-US" sz="2800" baseline="30000" dirty="0">
                          <a:effectLst/>
                        </a:rPr>
                        <a:t>nd</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800">
                          <a:effectLst/>
                        </a:rPr>
                        <a:t>Stop after 1</a:t>
                      </a:r>
                      <a:r>
                        <a:rPr lang="en-US" sz="2800" baseline="30000">
                          <a:effectLst/>
                        </a:rPr>
                        <a:t>st</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566119">
                <a:tc>
                  <a:txBody>
                    <a:bodyPr/>
                    <a:lstStyle/>
                    <a:p>
                      <a:pPr marL="0" marR="0" algn="ctr">
                        <a:lnSpc>
                          <a:spcPct val="115000"/>
                        </a:lnSpc>
                        <a:spcBef>
                          <a:spcPts val="0"/>
                        </a:spcBef>
                        <a:spcAft>
                          <a:spcPts val="0"/>
                        </a:spcAft>
                      </a:pPr>
                      <a:r>
                        <a:rPr lang="en-US" sz="2800">
                          <a:effectLst/>
                        </a:rPr>
                        <a:t>Cutting 1</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800" dirty="0" smtClean="0">
                          <a:effectLst/>
                        </a:rPr>
                        <a:t>3430</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800" dirty="0" smtClean="0">
                          <a:effectLst/>
                        </a:rPr>
                        <a:t>2470</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800" dirty="0" smtClean="0">
                          <a:effectLst/>
                        </a:rPr>
                        <a:t>2090</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566119">
                <a:tc>
                  <a:txBody>
                    <a:bodyPr/>
                    <a:lstStyle/>
                    <a:p>
                      <a:pPr marL="0" marR="0" algn="ctr">
                        <a:lnSpc>
                          <a:spcPct val="115000"/>
                        </a:lnSpc>
                        <a:spcBef>
                          <a:spcPts val="0"/>
                        </a:spcBef>
                        <a:spcAft>
                          <a:spcPts val="0"/>
                        </a:spcAft>
                      </a:pPr>
                      <a:r>
                        <a:rPr lang="en-US" sz="2800" dirty="0">
                          <a:effectLst/>
                        </a:rPr>
                        <a:t>Cutting 2</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800" dirty="0" smtClean="0">
                          <a:effectLst/>
                        </a:rPr>
                        <a:t>3810</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800" dirty="0" smtClean="0">
                          <a:effectLst/>
                        </a:rPr>
                        <a:t>3770</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800" dirty="0" smtClean="0">
                          <a:effectLst/>
                        </a:rPr>
                        <a:t>1590</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566119">
                <a:tc>
                  <a:txBody>
                    <a:bodyPr/>
                    <a:lstStyle/>
                    <a:p>
                      <a:pPr marL="0" marR="0" algn="ctr">
                        <a:lnSpc>
                          <a:spcPct val="115000"/>
                        </a:lnSpc>
                        <a:spcBef>
                          <a:spcPts val="0"/>
                        </a:spcBef>
                        <a:spcAft>
                          <a:spcPts val="0"/>
                        </a:spcAft>
                      </a:pPr>
                      <a:r>
                        <a:rPr lang="en-US" sz="2800">
                          <a:effectLst/>
                        </a:rPr>
                        <a:t>Cutting 3</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800" dirty="0" smtClean="0">
                          <a:effectLst/>
                        </a:rPr>
                        <a:t>3410</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800" dirty="0" smtClean="0">
                          <a:effectLst/>
                        </a:rPr>
                        <a:t>1800</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800" dirty="0" smtClean="0">
                          <a:effectLst/>
                        </a:rPr>
                        <a:t>1010</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566119">
                <a:tc>
                  <a:txBody>
                    <a:bodyPr/>
                    <a:lstStyle/>
                    <a:p>
                      <a:pPr marL="0" marR="0" algn="ctr">
                        <a:lnSpc>
                          <a:spcPct val="115000"/>
                        </a:lnSpc>
                        <a:spcBef>
                          <a:spcPts val="0"/>
                        </a:spcBef>
                        <a:spcAft>
                          <a:spcPts val="0"/>
                        </a:spcAft>
                      </a:pPr>
                      <a:r>
                        <a:rPr lang="en-US" sz="2800">
                          <a:effectLst/>
                        </a:rPr>
                        <a:t>Total</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800" dirty="0" smtClean="0">
                          <a:effectLst/>
                        </a:rPr>
                        <a:t>11040</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800" dirty="0" smtClean="0">
                          <a:effectLst/>
                        </a:rPr>
                        <a:t>7990</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800" dirty="0" smtClean="0">
                          <a:effectLst/>
                        </a:rPr>
                        <a:t>3650</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1144676">
                <a:tc gridSpan="4">
                  <a:txBody>
                    <a:bodyPr/>
                    <a:lstStyle/>
                    <a:p>
                      <a:pPr marL="0" marR="0" algn="l">
                        <a:lnSpc>
                          <a:spcPct val="115000"/>
                        </a:lnSpc>
                        <a:spcBef>
                          <a:spcPts val="0"/>
                        </a:spcBef>
                        <a:spcAft>
                          <a:spcPts val="0"/>
                        </a:spcAft>
                      </a:pPr>
                      <a:r>
                        <a:rPr lang="en-US" sz="2400" dirty="0" smtClean="0">
                          <a:effectLst/>
                        </a:rPr>
                        <a:t>NDF</a:t>
                      </a:r>
                      <a:r>
                        <a:rPr lang="en-US" sz="2400" baseline="0" dirty="0" smtClean="0">
                          <a:effectLst/>
                        </a:rPr>
                        <a:t> highest in fully irrigated and lowest in DI after 1</a:t>
                      </a:r>
                      <a:r>
                        <a:rPr lang="en-US" sz="2400" baseline="30000" dirty="0" smtClean="0">
                          <a:effectLst/>
                        </a:rPr>
                        <a:t>st</a:t>
                      </a:r>
                      <a:r>
                        <a:rPr lang="en-US" sz="2400" baseline="0" dirty="0" smtClean="0">
                          <a:effectLst/>
                        </a:rPr>
                        <a:t> cutting</a:t>
                      </a:r>
                    </a:p>
                    <a:p>
                      <a:pPr marL="0" marR="0" algn="l">
                        <a:lnSpc>
                          <a:spcPct val="115000"/>
                        </a:lnSpc>
                        <a:spcBef>
                          <a:spcPts val="0"/>
                        </a:spcBef>
                        <a:spcAft>
                          <a:spcPts val="0"/>
                        </a:spcAft>
                      </a:pPr>
                      <a:r>
                        <a:rPr lang="en-US" sz="2400" baseline="0" dirty="0" smtClean="0">
                          <a:effectLst/>
                        </a:rPr>
                        <a:t>Effects on CP inconsistent</a:t>
                      </a:r>
                    </a:p>
                    <a:p>
                      <a:pPr marL="0" marR="0" algn="l">
                        <a:lnSpc>
                          <a:spcPct val="115000"/>
                        </a:lnSpc>
                        <a:spcBef>
                          <a:spcPts val="0"/>
                        </a:spcBef>
                        <a:spcAft>
                          <a:spcPts val="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extLst>
      <p:ext uri="{BB962C8B-B14F-4D97-AF65-F5344CB8AC3E}">
        <p14:creationId xmlns:p14="http://schemas.microsoft.com/office/powerpoint/2010/main" val="3903626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extBox 1"/>
          <p:cNvSpPr txBox="1"/>
          <p:nvPr/>
        </p:nvSpPr>
        <p:spPr>
          <a:xfrm>
            <a:off x="688931" y="261853"/>
            <a:ext cx="9816826" cy="584775"/>
          </a:xfrm>
          <a:prstGeom prst="rect">
            <a:avLst/>
          </a:prstGeom>
          <a:noFill/>
        </p:spPr>
        <p:txBody>
          <a:bodyPr wrap="square" rtlCol="0">
            <a:spAutoFit/>
          </a:bodyPr>
          <a:lstStyle/>
          <a:p>
            <a:r>
              <a:rPr lang="en-US" sz="3200" b="1" dirty="0">
                <a:solidFill>
                  <a:srgbClr val="FFFFF7"/>
                </a:solidFill>
              </a:rPr>
              <a:t>Deficit Irrigation on the Western Slope (Jones 2015)</a:t>
            </a:r>
            <a:endParaRPr lang="en-US" sz="2400" dirty="0">
              <a:solidFill>
                <a:srgbClr val="FFFFF7"/>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3627543733"/>
              </p:ext>
            </p:extLst>
          </p:nvPr>
        </p:nvGraphicFramePr>
        <p:xfrm>
          <a:off x="552247" y="994492"/>
          <a:ext cx="10711576" cy="5162698"/>
        </p:xfrm>
        <a:graphic>
          <a:graphicData uri="http://schemas.openxmlformats.org/drawingml/2006/table">
            <a:tbl>
              <a:tblPr firstRow="1" firstCol="1" bandRow="1">
                <a:tableStyleId>{5C22544A-7EE6-4342-B048-85BDC9FD1C3A}</a:tableStyleId>
              </a:tblPr>
              <a:tblGrid>
                <a:gridCol w="2413670"/>
                <a:gridCol w="2006515"/>
                <a:gridCol w="2381976"/>
                <a:gridCol w="1904118"/>
                <a:gridCol w="2005297"/>
              </a:tblGrid>
              <a:tr h="947150">
                <a:tc gridSpan="5">
                  <a:txBody>
                    <a:bodyPr/>
                    <a:lstStyle/>
                    <a:p>
                      <a:pPr>
                        <a:lnSpc>
                          <a:spcPct val="107000"/>
                        </a:lnSpc>
                        <a:spcAft>
                          <a:spcPts val="0"/>
                        </a:spcAft>
                      </a:pPr>
                      <a:r>
                        <a:rPr lang="en-US" sz="2400" dirty="0">
                          <a:effectLst/>
                        </a:rPr>
                        <a:t>Table 1.4. Forage yield, neutral detergent fiber (</a:t>
                      </a:r>
                      <a:r>
                        <a:rPr lang="en-US" sz="2400" dirty="0" err="1">
                          <a:effectLst/>
                        </a:rPr>
                        <a:t>aNDF</a:t>
                      </a:r>
                      <a:r>
                        <a:rPr lang="en-US" sz="2400" dirty="0">
                          <a:effectLst/>
                        </a:rPr>
                        <a:t>) concentration, crude protein (CP) content, and in vitro true digestibility (IVTD</a:t>
                      </a:r>
                      <a:r>
                        <a:rPr lang="en-US" sz="2400" dirty="0" smtClean="0">
                          <a:effectLst/>
                        </a:rPr>
                        <a:t>)</a:t>
                      </a:r>
                      <a:endParaRPr lang="en-US" sz="2400" dirty="0">
                        <a:effectLst/>
                        <a:latin typeface="Calibri" panose="020F0502020204030204" pitchFamily="34"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82668">
                <a:tc>
                  <a:txBody>
                    <a:bodyPr/>
                    <a:lstStyle/>
                    <a:p>
                      <a:pPr algn="ctr">
                        <a:lnSpc>
                          <a:spcPct val="107000"/>
                        </a:lnSpc>
                        <a:spcAft>
                          <a:spcPts val="0"/>
                        </a:spcAft>
                      </a:pPr>
                      <a:r>
                        <a:rPr lang="en-US" sz="2400">
                          <a:effectLst/>
                        </a:rPr>
                        <a:t>Treatment</a:t>
                      </a:r>
                      <a:endParaRPr lang="en-US" sz="2400">
                        <a:effectLst/>
                        <a:latin typeface="Calibri" panose="020F0502020204030204" pitchFamily="34" charset="0"/>
                      </a:endParaRPr>
                    </a:p>
                  </a:txBody>
                  <a:tcPr marL="68580" marR="68580" marT="0" marB="0" anchor="ctr"/>
                </a:tc>
                <a:tc>
                  <a:txBody>
                    <a:bodyPr/>
                    <a:lstStyle/>
                    <a:p>
                      <a:pPr algn="ctr">
                        <a:lnSpc>
                          <a:spcPct val="107000"/>
                        </a:lnSpc>
                        <a:spcAft>
                          <a:spcPts val="0"/>
                        </a:spcAft>
                      </a:pPr>
                      <a:r>
                        <a:rPr lang="en-US" sz="2400">
                          <a:effectLst/>
                        </a:rPr>
                        <a:t>Dry Matter Yield (kg ha</a:t>
                      </a:r>
                      <a:r>
                        <a:rPr lang="en-US" sz="2400" baseline="30000">
                          <a:effectLst/>
                        </a:rPr>
                        <a:t>-1</a:t>
                      </a:r>
                      <a:r>
                        <a:rPr lang="en-US" sz="2400">
                          <a:effectLst/>
                        </a:rPr>
                        <a:t>)</a:t>
                      </a:r>
                      <a:endParaRPr lang="en-US" sz="2400">
                        <a:effectLst/>
                        <a:latin typeface="Calibri" panose="020F0502020204030204" pitchFamily="34" charset="0"/>
                      </a:endParaRPr>
                    </a:p>
                  </a:txBody>
                  <a:tcPr marL="68580" marR="68580" marT="0" marB="0" anchor="ctr"/>
                </a:tc>
                <a:tc>
                  <a:txBody>
                    <a:bodyPr/>
                    <a:lstStyle/>
                    <a:p>
                      <a:pPr algn="ctr">
                        <a:lnSpc>
                          <a:spcPct val="107000"/>
                        </a:lnSpc>
                        <a:spcAft>
                          <a:spcPts val="0"/>
                        </a:spcAft>
                      </a:pPr>
                      <a:r>
                        <a:rPr lang="en-US" sz="2400">
                          <a:effectLst/>
                        </a:rPr>
                        <a:t>aNDF (%)</a:t>
                      </a:r>
                      <a:endParaRPr lang="en-US" sz="2400">
                        <a:effectLst/>
                        <a:latin typeface="Calibri" panose="020F0502020204030204" pitchFamily="34" charset="0"/>
                      </a:endParaRPr>
                    </a:p>
                  </a:txBody>
                  <a:tcPr marL="68580" marR="68580" marT="0" marB="0" anchor="ctr"/>
                </a:tc>
                <a:tc>
                  <a:txBody>
                    <a:bodyPr/>
                    <a:lstStyle/>
                    <a:p>
                      <a:pPr algn="ctr">
                        <a:lnSpc>
                          <a:spcPct val="107000"/>
                        </a:lnSpc>
                        <a:spcAft>
                          <a:spcPts val="0"/>
                        </a:spcAft>
                      </a:pPr>
                      <a:r>
                        <a:rPr lang="en-US" sz="2400">
                          <a:effectLst/>
                        </a:rPr>
                        <a:t>CP (%)</a:t>
                      </a:r>
                      <a:endParaRPr lang="en-US" sz="2400">
                        <a:effectLst/>
                        <a:latin typeface="Calibri" panose="020F0502020204030204" pitchFamily="34" charset="0"/>
                      </a:endParaRPr>
                    </a:p>
                  </a:txBody>
                  <a:tcPr marL="68580" marR="68580" marT="0" marB="0" anchor="ctr"/>
                </a:tc>
                <a:tc>
                  <a:txBody>
                    <a:bodyPr/>
                    <a:lstStyle/>
                    <a:p>
                      <a:pPr algn="ctr">
                        <a:lnSpc>
                          <a:spcPct val="107000"/>
                        </a:lnSpc>
                        <a:spcAft>
                          <a:spcPts val="0"/>
                        </a:spcAft>
                      </a:pPr>
                      <a:r>
                        <a:rPr lang="en-US" sz="2400">
                          <a:effectLst/>
                        </a:rPr>
                        <a:t>IVTD (%)</a:t>
                      </a:r>
                      <a:endParaRPr lang="en-US" sz="2400">
                        <a:effectLst/>
                        <a:latin typeface="Calibri" panose="020F0502020204030204" pitchFamily="34" charset="0"/>
                      </a:endParaRPr>
                    </a:p>
                  </a:txBody>
                  <a:tcPr marL="68580" marR="68580" marT="0" marB="0" anchor="ctr"/>
                </a:tc>
              </a:tr>
              <a:tr h="296584">
                <a:tc>
                  <a:txBody>
                    <a:bodyPr/>
                    <a:lstStyle/>
                    <a:p>
                      <a:pPr>
                        <a:lnSpc>
                          <a:spcPct val="107000"/>
                        </a:lnSpc>
                        <a:spcAft>
                          <a:spcPts val="0"/>
                        </a:spcAft>
                      </a:pPr>
                      <a:r>
                        <a:rPr lang="en-US" sz="2400">
                          <a:effectLst/>
                        </a:rPr>
                        <a:t>Year 1</a:t>
                      </a:r>
                      <a:endParaRPr lang="en-US" sz="2400">
                        <a:effectLst/>
                        <a:latin typeface="Calibri" panose="020F0502020204030204" pitchFamily="34" charset="0"/>
                      </a:endParaRPr>
                    </a:p>
                  </a:txBody>
                  <a:tcPr marL="68580" marR="68580" marT="0" marB="0" anchor="ctr"/>
                </a:tc>
                <a:tc>
                  <a:txBody>
                    <a:bodyPr/>
                    <a:lstStyle/>
                    <a:p>
                      <a:pPr>
                        <a:lnSpc>
                          <a:spcPct val="107000"/>
                        </a:lnSpc>
                      </a:pPr>
                      <a:endParaRPr lang="en-US" sz="2400">
                        <a:effectLst/>
                        <a:latin typeface="Calibri" panose="020F0502020204030204" pitchFamily="34" charset="0"/>
                      </a:endParaRPr>
                    </a:p>
                  </a:txBody>
                  <a:tcPr marL="68580" marR="68580" marT="0" marB="0" anchor="ctr"/>
                </a:tc>
                <a:tc>
                  <a:txBody>
                    <a:bodyPr/>
                    <a:lstStyle/>
                    <a:p>
                      <a:pPr>
                        <a:lnSpc>
                          <a:spcPct val="107000"/>
                        </a:lnSpc>
                      </a:pPr>
                      <a:endParaRPr lang="en-US" sz="2400">
                        <a:effectLst/>
                        <a:latin typeface="Calibri" panose="020F0502020204030204" pitchFamily="34" charset="0"/>
                      </a:endParaRPr>
                    </a:p>
                  </a:txBody>
                  <a:tcPr marL="68580" marR="68580" marT="0" marB="0" anchor="ctr"/>
                </a:tc>
                <a:tc>
                  <a:txBody>
                    <a:bodyPr/>
                    <a:lstStyle/>
                    <a:p>
                      <a:pPr>
                        <a:lnSpc>
                          <a:spcPct val="107000"/>
                        </a:lnSpc>
                      </a:pPr>
                      <a:endParaRPr lang="en-US" sz="2400">
                        <a:effectLst/>
                        <a:latin typeface="Calibri" panose="020F0502020204030204" pitchFamily="34" charset="0"/>
                      </a:endParaRPr>
                    </a:p>
                  </a:txBody>
                  <a:tcPr marL="68580" marR="68580" marT="0" marB="0" anchor="ctr"/>
                </a:tc>
                <a:tc>
                  <a:txBody>
                    <a:bodyPr/>
                    <a:lstStyle/>
                    <a:p>
                      <a:pPr>
                        <a:lnSpc>
                          <a:spcPct val="107000"/>
                        </a:lnSpc>
                      </a:pPr>
                      <a:endParaRPr lang="en-US" sz="2400">
                        <a:effectLst/>
                        <a:latin typeface="Calibri" panose="020F0502020204030204" pitchFamily="34" charset="0"/>
                      </a:endParaRPr>
                    </a:p>
                  </a:txBody>
                  <a:tcPr marL="68580" marR="68580" marT="0" marB="0" anchor="b"/>
                </a:tc>
              </a:tr>
              <a:tr h="310756">
                <a:tc>
                  <a:txBody>
                    <a:bodyPr/>
                    <a:lstStyle/>
                    <a:p>
                      <a:pPr>
                        <a:lnSpc>
                          <a:spcPct val="107000"/>
                        </a:lnSpc>
                        <a:spcAft>
                          <a:spcPts val="0"/>
                        </a:spcAft>
                      </a:pPr>
                      <a:r>
                        <a:rPr lang="en-US" sz="2400">
                          <a:effectLst/>
                        </a:rPr>
                        <a:t>     Irrigated</a:t>
                      </a:r>
                      <a:endParaRPr lang="en-US" sz="2400">
                        <a:effectLst/>
                        <a:latin typeface="Calibri" panose="020F0502020204030204" pitchFamily="34" charset="0"/>
                      </a:endParaRPr>
                    </a:p>
                  </a:txBody>
                  <a:tcPr marL="68580" marR="68580" marT="0" marB="0" anchor="ctr"/>
                </a:tc>
                <a:tc>
                  <a:txBody>
                    <a:bodyPr/>
                    <a:lstStyle/>
                    <a:p>
                      <a:pPr algn="ctr">
                        <a:lnSpc>
                          <a:spcPct val="107000"/>
                        </a:lnSpc>
                        <a:spcAft>
                          <a:spcPts val="0"/>
                        </a:spcAft>
                      </a:pPr>
                      <a:r>
                        <a:rPr lang="en-US" sz="2400">
                          <a:effectLst/>
                        </a:rPr>
                        <a:t>5394</a:t>
                      </a:r>
                      <a:r>
                        <a:rPr lang="en-US" sz="2400" baseline="30000">
                          <a:effectLst/>
                        </a:rPr>
                        <a:t>a</a:t>
                      </a:r>
                      <a:r>
                        <a:rPr lang="en-US" sz="2400">
                          <a:effectLst/>
                        </a:rPr>
                        <a:t>*</a:t>
                      </a:r>
                      <a:endParaRPr lang="en-US" sz="2400">
                        <a:effectLst/>
                        <a:latin typeface="Calibri" panose="020F0502020204030204" pitchFamily="34" charset="0"/>
                      </a:endParaRPr>
                    </a:p>
                  </a:txBody>
                  <a:tcPr marL="68580" marR="68580" marT="0" marB="0" anchor="ctr"/>
                </a:tc>
                <a:tc>
                  <a:txBody>
                    <a:bodyPr/>
                    <a:lstStyle/>
                    <a:p>
                      <a:pPr algn="ctr">
                        <a:lnSpc>
                          <a:spcPct val="107000"/>
                        </a:lnSpc>
                        <a:spcAft>
                          <a:spcPts val="0"/>
                        </a:spcAft>
                      </a:pPr>
                      <a:r>
                        <a:rPr lang="en-US" sz="2400">
                          <a:effectLst/>
                        </a:rPr>
                        <a:t>54.9</a:t>
                      </a:r>
                      <a:r>
                        <a:rPr lang="en-US" sz="2400" baseline="30000">
                          <a:effectLst/>
                        </a:rPr>
                        <a:t>a</a:t>
                      </a:r>
                      <a:endParaRPr lang="en-US" sz="2400">
                        <a:effectLst/>
                        <a:latin typeface="Calibri" panose="020F0502020204030204" pitchFamily="34" charset="0"/>
                      </a:endParaRPr>
                    </a:p>
                  </a:txBody>
                  <a:tcPr marL="68580" marR="68580" marT="0" marB="0" anchor="ctr"/>
                </a:tc>
                <a:tc>
                  <a:txBody>
                    <a:bodyPr/>
                    <a:lstStyle/>
                    <a:p>
                      <a:pPr algn="ctr">
                        <a:lnSpc>
                          <a:spcPct val="107000"/>
                        </a:lnSpc>
                        <a:spcAft>
                          <a:spcPts val="0"/>
                        </a:spcAft>
                      </a:pPr>
                      <a:r>
                        <a:rPr lang="en-US" sz="2400">
                          <a:effectLst/>
                        </a:rPr>
                        <a:t>7.6</a:t>
                      </a:r>
                      <a:r>
                        <a:rPr lang="en-US" sz="2400" baseline="30000">
                          <a:effectLst/>
                        </a:rPr>
                        <a:t>b</a:t>
                      </a:r>
                      <a:endParaRPr lang="en-US" sz="2400">
                        <a:effectLst/>
                        <a:latin typeface="Calibri" panose="020F0502020204030204" pitchFamily="34" charset="0"/>
                      </a:endParaRPr>
                    </a:p>
                  </a:txBody>
                  <a:tcPr marL="68580" marR="68580" marT="0" marB="0" anchor="ctr"/>
                </a:tc>
                <a:tc>
                  <a:txBody>
                    <a:bodyPr/>
                    <a:lstStyle/>
                    <a:p>
                      <a:pPr algn="ctr">
                        <a:lnSpc>
                          <a:spcPct val="107000"/>
                        </a:lnSpc>
                        <a:spcAft>
                          <a:spcPts val="0"/>
                        </a:spcAft>
                      </a:pPr>
                      <a:r>
                        <a:rPr lang="en-US" sz="2400">
                          <a:effectLst/>
                        </a:rPr>
                        <a:t>73.5</a:t>
                      </a:r>
                      <a:r>
                        <a:rPr lang="en-US" sz="2400" baseline="30000">
                          <a:effectLst/>
                        </a:rPr>
                        <a:t>a</a:t>
                      </a:r>
                      <a:endParaRPr lang="en-US" sz="2400">
                        <a:effectLst/>
                        <a:latin typeface="Calibri" panose="020F0502020204030204" pitchFamily="34" charset="0"/>
                      </a:endParaRPr>
                    </a:p>
                  </a:txBody>
                  <a:tcPr marL="68580" marR="68580" marT="0" marB="0" anchor="b"/>
                </a:tc>
              </a:tr>
              <a:tr h="543823">
                <a:tc>
                  <a:txBody>
                    <a:bodyPr/>
                    <a:lstStyle/>
                    <a:p>
                      <a:pPr>
                        <a:lnSpc>
                          <a:spcPct val="107000"/>
                        </a:lnSpc>
                        <a:spcAft>
                          <a:spcPts val="0"/>
                        </a:spcAft>
                      </a:pPr>
                      <a:r>
                        <a:rPr lang="en-US" sz="2400">
                          <a:effectLst/>
                        </a:rPr>
                        <a:t>     Non-irrigated</a:t>
                      </a:r>
                      <a:endParaRPr lang="en-US" sz="2400">
                        <a:effectLst/>
                        <a:latin typeface="Calibri" panose="020F0502020204030204" pitchFamily="34" charset="0"/>
                      </a:endParaRPr>
                    </a:p>
                  </a:txBody>
                  <a:tcPr marL="68580" marR="68580" marT="0" marB="0" anchor="ctr"/>
                </a:tc>
                <a:tc>
                  <a:txBody>
                    <a:bodyPr/>
                    <a:lstStyle/>
                    <a:p>
                      <a:pPr algn="ctr">
                        <a:lnSpc>
                          <a:spcPct val="107000"/>
                        </a:lnSpc>
                        <a:spcAft>
                          <a:spcPts val="0"/>
                        </a:spcAft>
                      </a:pPr>
                      <a:r>
                        <a:rPr lang="en-US" sz="2400">
                          <a:effectLst/>
                        </a:rPr>
                        <a:t>1643</a:t>
                      </a:r>
                      <a:r>
                        <a:rPr lang="en-US" sz="2400" baseline="30000">
                          <a:effectLst/>
                        </a:rPr>
                        <a:t>b</a:t>
                      </a:r>
                      <a:endParaRPr lang="en-US" sz="2400">
                        <a:effectLst/>
                        <a:latin typeface="Calibri" panose="020F0502020204030204" pitchFamily="34" charset="0"/>
                      </a:endParaRPr>
                    </a:p>
                  </a:txBody>
                  <a:tcPr marL="68580" marR="68580" marT="0" marB="0" anchor="ctr"/>
                </a:tc>
                <a:tc>
                  <a:txBody>
                    <a:bodyPr/>
                    <a:lstStyle/>
                    <a:p>
                      <a:pPr algn="ctr">
                        <a:lnSpc>
                          <a:spcPct val="107000"/>
                        </a:lnSpc>
                        <a:spcAft>
                          <a:spcPts val="0"/>
                        </a:spcAft>
                      </a:pPr>
                      <a:r>
                        <a:rPr lang="en-US" sz="2400">
                          <a:effectLst/>
                        </a:rPr>
                        <a:t>51.9</a:t>
                      </a:r>
                      <a:r>
                        <a:rPr lang="en-US" sz="2400" baseline="30000">
                          <a:effectLst/>
                        </a:rPr>
                        <a:t>b</a:t>
                      </a:r>
                      <a:endParaRPr lang="en-US" sz="2400">
                        <a:effectLst/>
                        <a:latin typeface="Calibri" panose="020F0502020204030204" pitchFamily="34" charset="0"/>
                      </a:endParaRPr>
                    </a:p>
                  </a:txBody>
                  <a:tcPr marL="68580" marR="68580" marT="0" marB="0" anchor="ctr"/>
                </a:tc>
                <a:tc>
                  <a:txBody>
                    <a:bodyPr/>
                    <a:lstStyle/>
                    <a:p>
                      <a:pPr algn="ctr">
                        <a:lnSpc>
                          <a:spcPct val="107000"/>
                        </a:lnSpc>
                        <a:spcAft>
                          <a:spcPts val="0"/>
                        </a:spcAft>
                      </a:pPr>
                      <a:r>
                        <a:rPr lang="en-US" sz="2400">
                          <a:effectLst/>
                        </a:rPr>
                        <a:t>10.8</a:t>
                      </a:r>
                      <a:r>
                        <a:rPr lang="en-US" sz="2400" baseline="30000">
                          <a:effectLst/>
                        </a:rPr>
                        <a:t>a</a:t>
                      </a:r>
                      <a:endParaRPr lang="en-US" sz="2400">
                        <a:effectLst/>
                        <a:latin typeface="Calibri" panose="020F0502020204030204" pitchFamily="34" charset="0"/>
                      </a:endParaRPr>
                    </a:p>
                  </a:txBody>
                  <a:tcPr marL="68580" marR="68580" marT="0" marB="0" anchor="ctr"/>
                </a:tc>
                <a:tc>
                  <a:txBody>
                    <a:bodyPr/>
                    <a:lstStyle/>
                    <a:p>
                      <a:pPr algn="ctr">
                        <a:lnSpc>
                          <a:spcPct val="107000"/>
                        </a:lnSpc>
                        <a:spcAft>
                          <a:spcPts val="0"/>
                        </a:spcAft>
                      </a:pPr>
                      <a:r>
                        <a:rPr lang="en-US" sz="2400">
                          <a:effectLst/>
                        </a:rPr>
                        <a:t>75.4</a:t>
                      </a:r>
                      <a:r>
                        <a:rPr lang="en-US" sz="2400" baseline="30000">
                          <a:effectLst/>
                        </a:rPr>
                        <a:t>a</a:t>
                      </a:r>
                      <a:endParaRPr lang="en-US" sz="2400">
                        <a:effectLst/>
                        <a:latin typeface="Calibri" panose="020F0502020204030204" pitchFamily="34" charset="0"/>
                      </a:endParaRPr>
                    </a:p>
                  </a:txBody>
                  <a:tcPr marL="68580" marR="68580" marT="0" marB="0" anchor="ctr"/>
                </a:tc>
              </a:tr>
              <a:tr h="283460">
                <a:tc>
                  <a:txBody>
                    <a:bodyPr/>
                    <a:lstStyle/>
                    <a:p>
                      <a:pPr>
                        <a:lnSpc>
                          <a:spcPct val="107000"/>
                        </a:lnSpc>
                        <a:spcAft>
                          <a:spcPts val="0"/>
                        </a:spcAft>
                      </a:pPr>
                      <a:r>
                        <a:rPr lang="en-US" sz="2400">
                          <a:effectLst/>
                        </a:rPr>
                        <a:t>Year 2⁺</a:t>
                      </a:r>
                      <a:endParaRPr lang="en-US" sz="2400">
                        <a:effectLst/>
                        <a:latin typeface="Calibri" panose="020F0502020204030204" pitchFamily="34" charset="0"/>
                      </a:endParaRPr>
                    </a:p>
                  </a:txBody>
                  <a:tcPr marL="68580" marR="68580" marT="0" marB="0" anchor="ctr"/>
                </a:tc>
                <a:tc>
                  <a:txBody>
                    <a:bodyPr/>
                    <a:lstStyle/>
                    <a:p>
                      <a:pPr>
                        <a:lnSpc>
                          <a:spcPct val="107000"/>
                        </a:lnSpc>
                      </a:pPr>
                      <a:endParaRPr lang="en-US" sz="2400">
                        <a:effectLst/>
                        <a:latin typeface="Calibri" panose="020F0502020204030204" pitchFamily="34" charset="0"/>
                      </a:endParaRPr>
                    </a:p>
                  </a:txBody>
                  <a:tcPr marL="68580" marR="68580" marT="0" marB="0" anchor="ctr"/>
                </a:tc>
                <a:tc>
                  <a:txBody>
                    <a:bodyPr/>
                    <a:lstStyle/>
                    <a:p>
                      <a:pPr>
                        <a:lnSpc>
                          <a:spcPct val="107000"/>
                        </a:lnSpc>
                      </a:pPr>
                      <a:endParaRPr lang="en-US" sz="2400">
                        <a:effectLst/>
                        <a:latin typeface="Calibri" panose="020F0502020204030204" pitchFamily="34" charset="0"/>
                      </a:endParaRPr>
                    </a:p>
                  </a:txBody>
                  <a:tcPr marL="68580" marR="68580" marT="0" marB="0" anchor="ctr"/>
                </a:tc>
                <a:tc>
                  <a:txBody>
                    <a:bodyPr/>
                    <a:lstStyle/>
                    <a:p>
                      <a:pPr>
                        <a:lnSpc>
                          <a:spcPct val="107000"/>
                        </a:lnSpc>
                      </a:pPr>
                      <a:endParaRPr lang="en-US" sz="2400">
                        <a:effectLst/>
                        <a:latin typeface="Calibri" panose="020F0502020204030204" pitchFamily="34" charset="0"/>
                      </a:endParaRPr>
                    </a:p>
                  </a:txBody>
                  <a:tcPr marL="68580" marR="68580" marT="0" marB="0" anchor="ctr"/>
                </a:tc>
                <a:tc>
                  <a:txBody>
                    <a:bodyPr/>
                    <a:lstStyle/>
                    <a:p>
                      <a:pPr>
                        <a:lnSpc>
                          <a:spcPct val="107000"/>
                        </a:lnSpc>
                      </a:pPr>
                      <a:endParaRPr lang="en-US" sz="2400">
                        <a:effectLst/>
                        <a:latin typeface="Calibri" panose="020F0502020204030204" pitchFamily="34" charset="0"/>
                      </a:endParaRPr>
                    </a:p>
                  </a:txBody>
                  <a:tcPr marL="68580" marR="68580" marT="0" marB="0" anchor="b"/>
                </a:tc>
              </a:tr>
              <a:tr h="310756">
                <a:tc>
                  <a:txBody>
                    <a:bodyPr/>
                    <a:lstStyle/>
                    <a:p>
                      <a:pPr>
                        <a:lnSpc>
                          <a:spcPct val="107000"/>
                        </a:lnSpc>
                        <a:spcAft>
                          <a:spcPts val="0"/>
                        </a:spcAft>
                      </a:pPr>
                      <a:r>
                        <a:rPr lang="en-US" sz="2400">
                          <a:effectLst/>
                        </a:rPr>
                        <a:t>     Irrigated</a:t>
                      </a:r>
                      <a:endParaRPr lang="en-US" sz="2400">
                        <a:effectLst/>
                        <a:latin typeface="Calibri" panose="020F0502020204030204" pitchFamily="34" charset="0"/>
                      </a:endParaRPr>
                    </a:p>
                  </a:txBody>
                  <a:tcPr marL="68580" marR="68580" marT="0" marB="0" anchor="ctr"/>
                </a:tc>
                <a:tc>
                  <a:txBody>
                    <a:bodyPr/>
                    <a:lstStyle/>
                    <a:p>
                      <a:pPr algn="ctr">
                        <a:lnSpc>
                          <a:spcPct val="107000"/>
                        </a:lnSpc>
                        <a:spcAft>
                          <a:spcPts val="0"/>
                        </a:spcAft>
                      </a:pPr>
                      <a:r>
                        <a:rPr lang="en-US" sz="2400">
                          <a:effectLst/>
                        </a:rPr>
                        <a:t>7442</a:t>
                      </a:r>
                      <a:r>
                        <a:rPr lang="en-US" sz="2400" baseline="30000">
                          <a:effectLst/>
                        </a:rPr>
                        <a:t>a</a:t>
                      </a:r>
                      <a:endParaRPr lang="en-US" sz="2400">
                        <a:effectLst/>
                        <a:latin typeface="Calibri" panose="020F0502020204030204" pitchFamily="34" charset="0"/>
                      </a:endParaRPr>
                    </a:p>
                  </a:txBody>
                  <a:tcPr marL="68580" marR="68580" marT="0" marB="0" anchor="ctr"/>
                </a:tc>
                <a:tc>
                  <a:txBody>
                    <a:bodyPr/>
                    <a:lstStyle/>
                    <a:p>
                      <a:pPr algn="ctr">
                        <a:lnSpc>
                          <a:spcPct val="107000"/>
                        </a:lnSpc>
                        <a:spcAft>
                          <a:spcPts val="0"/>
                        </a:spcAft>
                      </a:pPr>
                      <a:r>
                        <a:rPr lang="en-US" sz="2400">
                          <a:effectLst/>
                        </a:rPr>
                        <a:t>58.0</a:t>
                      </a:r>
                      <a:r>
                        <a:rPr lang="en-US" sz="2400" baseline="30000">
                          <a:effectLst/>
                        </a:rPr>
                        <a:t>a</a:t>
                      </a:r>
                      <a:endParaRPr lang="en-US" sz="2400">
                        <a:effectLst/>
                        <a:latin typeface="Calibri" panose="020F0502020204030204" pitchFamily="34" charset="0"/>
                      </a:endParaRPr>
                    </a:p>
                  </a:txBody>
                  <a:tcPr marL="68580" marR="68580" marT="0" marB="0" anchor="ctr"/>
                </a:tc>
                <a:tc>
                  <a:txBody>
                    <a:bodyPr/>
                    <a:lstStyle/>
                    <a:p>
                      <a:pPr algn="ctr">
                        <a:lnSpc>
                          <a:spcPct val="107000"/>
                        </a:lnSpc>
                        <a:spcAft>
                          <a:spcPts val="0"/>
                        </a:spcAft>
                      </a:pPr>
                      <a:r>
                        <a:rPr lang="en-US" sz="2400">
                          <a:effectLst/>
                        </a:rPr>
                        <a:t>8.6</a:t>
                      </a:r>
                      <a:r>
                        <a:rPr lang="en-US" sz="2400" baseline="30000">
                          <a:effectLst/>
                        </a:rPr>
                        <a:t>a</a:t>
                      </a:r>
                      <a:endParaRPr lang="en-US" sz="2400">
                        <a:effectLst/>
                        <a:latin typeface="Calibri" panose="020F0502020204030204" pitchFamily="34" charset="0"/>
                      </a:endParaRPr>
                    </a:p>
                  </a:txBody>
                  <a:tcPr marL="68580" marR="68580" marT="0" marB="0" anchor="ctr"/>
                </a:tc>
                <a:tc>
                  <a:txBody>
                    <a:bodyPr/>
                    <a:lstStyle/>
                    <a:p>
                      <a:pPr algn="ctr">
                        <a:lnSpc>
                          <a:spcPct val="107000"/>
                        </a:lnSpc>
                        <a:spcAft>
                          <a:spcPts val="0"/>
                        </a:spcAft>
                      </a:pPr>
                      <a:r>
                        <a:rPr lang="en-US" sz="2400">
                          <a:effectLst/>
                        </a:rPr>
                        <a:t>74.7</a:t>
                      </a:r>
                      <a:r>
                        <a:rPr lang="en-US" sz="2400" baseline="30000">
                          <a:effectLst/>
                        </a:rPr>
                        <a:t>a</a:t>
                      </a:r>
                      <a:endParaRPr lang="en-US" sz="2400">
                        <a:effectLst/>
                        <a:latin typeface="Calibri" panose="020F0502020204030204" pitchFamily="34" charset="0"/>
                      </a:endParaRPr>
                    </a:p>
                  </a:txBody>
                  <a:tcPr marL="68580" marR="68580" marT="0" marB="0" anchor="b"/>
                </a:tc>
              </a:tr>
              <a:tr h="322305">
                <a:tc>
                  <a:txBody>
                    <a:bodyPr/>
                    <a:lstStyle/>
                    <a:p>
                      <a:pPr>
                        <a:lnSpc>
                          <a:spcPct val="107000"/>
                        </a:lnSpc>
                        <a:spcAft>
                          <a:spcPts val="0"/>
                        </a:spcAft>
                      </a:pPr>
                      <a:r>
                        <a:rPr lang="en-US" sz="2400">
                          <a:effectLst/>
                        </a:rPr>
                        <a:t>     Non-irrigated</a:t>
                      </a:r>
                      <a:endParaRPr lang="en-US" sz="2400">
                        <a:effectLst/>
                        <a:latin typeface="Calibri" panose="020F0502020204030204" pitchFamily="34" charset="0"/>
                      </a:endParaRPr>
                    </a:p>
                  </a:txBody>
                  <a:tcPr marL="68580" marR="68580" marT="0" marB="0" anchor="ctr"/>
                </a:tc>
                <a:tc>
                  <a:txBody>
                    <a:bodyPr/>
                    <a:lstStyle/>
                    <a:p>
                      <a:pPr algn="ctr">
                        <a:lnSpc>
                          <a:spcPct val="107000"/>
                        </a:lnSpc>
                        <a:spcAft>
                          <a:spcPts val="0"/>
                        </a:spcAft>
                      </a:pPr>
                      <a:r>
                        <a:rPr lang="en-US" sz="2400">
                          <a:effectLst/>
                        </a:rPr>
                        <a:t>3623</a:t>
                      </a:r>
                      <a:r>
                        <a:rPr lang="en-US" sz="2400" baseline="30000">
                          <a:effectLst/>
                        </a:rPr>
                        <a:t>b</a:t>
                      </a:r>
                      <a:endParaRPr lang="en-US" sz="2400">
                        <a:effectLst/>
                        <a:latin typeface="Calibri" panose="020F0502020204030204" pitchFamily="34" charset="0"/>
                      </a:endParaRPr>
                    </a:p>
                  </a:txBody>
                  <a:tcPr marL="68580" marR="68580" marT="0" marB="0" anchor="ctr"/>
                </a:tc>
                <a:tc>
                  <a:txBody>
                    <a:bodyPr/>
                    <a:lstStyle/>
                    <a:p>
                      <a:pPr algn="ctr">
                        <a:lnSpc>
                          <a:spcPct val="107000"/>
                        </a:lnSpc>
                        <a:spcAft>
                          <a:spcPts val="0"/>
                        </a:spcAft>
                      </a:pPr>
                      <a:r>
                        <a:rPr lang="en-US" sz="2400">
                          <a:effectLst/>
                        </a:rPr>
                        <a:t>53.3</a:t>
                      </a:r>
                      <a:r>
                        <a:rPr lang="en-US" sz="2400" baseline="30000">
                          <a:effectLst/>
                        </a:rPr>
                        <a:t>b</a:t>
                      </a:r>
                      <a:endParaRPr lang="en-US" sz="2400">
                        <a:effectLst/>
                        <a:latin typeface="Calibri" panose="020F0502020204030204" pitchFamily="34" charset="0"/>
                      </a:endParaRPr>
                    </a:p>
                  </a:txBody>
                  <a:tcPr marL="68580" marR="68580" marT="0" marB="0" anchor="ctr"/>
                </a:tc>
                <a:tc>
                  <a:txBody>
                    <a:bodyPr/>
                    <a:lstStyle/>
                    <a:p>
                      <a:pPr algn="ctr">
                        <a:lnSpc>
                          <a:spcPct val="107000"/>
                        </a:lnSpc>
                        <a:spcAft>
                          <a:spcPts val="0"/>
                        </a:spcAft>
                      </a:pPr>
                      <a:r>
                        <a:rPr lang="en-US" sz="2400">
                          <a:effectLst/>
                        </a:rPr>
                        <a:t>8.0</a:t>
                      </a:r>
                      <a:r>
                        <a:rPr lang="en-US" sz="2400" baseline="30000">
                          <a:effectLst/>
                        </a:rPr>
                        <a:t>a</a:t>
                      </a:r>
                      <a:endParaRPr lang="en-US" sz="2400">
                        <a:effectLst/>
                        <a:latin typeface="Calibri" panose="020F0502020204030204" pitchFamily="34" charset="0"/>
                      </a:endParaRPr>
                    </a:p>
                  </a:txBody>
                  <a:tcPr marL="68580" marR="68580" marT="0" marB="0" anchor="ctr"/>
                </a:tc>
                <a:tc>
                  <a:txBody>
                    <a:bodyPr/>
                    <a:lstStyle/>
                    <a:p>
                      <a:pPr algn="ctr">
                        <a:lnSpc>
                          <a:spcPct val="107000"/>
                        </a:lnSpc>
                        <a:spcAft>
                          <a:spcPts val="0"/>
                        </a:spcAft>
                      </a:pPr>
                      <a:r>
                        <a:rPr lang="en-US" sz="2400" dirty="0">
                          <a:effectLst/>
                        </a:rPr>
                        <a:t>74.4</a:t>
                      </a:r>
                      <a:r>
                        <a:rPr lang="en-US" sz="2400" baseline="30000" dirty="0">
                          <a:effectLst/>
                        </a:rPr>
                        <a:t>a</a:t>
                      </a:r>
                      <a:endParaRPr lang="en-US" sz="2400" dirty="0">
                        <a:effectLst/>
                        <a:latin typeface="Calibri" panose="020F0502020204030204" pitchFamily="34" charset="0"/>
                      </a:endParaRPr>
                    </a:p>
                  </a:txBody>
                  <a:tcPr marL="68580" marR="68580" marT="0" marB="0" anchor="b"/>
                </a:tc>
              </a:tr>
              <a:tr h="648809">
                <a:tc gridSpan="5">
                  <a:txBody>
                    <a:bodyPr/>
                    <a:lstStyle/>
                    <a:p>
                      <a:pPr>
                        <a:lnSpc>
                          <a:spcPct val="107000"/>
                        </a:lnSpc>
                        <a:spcAft>
                          <a:spcPts val="0"/>
                        </a:spcAft>
                      </a:pPr>
                      <a:r>
                        <a:rPr lang="en-US" sz="1600">
                          <a:effectLst/>
                        </a:rPr>
                        <a:t>*Means with the same letter within a year and variable comparing irrigated to non-irrigated are not significantly different at the P=0.15 level.</a:t>
                      </a:r>
                      <a:endParaRPr lang="en-US" sz="1600">
                        <a:effectLst/>
                        <a:latin typeface="Calibri" panose="020F0502020204030204" pitchFamily="34"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83460">
                <a:tc gridSpan="5">
                  <a:txBody>
                    <a:bodyPr/>
                    <a:lstStyle/>
                    <a:p>
                      <a:pPr>
                        <a:lnSpc>
                          <a:spcPct val="107000"/>
                        </a:lnSpc>
                        <a:spcAft>
                          <a:spcPts val="0"/>
                        </a:spcAft>
                      </a:pPr>
                      <a:r>
                        <a:rPr lang="en-US" sz="1600" dirty="0">
                          <a:effectLst/>
                        </a:rPr>
                        <a:t>⁺Both plots were fully irrigated in year 2. </a:t>
                      </a:r>
                      <a:endParaRPr lang="en-US" sz="1600" dirty="0">
                        <a:effectLst/>
                        <a:latin typeface="Calibri" panose="020F0502020204030204" pitchFamily="34"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extLst>
      <p:ext uri="{BB962C8B-B14F-4D97-AF65-F5344CB8AC3E}">
        <p14:creationId xmlns:p14="http://schemas.microsoft.com/office/powerpoint/2010/main" val="103314085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2800" dirty="0" smtClean="0">
            <a:solidFill>
              <a:srgbClr val="FFFFF7"/>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1222</Words>
  <Application>Microsoft Office PowerPoint</Application>
  <PresentationFormat>Widescreen</PresentationFormat>
  <Paragraphs>184</Paragraphs>
  <Slides>12</Slides>
  <Notes>10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12</vt:i4>
      </vt:variant>
    </vt:vector>
  </HeadingPairs>
  <TitlesOfParts>
    <vt:vector size="18" baseType="lpstr">
      <vt:lpstr>Arial</vt:lpstr>
      <vt:lpstr>Calibri</vt:lpstr>
      <vt:lpstr>Calibri Light</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Gregory Peterson</dc:creator>
  <cp:lastModifiedBy>Gregory Peterson</cp:lastModifiedBy>
  <cp:revision>1</cp:revision>
  <dcterms:created xsi:type="dcterms:W3CDTF">2017-05-18T15:25:06Z</dcterms:created>
  <dcterms:modified xsi:type="dcterms:W3CDTF">2017-05-18T15:27:32Z</dcterms:modified>
</cp:coreProperties>
</file>