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modernComment_18B_73F696B7.xml" ContentType="application/vnd.ms-powerpoint.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7" r:id="rId1"/>
    <p:sldMasterId id="2147483648" r:id="rId2"/>
  </p:sldMasterIdLst>
  <p:notesMasterIdLst>
    <p:notesMasterId r:id="rId53"/>
  </p:notesMasterIdLst>
  <p:sldIdLst>
    <p:sldId id="256" r:id="rId3"/>
    <p:sldId id="400" r:id="rId4"/>
    <p:sldId id="258" r:id="rId5"/>
    <p:sldId id="369" r:id="rId6"/>
    <p:sldId id="370" r:id="rId7"/>
    <p:sldId id="385" r:id="rId8"/>
    <p:sldId id="261" r:id="rId9"/>
    <p:sldId id="262" r:id="rId10"/>
    <p:sldId id="263" r:id="rId11"/>
    <p:sldId id="379" r:id="rId12"/>
    <p:sldId id="267" r:id="rId13"/>
    <p:sldId id="268" r:id="rId14"/>
    <p:sldId id="278" r:id="rId15"/>
    <p:sldId id="279" r:id="rId16"/>
    <p:sldId id="401" r:id="rId17"/>
    <p:sldId id="402" r:id="rId18"/>
    <p:sldId id="293" r:id="rId19"/>
    <p:sldId id="372" r:id="rId20"/>
    <p:sldId id="280" r:id="rId21"/>
    <p:sldId id="378" r:id="rId22"/>
    <p:sldId id="396" r:id="rId23"/>
    <p:sldId id="403" r:id="rId24"/>
    <p:sldId id="397" r:id="rId25"/>
    <p:sldId id="376" r:id="rId26"/>
    <p:sldId id="374" r:id="rId27"/>
    <p:sldId id="287" r:id="rId28"/>
    <p:sldId id="398" r:id="rId29"/>
    <p:sldId id="291" r:id="rId30"/>
    <p:sldId id="380" r:id="rId31"/>
    <p:sldId id="384" r:id="rId32"/>
    <p:sldId id="381" r:id="rId33"/>
    <p:sldId id="382" r:id="rId34"/>
    <p:sldId id="283" r:id="rId35"/>
    <p:sldId id="284" r:id="rId36"/>
    <p:sldId id="387" r:id="rId37"/>
    <p:sldId id="388" r:id="rId38"/>
    <p:sldId id="389" r:id="rId39"/>
    <p:sldId id="390" r:id="rId40"/>
    <p:sldId id="391" r:id="rId41"/>
    <p:sldId id="392" r:id="rId42"/>
    <p:sldId id="393" r:id="rId43"/>
    <p:sldId id="394" r:id="rId44"/>
    <p:sldId id="312" r:id="rId45"/>
    <p:sldId id="299" r:id="rId46"/>
    <p:sldId id="281" r:id="rId47"/>
    <p:sldId id="286" r:id="rId48"/>
    <p:sldId id="386" r:id="rId49"/>
    <p:sldId id="395" r:id="rId50"/>
    <p:sldId id="371" r:id="rId51"/>
    <p:sldId id="375" r:id="rId52"/>
  </p:sldIdLst>
  <p:sldSz cx="18288000" cy="10287000"/>
  <p:notesSz cx="6858000" cy="9144000"/>
  <p:embeddedFontLst>
    <p:embeddedFont>
      <p:font typeface="Calibri" panose="020F0502020204030204" pitchFamily="34" charset="0"/>
      <p:regular r:id="rId54"/>
      <p:bold r:id="rId55"/>
      <p:italic r:id="rId56"/>
      <p:boldItalic r:id="rId57"/>
    </p:embeddedFont>
    <p:embeddedFont>
      <p:font typeface="Franklin Gothic Book" panose="020B0503020102020204" pitchFamily="34" charset="0"/>
      <p:regular r:id="rId58"/>
      <p:italic r:id="rId59"/>
    </p:embeddedFont>
    <p:embeddedFont>
      <p:font typeface="klavika-bold" panose="020B0604020202020204" charset="0"/>
      <p:regular r:id="rId60"/>
    </p:embeddedFont>
    <p:embeddedFont>
      <p:font typeface="Klavika-Medium" panose="020B0803040000020004" charset="0"/>
      <p:regular r:id="rId61"/>
    </p:embeddedFont>
    <p:embeddedFont>
      <p:font typeface="Proxima Nova 1" panose="020B0604020202020204" charset="0"/>
      <p:regular r:id="rId62"/>
    </p:embeddedFont>
    <p:embeddedFont>
      <p:font typeface="Proxima Nova Regular" panose="020B0604020202020204" charset="0"/>
      <p:regular r:id="rId63"/>
    </p:embeddedFont>
    <p:embeddedFont>
      <p:font typeface="Vitesse" panose="020B0604020202020204" charset="0"/>
      <p:regular r:id="rId64"/>
    </p:embeddedFont>
    <p:embeddedFont>
      <p:font typeface="Vitesse-Book" charset="0"/>
      <p:regular r:id="rId65"/>
    </p:embeddedFont>
    <p:embeddedFont>
      <p:font typeface="Webdings" panose="05030102010509060703" pitchFamily="18" charset="2"/>
      <p:regular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FDA2950-923B-4C72-B1BE-543119ED61DF}">
          <p14:sldIdLst>
            <p14:sldId id="256"/>
            <p14:sldId id="400"/>
            <p14:sldId id="258"/>
            <p14:sldId id="369"/>
            <p14:sldId id="370"/>
            <p14:sldId id="385"/>
            <p14:sldId id="261"/>
            <p14:sldId id="262"/>
            <p14:sldId id="263"/>
            <p14:sldId id="379"/>
            <p14:sldId id="267"/>
            <p14:sldId id="268"/>
            <p14:sldId id="278"/>
            <p14:sldId id="279"/>
            <p14:sldId id="401"/>
            <p14:sldId id="402"/>
            <p14:sldId id="293"/>
            <p14:sldId id="372"/>
            <p14:sldId id="280"/>
            <p14:sldId id="378"/>
            <p14:sldId id="396"/>
            <p14:sldId id="403"/>
            <p14:sldId id="397"/>
            <p14:sldId id="376"/>
            <p14:sldId id="374"/>
            <p14:sldId id="287"/>
            <p14:sldId id="398"/>
            <p14:sldId id="291"/>
            <p14:sldId id="380"/>
            <p14:sldId id="384"/>
            <p14:sldId id="381"/>
            <p14:sldId id="382"/>
            <p14:sldId id="283"/>
            <p14:sldId id="284"/>
          </p14:sldIdLst>
        </p14:section>
        <p14:section name="Cut" id="{AD29DD56-99BD-4A02-994C-1AD90AA1344E}">
          <p14:sldIdLst>
            <p14:sldId id="387"/>
            <p14:sldId id="388"/>
            <p14:sldId id="389"/>
            <p14:sldId id="390"/>
            <p14:sldId id="391"/>
            <p14:sldId id="392"/>
            <p14:sldId id="393"/>
            <p14:sldId id="394"/>
            <p14:sldId id="312"/>
            <p14:sldId id="299"/>
            <p14:sldId id="281"/>
            <p14:sldId id="286"/>
            <p14:sldId id="386"/>
            <p14:sldId id="395"/>
            <p14:sldId id="371"/>
            <p14:sldId id="37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F4093A-0084-5442-821A-84774B7D9C6A}" name="Bruegger,Retta" initials="B" userId="S::retta@colostate.edu::e785c7cb-42aa-4cff-8aea-5c17ef907d3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E4D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20A889-0EB9-4B7D-BE98-4D0F36213085}" v="58" dt="2022-02-07T19:06:55.1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9928" autoAdjust="0"/>
  </p:normalViewPr>
  <p:slideViewPr>
    <p:cSldViewPr>
      <p:cViewPr varScale="1">
        <p:scale>
          <a:sx n="39" d="100"/>
          <a:sy n="39" d="100"/>
        </p:scale>
        <p:origin x="940"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0.fntdata"/><Relationship Id="rId6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5" Type="http://schemas.openxmlformats.org/officeDocument/2006/relationships/slide" Target="slides/slide3.xml"/><Relationship Id="rId61" Type="http://schemas.openxmlformats.org/officeDocument/2006/relationships/font" Target="fonts/font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6.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7.fntdata"/><Relationship Id="rId65" Type="http://schemas.openxmlformats.org/officeDocument/2006/relationships/font" Target="fonts/font12.fntdata"/><Relationship Id="rId73"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2.fntdata"/><Relationship Id="rId7" Type="http://schemas.openxmlformats.org/officeDocument/2006/relationships/slide" Target="slides/slide5.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uegger,Retta" userId="e785c7cb-42aa-4cff-8aea-5c17ef907d3d" providerId="ADAL" clId="{9C20A889-0EB9-4B7D-BE98-4D0F36213085}"/>
    <pc:docChg chg="undo custSel addSld delSld modSld sldOrd addMainMaster delMainMaster modMainMaster modSection">
      <pc:chgData name="Bruegger,Retta" userId="e785c7cb-42aa-4cff-8aea-5c17ef907d3d" providerId="ADAL" clId="{9C20A889-0EB9-4B7D-BE98-4D0F36213085}" dt="2022-02-10T00:04:58.641" v="2462" actId="1076"/>
      <pc:docMkLst>
        <pc:docMk/>
      </pc:docMkLst>
      <pc:sldChg chg="modSp mod">
        <pc:chgData name="Bruegger,Retta" userId="e785c7cb-42aa-4cff-8aea-5c17ef907d3d" providerId="ADAL" clId="{9C20A889-0EB9-4B7D-BE98-4D0F36213085}" dt="2022-02-07T16:42:21.355" v="52" actId="20577"/>
        <pc:sldMkLst>
          <pc:docMk/>
          <pc:sldMk cId="0" sldId="256"/>
        </pc:sldMkLst>
        <pc:spChg chg="mod">
          <ac:chgData name="Bruegger,Retta" userId="e785c7cb-42aa-4cff-8aea-5c17ef907d3d" providerId="ADAL" clId="{9C20A889-0EB9-4B7D-BE98-4D0F36213085}" dt="2022-02-07T16:41:39.606" v="7" actId="404"/>
          <ac:spMkLst>
            <pc:docMk/>
            <pc:sldMk cId="0" sldId="256"/>
            <ac:spMk id="5" creationId="{00000000-0000-0000-0000-000000000000}"/>
          </ac:spMkLst>
        </pc:spChg>
        <pc:spChg chg="mod">
          <ac:chgData name="Bruegger,Retta" userId="e785c7cb-42aa-4cff-8aea-5c17ef907d3d" providerId="ADAL" clId="{9C20A889-0EB9-4B7D-BE98-4D0F36213085}" dt="2022-02-07T16:42:21.355" v="52" actId="20577"/>
          <ac:spMkLst>
            <pc:docMk/>
            <pc:sldMk cId="0" sldId="256"/>
            <ac:spMk id="6" creationId="{00000000-0000-0000-0000-000000000000}"/>
          </ac:spMkLst>
        </pc:spChg>
      </pc:sldChg>
      <pc:sldChg chg="modSp mod">
        <pc:chgData name="Bruegger,Retta" userId="e785c7cb-42aa-4cff-8aea-5c17ef907d3d" providerId="ADAL" clId="{9C20A889-0EB9-4B7D-BE98-4D0F36213085}" dt="2022-02-07T16:42:51.362" v="87" actId="20577"/>
        <pc:sldMkLst>
          <pc:docMk/>
          <pc:sldMk cId="0" sldId="258"/>
        </pc:sldMkLst>
        <pc:spChg chg="mod">
          <ac:chgData name="Bruegger,Retta" userId="e785c7cb-42aa-4cff-8aea-5c17ef907d3d" providerId="ADAL" clId="{9C20A889-0EB9-4B7D-BE98-4D0F36213085}" dt="2022-02-07T16:42:51.362" v="87" actId="20577"/>
          <ac:spMkLst>
            <pc:docMk/>
            <pc:sldMk cId="0" sldId="258"/>
            <ac:spMk id="5" creationId="{00000000-0000-0000-0000-000000000000}"/>
          </ac:spMkLst>
        </pc:spChg>
      </pc:sldChg>
      <pc:sldChg chg="del">
        <pc:chgData name="Bruegger,Retta" userId="e785c7cb-42aa-4cff-8aea-5c17ef907d3d" providerId="ADAL" clId="{9C20A889-0EB9-4B7D-BE98-4D0F36213085}" dt="2022-02-07T17:08:00.372" v="1208" actId="47"/>
        <pc:sldMkLst>
          <pc:docMk/>
          <pc:sldMk cId="0" sldId="260"/>
        </pc:sldMkLst>
      </pc:sldChg>
      <pc:sldChg chg="delSp modSp mod">
        <pc:chgData name="Bruegger,Retta" userId="e785c7cb-42aa-4cff-8aea-5c17ef907d3d" providerId="ADAL" clId="{9C20A889-0EB9-4B7D-BE98-4D0F36213085}" dt="2022-02-07T16:47:51.094" v="104" actId="478"/>
        <pc:sldMkLst>
          <pc:docMk/>
          <pc:sldMk cId="0" sldId="262"/>
        </pc:sldMkLst>
        <pc:spChg chg="del">
          <ac:chgData name="Bruegger,Retta" userId="e785c7cb-42aa-4cff-8aea-5c17ef907d3d" providerId="ADAL" clId="{9C20A889-0EB9-4B7D-BE98-4D0F36213085}" dt="2022-02-07T16:47:51.094" v="104" actId="478"/>
          <ac:spMkLst>
            <pc:docMk/>
            <pc:sldMk cId="0" sldId="262"/>
            <ac:spMk id="8" creationId="{00000000-0000-0000-0000-000000000000}"/>
          </ac:spMkLst>
        </pc:spChg>
        <pc:picChg chg="del">
          <ac:chgData name="Bruegger,Retta" userId="e785c7cb-42aa-4cff-8aea-5c17ef907d3d" providerId="ADAL" clId="{9C20A889-0EB9-4B7D-BE98-4D0F36213085}" dt="2022-02-07T16:47:37.773" v="99" actId="478"/>
          <ac:picMkLst>
            <pc:docMk/>
            <pc:sldMk cId="0" sldId="262"/>
            <ac:picMk id="2" creationId="{00000000-0000-0000-0000-000000000000}"/>
          </ac:picMkLst>
        </pc:picChg>
        <pc:picChg chg="mod">
          <ac:chgData name="Bruegger,Retta" userId="e785c7cb-42aa-4cff-8aea-5c17ef907d3d" providerId="ADAL" clId="{9C20A889-0EB9-4B7D-BE98-4D0F36213085}" dt="2022-02-07T16:47:45.340" v="103" actId="1038"/>
          <ac:picMkLst>
            <pc:docMk/>
            <pc:sldMk cId="0" sldId="262"/>
            <ac:picMk id="7" creationId="{00000000-0000-0000-0000-000000000000}"/>
          </ac:picMkLst>
        </pc:picChg>
      </pc:sldChg>
      <pc:sldChg chg="addSp modSp mod modAnim modNotesTx">
        <pc:chgData name="Bruegger,Retta" userId="e785c7cb-42aa-4cff-8aea-5c17ef907d3d" providerId="ADAL" clId="{9C20A889-0EB9-4B7D-BE98-4D0F36213085}" dt="2022-02-07T16:54:08.848" v="647" actId="20577"/>
        <pc:sldMkLst>
          <pc:docMk/>
          <pc:sldMk cId="0" sldId="267"/>
        </pc:sldMkLst>
        <pc:grpChg chg="mod">
          <ac:chgData name="Bruegger,Retta" userId="e785c7cb-42aa-4cff-8aea-5c17ef907d3d" providerId="ADAL" clId="{9C20A889-0EB9-4B7D-BE98-4D0F36213085}" dt="2022-02-07T16:50:41.857" v="185" actId="1076"/>
          <ac:grpSpMkLst>
            <pc:docMk/>
            <pc:sldMk cId="0" sldId="267"/>
            <ac:grpSpMk id="2" creationId="{00000000-0000-0000-0000-000000000000}"/>
          </ac:grpSpMkLst>
        </pc:grpChg>
        <pc:picChg chg="mod">
          <ac:chgData name="Bruegger,Retta" userId="e785c7cb-42aa-4cff-8aea-5c17ef907d3d" providerId="ADAL" clId="{9C20A889-0EB9-4B7D-BE98-4D0F36213085}" dt="2022-02-07T16:50:47.818" v="187" actId="14100"/>
          <ac:picMkLst>
            <pc:docMk/>
            <pc:sldMk cId="0" sldId="267"/>
            <ac:picMk id="7" creationId="{00000000-0000-0000-0000-000000000000}"/>
          </ac:picMkLst>
        </pc:picChg>
        <pc:picChg chg="add mod">
          <ac:chgData name="Bruegger,Retta" userId="e785c7cb-42aa-4cff-8aea-5c17ef907d3d" providerId="ADAL" clId="{9C20A889-0EB9-4B7D-BE98-4D0F36213085}" dt="2022-02-07T16:50:45.112" v="186" actId="1076"/>
          <ac:picMkLst>
            <pc:docMk/>
            <pc:sldMk cId="0" sldId="267"/>
            <ac:picMk id="8" creationId="{149599B7-16F2-4865-B35D-C9C714B42AF5}"/>
          </ac:picMkLst>
        </pc:picChg>
        <pc:picChg chg="add mod">
          <ac:chgData name="Bruegger,Retta" userId="e785c7cb-42aa-4cff-8aea-5c17ef907d3d" providerId="ADAL" clId="{9C20A889-0EB9-4B7D-BE98-4D0F36213085}" dt="2022-02-07T16:50:39.419" v="184" actId="1076"/>
          <ac:picMkLst>
            <pc:docMk/>
            <pc:sldMk cId="0" sldId="267"/>
            <ac:picMk id="9" creationId="{6BF95D2D-9CD5-45DF-85BB-68CC52BFC652}"/>
          </ac:picMkLst>
        </pc:picChg>
      </pc:sldChg>
      <pc:sldChg chg="delSp modSp mod">
        <pc:chgData name="Bruegger,Retta" userId="e785c7cb-42aa-4cff-8aea-5c17ef907d3d" providerId="ADAL" clId="{9C20A889-0EB9-4B7D-BE98-4D0F36213085}" dt="2022-02-07T17:58:12.505" v="2244" actId="20577"/>
        <pc:sldMkLst>
          <pc:docMk/>
          <pc:sldMk cId="0" sldId="278"/>
        </pc:sldMkLst>
        <pc:spChg chg="mod">
          <ac:chgData name="Bruegger,Retta" userId="e785c7cb-42aa-4cff-8aea-5c17ef907d3d" providerId="ADAL" clId="{9C20A889-0EB9-4B7D-BE98-4D0F36213085}" dt="2022-02-07T17:05:10.544" v="966" actId="20577"/>
          <ac:spMkLst>
            <pc:docMk/>
            <pc:sldMk cId="0" sldId="278"/>
            <ac:spMk id="13" creationId="{00000000-0000-0000-0000-000000000000}"/>
          </ac:spMkLst>
        </pc:spChg>
        <pc:spChg chg="mod">
          <ac:chgData name="Bruegger,Retta" userId="e785c7cb-42aa-4cff-8aea-5c17ef907d3d" providerId="ADAL" clId="{9C20A889-0EB9-4B7D-BE98-4D0F36213085}" dt="2022-02-07T17:07:25.280" v="1202" actId="20577"/>
          <ac:spMkLst>
            <pc:docMk/>
            <pc:sldMk cId="0" sldId="278"/>
            <ac:spMk id="14" creationId="{00000000-0000-0000-0000-000000000000}"/>
          </ac:spMkLst>
        </pc:spChg>
        <pc:spChg chg="del mod">
          <ac:chgData name="Bruegger,Retta" userId="e785c7cb-42aa-4cff-8aea-5c17ef907d3d" providerId="ADAL" clId="{9C20A889-0EB9-4B7D-BE98-4D0F36213085}" dt="2022-02-07T17:05:15.321" v="968" actId="478"/>
          <ac:spMkLst>
            <pc:docMk/>
            <pc:sldMk cId="0" sldId="278"/>
            <ac:spMk id="26" creationId="{0A1B997C-69F8-4026-BA7B-6D6DABA0E1FC}"/>
          </ac:spMkLst>
        </pc:spChg>
        <pc:spChg chg="mod">
          <ac:chgData name="Bruegger,Retta" userId="e785c7cb-42aa-4cff-8aea-5c17ef907d3d" providerId="ADAL" clId="{9C20A889-0EB9-4B7D-BE98-4D0F36213085}" dt="2022-02-07T17:06:26.852" v="1105" actId="20577"/>
          <ac:spMkLst>
            <pc:docMk/>
            <pc:sldMk cId="0" sldId="278"/>
            <ac:spMk id="30" creationId="{520E99AA-1B7D-4E3B-9498-7E8C4A766DB9}"/>
          </ac:spMkLst>
        </pc:spChg>
        <pc:spChg chg="del mod">
          <ac:chgData name="Bruegger,Retta" userId="e785c7cb-42aa-4cff-8aea-5c17ef907d3d" providerId="ADAL" clId="{9C20A889-0EB9-4B7D-BE98-4D0F36213085}" dt="2022-02-07T17:07:27.295" v="1204"/>
          <ac:spMkLst>
            <pc:docMk/>
            <pc:sldMk cId="0" sldId="278"/>
            <ac:spMk id="32" creationId="{5F738AD3-7186-4878-A857-20A958BDCE1A}"/>
          </ac:spMkLst>
        </pc:spChg>
        <pc:spChg chg="mod">
          <ac:chgData name="Bruegger,Retta" userId="e785c7cb-42aa-4cff-8aea-5c17ef907d3d" providerId="ADAL" clId="{9C20A889-0EB9-4B7D-BE98-4D0F36213085}" dt="2022-02-07T17:58:12.505" v="2244" actId="20577"/>
          <ac:spMkLst>
            <pc:docMk/>
            <pc:sldMk cId="0" sldId="278"/>
            <ac:spMk id="34" creationId="{39B9461A-F4EC-42D1-B134-998F77DFDA7F}"/>
          </ac:spMkLst>
        </pc:spChg>
        <pc:spChg chg="mod">
          <ac:chgData name="Bruegger,Retta" userId="e785c7cb-42aa-4cff-8aea-5c17ef907d3d" providerId="ADAL" clId="{9C20A889-0EB9-4B7D-BE98-4D0F36213085}" dt="2022-02-07T17:08:36.596" v="1212" actId="6549"/>
          <ac:spMkLst>
            <pc:docMk/>
            <pc:sldMk cId="0" sldId="278"/>
            <ac:spMk id="37" creationId="{9E86C60D-813A-4647-9723-6B2C57BC1C4B}"/>
          </ac:spMkLst>
        </pc:spChg>
      </pc:sldChg>
      <pc:sldChg chg="addSp modSp mod modAnim">
        <pc:chgData name="Bruegger,Retta" userId="e785c7cb-42aa-4cff-8aea-5c17ef907d3d" providerId="ADAL" clId="{9C20A889-0EB9-4B7D-BE98-4D0F36213085}" dt="2022-02-07T18:47:46.461" v="2338"/>
        <pc:sldMkLst>
          <pc:docMk/>
          <pc:sldMk cId="0" sldId="279"/>
        </pc:sldMkLst>
        <pc:spChg chg="add mod">
          <ac:chgData name="Bruegger,Retta" userId="e785c7cb-42aa-4cff-8aea-5c17ef907d3d" providerId="ADAL" clId="{9C20A889-0EB9-4B7D-BE98-4D0F36213085}" dt="2022-02-07T18:47:43.473" v="2337" actId="164"/>
          <ac:spMkLst>
            <pc:docMk/>
            <pc:sldMk cId="0" sldId="279"/>
            <ac:spMk id="9" creationId="{649E1A8A-05AF-458F-A1B0-4ED81AC3C6F5}"/>
          </ac:spMkLst>
        </pc:spChg>
        <pc:grpChg chg="add mod">
          <ac:chgData name="Bruegger,Retta" userId="e785c7cb-42aa-4cff-8aea-5c17ef907d3d" providerId="ADAL" clId="{9C20A889-0EB9-4B7D-BE98-4D0F36213085}" dt="2022-02-07T18:47:43.473" v="2337" actId="164"/>
          <ac:grpSpMkLst>
            <pc:docMk/>
            <pc:sldMk cId="0" sldId="279"/>
            <ac:grpSpMk id="10" creationId="{812800D8-0DE3-4718-93D1-B84D7F201DE6}"/>
          </ac:grpSpMkLst>
        </pc:grpChg>
        <pc:picChg chg="add mod">
          <ac:chgData name="Bruegger,Retta" userId="e785c7cb-42aa-4cff-8aea-5c17ef907d3d" providerId="ADAL" clId="{9C20A889-0EB9-4B7D-BE98-4D0F36213085}" dt="2022-02-07T18:47:43.473" v="2337" actId="164"/>
          <ac:picMkLst>
            <pc:docMk/>
            <pc:sldMk cId="0" sldId="279"/>
            <ac:picMk id="8" creationId="{89AC145C-6D34-46DF-8EE5-7A1FDF15BF42}"/>
          </ac:picMkLst>
        </pc:picChg>
      </pc:sldChg>
      <pc:sldChg chg="delSp modSp mod ord">
        <pc:chgData name="Bruegger,Retta" userId="e785c7cb-42aa-4cff-8aea-5c17ef907d3d" providerId="ADAL" clId="{9C20A889-0EB9-4B7D-BE98-4D0F36213085}" dt="2022-02-07T18:50:41.887" v="2352"/>
        <pc:sldMkLst>
          <pc:docMk/>
          <pc:sldMk cId="0" sldId="280"/>
        </pc:sldMkLst>
        <pc:grpChg chg="mod">
          <ac:chgData name="Bruegger,Retta" userId="e785c7cb-42aa-4cff-8aea-5c17ef907d3d" providerId="ADAL" clId="{9C20A889-0EB9-4B7D-BE98-4D0F36213085}" dt="2022-02-07T16:56:11.950" v="659" actId="1076"/>
          <ac:grpSpMkLst>
            <pc:docMk/>
            <pc:sldMk cId="0" sldId="280"/>
            <ac:grpSpMk id="2" creationId="{00000000-0000-0000-0000-000000000000}"/>
          </ac:grpSpMkLst>
        </pc:grpChg>
        <pc:picChg chg="del">
          <ac:chgData name="Bruegger,Retta" userId="e785c7cb-42aa-4cff-8aea-5c17ef907d3d" providerId="ADAL" clId="{9C20A889-0EB9-4B7D-BE98-4D0F36213085}" dt="2022-02-07T18:41:52.709" v="2250" actId="478"/>
          <ac:picMkLst>
            <pc:docMk/>
            <pc:sldMk cId="0" sldId="280"/>
            <ac:picMk id="7" creationId="{B1F51AB0-C6F2-4698-AF5B-603A20C8D600}"/>
          </ac:picMkLst>
        </pc:picChg>
      </pc:sldChg>
      <pc:sldChg chg="ord">
        <pc:chgData name="Bruegger,Retta" userId="e785c7cb-42aa-4cff-8aea-5c17ef907d3d" providerId="ADAL" clId="{9C20A889-0EB9-4B7D-BE98-4D0F36213085}" dt="2022-02-07T16:59:50.980" v="705"/>
        <pc:sldMkLst>
          <pc:docMk/>
          <pc:sldMk cId="0" sldId="281"/>
        </pc:sldMkLst>
      </pc:sldChg>
      <pc:sldChg chg="del ord">
        <pc:chgData name="Bruegger,Retta" userId="e785c7cb-42aa-4cff-8aea-5c17ef907d3d" providerId="ADAL" clId="{9C20A889-0EB9-4B7D-BE98-4D0F36213085}" dt="2022-02-07T17:07:36.006" v="1205" actId="47"/>
        <pc:sldMkLst>
          <pc:docMk/>
          <pc:sldMk cId="0" sldId="282"/>
        </pc:sldMkLst>
      </pc:sldChg>
      <pc:sldChg chg="modSp mod">
        <pc:chgData name="Bruegger,Retta" userId="e785c7cb-42aa-4cff-8aea-5c17ef907d3d" providerId="ADAL" clId="{9C20A889-0EB9-4B7D-BE98-4D0F36213085}" dt="2022-02-07T17:53:43.292" v="1927" actId="20577"/>
        <pc:sldMkLst>
          <pc:docMk/>
          <pc:sldMk cId="0" sldId="283"/>
        </pc:sldMkLst>
        <pc:spChg chg="mod">
          <ac:chgData name="Bruegger,Retta" userId="e785c7cb-42aa-4cff-8aea-5c17ef907d3d" providerId="ADAL" clId="{9C20A889-0EB9-4B7D-BE98-4D0F36213085}" dt="2022-02-07T17:52:23.941" v="1818" actId="20577"/>
          <ac:spMkLst>
            <pc:docMk/>
            <pc:sldMk cId="0" sldId="283"/>
            <ac:spMk id="4" creationId="{00000000-0000-0000-0000-000000000000}"/>
          </ac:spMkLst>
        </pc:spChg>
        <pc:spChg chg="mod">
          <ac:chgData name="Bruegger,Retta" userId="e785c7cb-42aa-4cff-8aea-5c17ef907d3d" providerId="ADAL" clId="{9C20A889-0EB9-4B7D-BE98-4D0F36213085}" dt="2022-02-07T17:53:43.292" v="1927" actId="20577"/>
          <ac:spMkLst>
            <pc:docMk/>
            <pc:sldMk cId="0" sldId="283"/>
            <ac:spMk id="6" creationId="{00000000-0000-0000-0000-000000000000}"/>
          </ac:spMkLst>
        </pc:spChg>
        <pc:grpChg chg="mod">
          <ac:chgData name="Bruegger,Retta" userId="e785c7cb-42aa-4cff-8aea-5c17ef907d3d" providerId="ADAL" clId="{9C20A889-0EB9-4B7D-BE98-4D0F36213085}" dt="2022-02-07T17:52:20.284" v="1815" actId="1076"/>
          <ac:grpSpMkLst>
            <pc:docMk/>
            <pc:sldMk cId="0" sldId="283"/>
            <ac:grpSpMk id="3" creationId="{00000000-0000-0000-0000-000000000000}"/>
          </ac:grpSpMkLst>
        </pc:grpChg>
      </pc:sldChg>
      <pc:sldChg chg="modSp mod">
        <pc:chgData name="Bruegger,Retta" userId="e785c7cb-42aa-4cff-8aea-5c17ef907d3d" providerId="ADAL" clId="{9C20A889-0EB9-4B7D-BE98-4D0F36213085}" dt="2022-02-07T17:57:44.724" v="2232" actId="20577"/>
        <pc:sldMkLst>
          <pc:docMk/>
          <pc:sldMk cId="0" sldId="284"/>
        </pc:sldMkLst>
        <pc:spChg chg="mod">
          <ac:chgData name="Bruegger,Retta" userId="e785c7cb-42aa-4cff-8aea-5c17ef907d3d" providerId="ADAL" clId="{9C20A889-0EB9-4B7D-BE98-4D0F36213085}" dt="2022-02-07T17:57:44.724" v="2232" actId="20577"/>
          <ac:spMkLst>
            <pc:docMk/>
            <pc:sldMk cId="0" sldId="284"/>
            <ac:spMk id="4" creationId="{00000000-0000-0000-0000-000000000000}"/>
          </ac:spMkLst>
        </pc:spChg>
      </pc:sldChg>
      <pc:sldChg chg="ord">
        <pc:chgData name="Bruegger,Retta" userId="e785c7cb-42aa-4cff-8aea-5c17ef907d3d" providerId="ADAL" clId="{9C20A889-0EB9-4B7D-BE98-4D0F36213085}" dt="2022-02-07T17:53:48.947" v="1929"/>
        <pc:sldMkLst>
          <pc:docMk/>
          <pc:sldMk cId="2528842228" sldId="286"/>
        </pc:sldMkLst>
      </pc:sldChg>
      <pc:sldChg chg="ord modNotesTx">
        <pc:chgData name="Bruegger,Retta" userId="e785c7cb-42aa-4cff-8aea-5c17ef907d3d" providerId="ADAL" clId="{9C20A889-0EB9-4B7D-BE98-4D0F36213085}" dt="2022-02-07T16:56:41.917" v="688" actId="20577"/>
        <pc:sldMkLst>
          <pc:docMk/>
          <pc:sldMk cId="1983770323" sldId="287"/>
        </pc:sldMkLst>
      </pc:sldChg>
      <pc:sldChg chg="addSp delSp modSp add mod modAnim">
        <pc:chgData name="Bruegger,Retta" userId="e785c7cb-42aa-4cff-8aea-5c17ef907d3d" providerId="ADAL" clId="{9C20A889-0EB9-4B7D-BE98-4D0F36213085}" dt="2022-02-07T19:06:55.150" v="2461"/>
        <pc:sldMkLst>
          <pc:docMk/>
          <pc:sldMk cId="447053300" sldId="291"/>
        </pc:sldMkLst>
        <pc:spChg chg="mod">
          <ac:chgData name="Bruegger,Retta" userId="e785c7cb-42aa-4cff-8aea-5c17ef907d3d" providerId="ADAL" clId="{9C20A889-0EB9-4B7D-BE98-4D0F36213085}" dt="2022-02-07T17:29:38.960" v="1506" actId="2711"/>
          <ac:spMkLst>
            <pc:docMk/>
            <pc:sldMk cId="447053300" sldId="291"/>
            <ac:spMk id="8" creationId="{00000000-0000-0000-0000-000000000000}"/>
          </ac:spMkLst>
        </pc:spChg>
        <pc:picChg chg="add mod">
          <ac:chgData name="Bruegger,Retta" userId="e785c7cb-42aa-4cff-8aea-5c17ef907d3d" providerId="ADAL" clId="{9C20A889-0EB9-4B7D-BE98-4D0F36213085}" dt="2022-02-07T19:05:52.680" v="2453" actId="1076"/>
          <ac:picMkLst>
            <pc:docMk/>
            <pc:sldMk cId="447053300" sldId="291"/>
            <ac:picMk id="3" creationId="{57054D35-3006-4CDE-8889-508FF64946D5}"/>
          </ac:picMkLst>
        </pc:picChg>
        <pc:picChg chg="add mod">
          <ac:chgData name="Bruegger,Retta" userId="e785c7cb-42aa-4cff-8aea-5c17ef907d3d" providerId="ADAL" clId="{9C20A889-0EB9-4B7D-BE98-4D0F36213085}" dt="2022-02-07T19:06:53.084" v="2460" actId="1076"/>
          <ac:picMkLst>
            <pc:docMk/>
            <pc:sldMk cId="447053300" sldId="291"/>
            <ac:picMk id="5" creationId="{7E2B19D1-D7C2-4607-AA35-8C7AAB97B8D9}"/>
          </ac:picMkLst>
        </pc:picChg>
        <pc:picChg chg="del">
          <ac:chgData name="Bruegger,Retta" userId="e785c7cb-42aa-4cff-8aea-5c17ef907d3d" providerId="ADAL" clId="{9C20A889-0EB9-4B7D-BE98-4D0F36213085}" dt="2022-02-07T19:05:41.344" v="2448" actId="478"/>
          <ac:picMkLst>
            <pc:docMk/>
            <pc:sldMk cId="447053300" sldId="291"/>
            <ac:picMk id="34" creationId="{CB08B7CD-4A37-4762-90D9-2D3E346CEC69}"/>
          </ac:picMkLst>
        </pc:picChg>
      </pc:sldChg>
      <pc:sldChg chg="modSp add mod">
        <pc:chgData name="Bruegger,Retta" userId="e785c7cb-42aa-4cff-8aea-5c17ef907d3d" providerId="ADAL" clId="{9C20A889-0EB9-4B7D-BE98-4D0F36213085}" dt="2022-02-07T16:55:45.426" v="657" actId="1076"/>
        <pc:sldMkLst>
          <pc:docMk/>
          <pc:sldMk cId="2209507991" sldId="293"/>
        </pc:sldMkLst>
        <pc:spChg chg="mod">
          <ac:chgData name="Bruegger,Retta" userId="e785c7cb-42aa-4cff-8aea-5c17ef907d3d" providerId="ADAL" clId="{9C20A889-0EB9-4B7D-BE98-4D0F36213085}" dt="2022-02-07T16:55:45.426" v="657" actId="1076"/>
          <ac:spMkLst>
            <pc:docMk/>
            <pc:sldMk cId="2209507991" sldId="293"/>
            <ac:spMk id="3" creationId="{D1C78ABA-922B-43B8-A3A6-F5F2AE8D5C1A}"/>
          </ac:spMkLst>
        </pc:spChg>
        <pc:picChg chg="mod">
          <ac:chgData name="Bruegger,Retta" userId="e785c7cb-42aa-4cff-8aea-5c17ef907d3d" providerId="ADAL" clId="{9C20A889-0EB9-4B7D-BE98-4D0F36213085}" dt="2022-02-07T16:55:42.188" v="656" actId="1076"/>
          <ac:picMkLst>
            <pc:docMk/>
            <pc:sldMk cId="2209507991" sldId="293"/>
            <ac:picMk id="2" creationId="{00000000-0000-0000-0000-000000000000}"/>
          </ac:picMkLst>
        </pc:picChg>
      </pc:sldChg>
      <pc:sldChg chg="ord">
        <pc:chgData name="Bruegger,Retta" userId="e785c7cb-42aa-4cff-8aea-5c17ef907d3d" providerId="ADAL" clId="{9C20A889-0EB9-4B7D-BE98-4D0F36213085}" dt="2022-02-07T16:57:03.083" v="692"/>
        <pc:sldMkLst>
          <pc:docMk/>
          <pc:sldMk cId="3483436981" sldId="299"/>
        </pc:sldMkLst>
      </pc:sldChg>
      <pc:sldChg chg="ord">
        <pc:chgData name="Bruegger,Retta" userId="e785c7cb-42aa-4cff-8aea-5c17ef907d3d" providerId="ADAL" clId="{9C20A889-0EB9-4B7D-BE98-4D0F36213085}" dt="2022-02-07T16:57:01.210" v="690"/>
        <pc:sldMkLst>
          <pc:docMk/>
          <pc:sldMk cId="4097955667" sldId="312"/>
        </pc:sldMkLst>
      </pc:sldChg>
      <pc:sldChg chg="modSp mod">
        <pc:chgData name="Bruegger,Retta" userId="e785c7cb-42aa-4cff-8aea-5c17ef907d3d" providerId="ADAL" clId="{9C20A889-0EB9-4B7D-BE98-4D0F36213085}" dt="2022-02-07T16:43:39.287" v="97" actId="403"/>
        <pc:sldMkLst>
          <pc:docMk/>
          <pc:sldMk cId="2224257182" sldId="369"/>
        </pc:sldMkLst>
        <pc:spChg chg="mod">
          <ac:chgData name="Bruegger,Retta" userId="e785c7cb-42aa-4cff-8aea-5c17ef907d3d" providerId="ADAL" clId="{9C20A889-0EB9-4B7D-BE98-4D0F36213085}" dt="2022-02-07T16:43:39.287" v="97" actId="403"/>
          <ac:spMkLst>
            <pc:docMk/>
            <pc:sldMk cId="2224257182" sldId="369"/>
            <ac:spMk id="27" creationId="{B980453F-2FCF-4D88-8366-E6C048A9A8BB}"/>
          </ac:spMkLst>
        </pc:spChg>
        <pc:spChg chg="mod">
          <ac:chgData name="Bruegger,Retta" userId="e785c7cb-42aa-4cff-8aea-5c17ef907d3d" providerId="ADAL" clId="{9C20A889-0EB9-4B7D-BE98-4D0F36213085}" dt="2022-02-07T16:43:24.171" v="94" actId="6549"/>
          <ac:spMkLst>
            <pc:docMk/>
            <pc:sldMk cId="2224257182" sldId="369"/>
            <ac:spMk id="61" creationId="{F23D6D1A-AEA2-46AF-A6A9-30F628B9A9E7}"/>
          </ac:spMkLst>
        </pc:spChg>
        <pc:picChg chg="mod">
          <ac:chgData name="Bruegger,Retta" userId="e785c7cb-42aa-4cff-8aea-5c17ef907d3d" providerId="ADAL" clId="{9C20A889-0EB9-4B7D-BE98-4D0F36213085}" dt="2022-02-07T16:43:08.053" v="88" actId="1076"/>
          <ac:picMkLst>
            <pc:docMk/>
            <pc:sldMk cId="2224257182" sldId="369"/>
            <ac:picMk id="22" creationId="{835EDB75-C1AA-4CCE-A407-4F596DCA2FB4}"/>
          </ac:picMkLst>
        </pc:picChg>
      </pc:sldChg>
      <pc:sldChg chg="addSp delSp modSp mod ord setBg modAnim addCm delCm modNotesTx">
        <pc:chgData name="Bruegger,Retta" userId="e785c7cb-42aa-4cff-8aea-5c17ef907d3d" providerId="ADAL" clId="{9C20A889-0EB9-4B7D-BE98-4D0F36213085}" dt="2022-02-07T18:50:58.131" v="2354"/>
        <pc:sldMkLst>
          <pc:docMk/>
          <pc:sldMk cId="4247511045" sldId="371"/>
        </pc:sldMkLst>
        <pc:spChg chg="add mod">
          <ac:chgData name="Bruegger,Retta" userId="e785c7cb-42aa-4cff-8aea-5c17ef907d3d" providerId="ADAL" clId="{9C20A889-0EB9-4B7D-BE98-4D0F36213085}" dt="2022-02-07T17:38:49.740" v="1605" actId="255"/>
          <ac:spMkLst>
            <pc:docMk/>
            <pc:sldMk cId="4247511045" sldId="371"/>
            <ac:spMk id="11" creationId="{274BAEAF-D33C-4449-86F0-7BD73CDF94A1}"/>
          </ac:spMkLst>
        </pc:spChg>
        <pc:spChg chg="add del">
          <ac:chgData name="Bruegger,Retta" userId="e785c7cb-42aa-4cff-8aea-5c17ef907d3d" providerId="ADAL" clId="{9C20A889-0EB9-4B7D-BE98-4D0F36213085}" dt="2022-02-07T17:38:29.803" v="1597" actId="26606"/>
          <ac:spMkLst>
            <pc:docMk/>
            <pc:sldMk cId="4247511045" sldId="371"/>
            <ac:spMk id="20" creationId="{823AC064-BC96-4F32-8AE1-B2FD38754823}"/>
          </ac:spMkLst>
        </pc:spChg>
        <pc:spChg chg="add">
          <ac:chgData name="Bruegger,Retta" userId="e785c7cb-42aa-4cff-8aea-5c17ef907d3d" providerId="ADAL" clId="{9C20A889-0EB9-4B7D-BE98-4D0F36213085}" dt="2022-02-07T17:38:29.807" v="1598" actId="26606"/>
          <ac:spMkLst>
            <pc:docMk/>
            <pc:sldMk cId="4247511045" sldId="371"/>
            <ac:spMk id="26" creationId="{99ED5833-B85B-4103-8A3B-CAB0308E6C15}"/>
          </ac:spMkLst>
        </pc:spChg>
        <pc:grpChg chg="del">
          <ac:chgData name="Bruegger,Retta" userId="e785c7cb-42aa-4cff-8aea-5c17ef907d3d" providerId="ADAL" clId="{9C20A889-0EB9-4B7D-BE98-4D0F36213085}" dt="2022-02-07T17:29:25.214" v="1503" actId="478"/>
          <ac:grpSpMkLst>
            <pc:docMk/>
            <pc:sldMk cId="4247511045" sldId="371"/>
            <ac:grpSpMk id="8" creationId="{512B82A8-8145-4F63-8E9F-F764B71A7A94}"/>
          </ac:grpSpMkLst>
        </pc:grpChg>
        <pc:picChg chg="add mod">
          <ac:chgData name="Bruegger,Retta" userId="e785c7cb-42aa-4cff-8aea-5c17ef907d3d" providerId="ADAL" clId="{9C20A889-0EB9-4B7D-BE98-4D0F36213085}" dt="2022-02-07T17:43:47.986" v="1639" actId="1076"/>
          <ac:picMkLst>
            <pc:docMk/>
            <pc:sldMk cId="4247511045" sldId="371"/>
            <ac:picMk id="3" creationId="{869CD88B-F7CE-486B-8591-D1FB5DA523C2}"/>
          </ac:picMkLst>
        </pc:picChg>
        <pc:picChg chg="ord">
          <ac:chgData name="Bruegger,Retta" userId="e785c7cb-42aa-4cff-8aea-5c17ef907d3d" providerId="ADAL" clId="{9C20A889-0EB9-4B7D-BE98-4D0F36213085}" dt="2022-02-07T17:38:29.807" v="1598" actId="26606"/>
          <ac:picMkLst>
            <pc:docMk/>
            <pc:sldMk cId="4247511045" sldId="371"/>
            <ac:picMk id="7" creationId="{B1F51AB0-C6F2-4698-AF5B-603A20C8D600}"/>
          </ac:picMkLst>
        </pc:picChg>
        <pc:picChg chg="add del mod">
          <ac:chgData name="Bruegger,Retta" userId="e785c7cb-42aa-4cff-8aea-5c17ef907d3d" providerId="ADAL" clId="{9C20A889-0EB9-4B7D-BE98-4D0F36213085}" dt="2022-02-07T17:39:12.778" v="1612" actId="21"/>
          <ac:picMkLst>
            <pc:docMk/>
            <pc:sldMk cId="4247511045" sldId="371"/>
            <ac:picMk id="12" creationId="{F89527DB-20EF-42E2-80F7-A4403A73DD82}"/>
          </ac:picMkLst>
        </pc:picChg>
        <pc:picChg chg="mod ord">
          <ac:chgData name="Bruegger,Retta" userId="e785c7cb-42aa-4cff-8aea-5c17ef907d3d" providerId="ADAL" clId="{9C20A889-0EB9-4B7D-BE98-4D0F36213085}" dt="2022-02-07T17:43:39.172" v="1634" actId="1076"/>
          <ac:picMkLst>
            <pc:docMk/>
            <pc:sldMk cId="4247511045" sldId="371"/>
            <ac:picMk id="15" creationId="{7EBA61C7-807D-4A40-97DA-7425EE440C0D}"/>
          </ac:picMkLst>
        </pc:picChg>
        <pc:picChg chg="add mod">
          <ac:chgData name="Bruegger,Retta" userId="e785c7cb-42aa-4cff-8aea-5c17ef907d3d" providerId="ADAL" clId="{9C20A889-0EB9-4B7D-BE98-4D0F36213085}" dt="2022-02-07T17:44:33.898" v="1645" actId="14100"/>
          <ac:picMkLst>
            <pc:docMk/>
            <pc:sldMk cId="4247511045" sldId="371"/>
            <ac:picMk id="16" creationId="{76D54B45-F475-4950-87A1-43BC414AE885}"/>
          </ac:picMkLst>
        </pc:picChg>
        <pc:cxnChg chg="add del">
          <ac:chgData name="Bruegger,Retta" userId="e785c7cb-42aa-4cff-8aea-5c17ef907d3d" providerId="ADAL" clId="{9C20A889-0EB9-4B7D-BE98-4D0F36213085}" dt="2022-02-07T17:38:29.803" v="1597" actId="26606"/>
          <ac:cxnSpMkLst>
            <pc:docMk/>
            <pc:sldMk cId="4247511045" sldId="371"/>
            <ac:cxnSpMk id="22" creationId="{7E7C77BC-7138-40B1-A15B-20F57A494629}"/>
          </ac:cxnSpMkLst>
        </pc:cxnChg>
        <pc:cxnChg chg="add del">
          <ac:chgData name="Bruegger,Retta" userId="e785c7cb-42aa-4cff-8aea-5c17ef907d3d" providerId="ADAL" clId="{9C20A889-0EB9-4B7D-BE98-4D0F36213085}" dt="2022-02-07T17:38:29.803" v="1597" actId="26606"/>
          <ac:cxnSpMkLst>
            <pc:docMk/>
            <pc:sldMk cId="4247511045" sldId="371"/>
            <ac:cxnSpMk id="24" creationId="{DB146403-F3D6-484B-B2ED-97F9565D0370}"/>
          </ac:cxnSpMkLst>
        </pc:cxnChg>
      </pc:sldChg>
      <pc:sldChg chg="addSp delSp modSp mod modAnim addCm delCm modNotesTx">
        <pc:chgData name="Bruegger,Retta" userId="e785c7cb-42aa-4cff-8aea-5c17ef907d3d" providerId="ADAL" clId="{9C20A889-0EB9-4B7D-BE98-4D0F36213085}" dt="2022-02-07T18:41:41.198" v="2249"/>
        <pc:sldMkLst>
          <pc:docMk/>
          <pc:sldMk cId="3806619105" sldId="372"/>
        </pc:sldMkLst>
        <pc:graphicFrameChg chg="mod">
          <ac:chgData name="Bruegger,Retta" userId="e785c7cb-42aa-4cff-8aea-5c17ef907d3d" providerId="ADAL" clId="{9C20A889-0EB9-4B7D-BE98-4D0F36213085}" dt="2022-02-07T17:57:00.457" v="2213"/>
          <ac:graphicFrameMkLst>
            <pc:docMk/>
            <pc:sldMk cId="3806619105" sldId="372"/>
            <ac:graphicFrameMk id="8" creationId="{154967D3-584D-4BB3-85EA-FBAC3D599918}"/>
          </ac:graphicFrameMkLst>
        </pc:graphicFrameChg>
        <pc:picChg chg="add del mod">
          <ac:chgData name="Bruegger,Retta" userId="e785c7cb-42aa-4cff-8aea-5c17ef907d3d" providerId="ADAL" clId="{9C20A889-0EB9-4B7D-BE98-4D0F36213085}" dt="2022-02-07T17:32:51.607" v="1512" actId="478"/>
          <ac:picMkLst>
            <pc:docMk/>
            <pc:sldMk cId="3806619105" sldId="372"/>
            <ac:picMk id="7" creationId="{471B3BFB-C70A-4FEF-A602-5FC8B82A2104}"/>
          </ac:picMkLst>
        </pc:picChg>
        <pc:picChg chg="add mod">
          <ac:chgData name="Bruegger,Retta" userId="e785c7cb-42aa-4cff-8aea-5c17ef907d3d" providerId="ADAL" clId="{9C20A889-0EB9-4B7D-BE98-4D0F36213085}" dt="2022-02-07T17:57:17.742" v="2219" actId="1076"/>
          <ac:picMkLst>
            <pc:docMk/>
            <pc:sldMk cId="3806619105" sldId="372"/>
            <ac:picMk id="11" creationId="{F4727F2A-E847-48F6-9087-5B6B067BC94C}"/>
          </ac:picMkLst>
        </pc:picChg>
      </pc:sldChg>
      <pc:sldChg chg="ord">
        <pc:chgData name="Bruegger,Retta" userId="e785c7cb-42aa-4cff-8aea-5c17ef907d3d" providerId="ADAL" clId="{9C20A889-0EB9-4B7D-BE98-4D0F36213085}" dt="2022-02-07T18:50:58.131" v="2354"/>
        <pc:sldMkLst>
          <pc:docMk/>
          <pc:sldMk cId="2010056017" sldId="375"/>
        </pc:sldMkLst>
      </pc:sldChg>
      <pc:sldChg chg="modSp mod">
        <pc:chgData name="Bruegger,Retta" userId="e785c7cb-42aa-4cff-8aea-5c17ef907d3d" providerId="ADAL" clId="{9C20A889-0EB9-4B7D-BE98-4D0F36213085}" dt="2022-02-07T17:45:22.170" v="1684" actId="20577"/>
        <pc:sldMkLst>
          <pc:docMk/>
          <pc:sldMk cId="0" sldId="376"/>
        </pc:sldMkLst>
        <pc:spChg chg="mod">
          <ac:chgData name="Bruegger,Retta" userId="e785c7cb-42aa-4cff-8aea-5c17ef907d3d" providerId="ADAL" clId="{9C20A889-0EB9-4B7D-BE98-4D0F36213085}" dt="2022-02-07T17:45:22.170" v="1684" actId="20577"/>
          <ac:spMkLst>
            <pc:docMk/>
            <pc:sldMk cId="0" sldId="376"/>
            <ac:spMk id="5" creationId="{00000000-0000-0000-0000-000000000000}"/>
          </ac:spMkLst>
        </pc:spChg>
      </pc:sldChg>
      <pc:sldChg chg="addSp delSp modSp mod addCm delCm modNotesTx">
        <pc:chgData name="Bruegger,Retta" userId="e785c7cb-42aa-4cff-8aea-5c17ef907d3d" providerId="ADAL" clId="{9C20A889-0EB9-4B7D-BE98-4D0F36213085}" dt="2022-02-07T17:47:03.585" v="1710" actId="478"/>
        <pc:sldMkLst>
          <pc:docMk/>
          <pc:sldMk cId="3910503603" sldId="378"/>
        </pc:sldMkLst>
        <pc:spChg chg="mod">
          <ac:chgData name="Bruegger,Retta" userId="e785c7cb-42aa-4cff-8aea-5c17ef907d3d" providerId="ADAL" clId="{9C20A889-0EB9-4B7D-BE98-4D0F36213085}" dt="2022-02-07T17:28:15.865" v="1423" actId="21"/>
          <ac:spMkLst>
            <pc:docMk/>
            <pc:sldMk cId="3910503603" sldId="378"/>
            <ac:spMk id="10" creationId="{7488BD14-2ED0-49AE-97A7-43CA1017D106}"/>
          </ac:spMkLst>
        </pc:spChg>
        <pc:spChg chg="add mod">
          <ac:chgData name="Bruegger,Retta" userId="e785c7cb-42aa-4cff-8aea-5c17ef907d3d" providerId="ADAL" clId="{9C20A889-0EB9-4B7D-BE98-4D0F36213085}" dt="2022-02-07T17:28:56.482" v="1448" actId="2711"/>
          <ac:spMkLst>
            <pc:docMk/>
            <pc:sldMk cId="3910503603" sldId="378"/>
            <ac:spMk id="17" creationId="{9CF2B6AB-57EA-4E8F-ADE3-538B7A7A6246}"/>
          </ac:spMkLst>
        </pc:spChg>
        <pc:grpChg chg="del mod">
          <ac:chgData name="Bruegger,Retta" userId="e785c7cb-42aa-4cff-8aea-5c17ef907d3d" providerId="ADAL" clId="{9C20A889-0EB9-4B7D-BE98-4D0F36213085}" dt="2022-02-07T17:28:19.583" v="1425" actId="478"/>
          <ac:grpSpMkLst>
            <pc:docMk/>
            <pc:sldMk cId="3910503603" sldId="378"/>
            <ac:grpSpMk id="8" creationId="{512B82A8-8145-4F63-8E9F-F764B71A7A94}"/>
          </ac:grpSpMkLst>
        </pc:grpChg>
        <pc:grpChg chg="add del mod">
          <ac:chgData name="Bruegger,Retta" userId="e785c7cb-42aa-4cff-8aea-5c17ef907d3d" providerId="ADAL" clId="{9C20A889-0EB9-4B7D-BE98-4D0F36213085}" dt="2022-02-07T17:46:57.983" v="1708" actId="478"/>
          <ac:grpSpMkLst>
            <pc:docMk/>
            <pc:sldMk cId="3910503603" sldId="378"/>
            <ac:grpSpMk id="13" creationId="{BFA990AB-0E5A-4759-8D0A-6DEB561176E8}"/>
          </ac:grpSpMkLst>
        </pc:grpChg>
        <pc:picChg chg="add mod">
          <ac:chgData name="Bruegger,Retta" userId="e785c7cb-42aa-4cff-8aea-5c17ef907d3d" providerId="ADAL" clId="{9C20A889-0EB9-4B7D-BE98-4D0F36213085}" dt="2022-02-07T17:45:30.842" v="1685" actId="1076"/>
          <ac:picMkLst>
            <pc:docMk/>
            <pc:sldMk cId="3910503603" sldId="378"/>
            <ac:picMk id="3" creationId="{33E9980E-178C-4FF8-BA9C-FBD3B4C77AC8}"/>
          </ac:picMkLst>
        </pc:picChg>
        <pc:picChg chg="add del mod">
          <ac:chgData name="Bruegger,Retta" userId="e785c7cb-42aa-4cff-8aea-5c17ef907d3d" providerId="ADAL" clId="{9C20A889-0EB9-4B7D-BE98-4D0F36213085}" dt="2022-02-07T17:47:03.585" v="1710" actId="478"/>
          <ac:picMkLst>
            <pc:docMk/>
            <pc:sldMk cId="3910503603" sldId="378"/>
            <ac:picMk id="5" creationId="{2EC938A2-8966-4CFE-A373-2D635BAC40E2}"/>
          </ac:picMkLst>
        </pc:picChg>
        <pc:picChg chg="add del mod topLvl modCrop">
          <ac:chgData name="Bruegger,Retta" userId="e785c7cb-42aa-4cff-8aea-5c17ef907d3d" providerId="ADAL" clId="{9C20A889-0EB9-4B7D-BE98-4D0F36213085}" dt="2022-02-07T17:47:00.514" v="1709" actId="478"/>
          <ac:picMkLst>
            <pc:docMk/>
            <pc:sldMk cId="3910503603" sldId="378"/>
            <ac:picMk id="7" creationId="{D4B9F062-7CBB-4D87-9D83-64CEFCC5ACF6}"/>
          </ac:picMkLst>
        </pc:picChg>
        <pc:picChg chg="add del mod topLvl">
          <ac:chgData name="Bruegger,Retta" userId="e785c7cb-42aa-4cff-8aea-5c17ef907d3d" providerId="ADAL" clId="{9C20A889-0EB9-4B7D-BE98-4D0F36213085}" dt="2022-02-07T17:46:57.983" v="1708" actId="478"/>
          <ac:picMkLst>
            <pc:docMk/>
            <pc:sldMk cId="3910503603" sldId="378"/>
            <ac:picMk id="12" creationId="{A0D57F5D-F5AC-4390-AD5B-128D0FC99316}"/>
          </ac:picMkLst>
        </pc:picChg>
        <pc:picChg chg="del">
          <ac:chgData name="Bruegger,Retta" userId="e785c7cb-42aa-4cff-8aea-5c17ef907d3d" providerId="ADAL" clId="{9C20A889-0EB9-4B7D-BE98-4D0F36213085}" dt="2022-02-07T17:21:59.947" v="1293" actId="478"/>
          <ac:picMkLst>
            <pc:docMk/>
            <pc:sldMk cId="3910503603" sldId="378"/>
            <ac:picMk id="15" creationId="{7EBA61C7-807D-4A40-97DA-7425EE440C0D}"/>
          </ac:picMkLst>
        </pc:picChg>
        <pc:picChg chg="add del mod">
          <ac:chgData name="Bruegger,Retta" userId="e785c7cb-42aa-4cff-8aea-5c17ef907d3d" providerId="ADAL" clId="{9C20A889-0EB9-4B7D-BE98-4D0F36213085}" dt="2022-02-07T17:46:33.627" v="1699" actId="21"/>
          <ac:picMkLst>
            <pc:docMk/>
            <pc:sldMk cId="3910503603" sldId="378"/>
            <ac:picMk id="16" creationId="{99D9428B-72C4-49EB-B0B4-ED003E14D573}"/>
          </ac:picMkLst>
        </pc:picChg>
      </pc:sldChg>
      <pc:sldChg chg="modSp add mod">
        <pc:chgData name="Bruegger,Retta" userId="e785c7cb-42aa-4cff-8aea-5c17ef907d3d" providerId="ADAL" clId="{9C20A889-0EB9-4B7D-BE98-4D0F36213085}" dt="2022-02-07T16:50:06.812" v="177" actId="12"/>
        <pc:sldMkLst>
          <pc:docMk/>
          <pc:sldMk cId="425891828" sldId="379"/>
        </pc:sldMkLst>
        <pc:spChg chg="mod">
          <ac:chgData name="Bruegger,Retta" userId="e785c7cb-42aa-4cff-8aea-5c17ef907d3d" providerId="ADAL" clId="{9C20A889-0EB9-4B7D-BE98-4D0F36213085}" dt="2022-02-07T16:50:06.812" v="177" actId="12"/>
          <ac:spMkLst>
            <pc:docMk/>
            <pc:sldMk cId="425891828" sldId="379"/>
            <ac:spMk id="6" creationId="{00000000-0000-0000-0000-000000000000}"/>
          </ac:spMkLst>
        </pc:spChg>
        <pc:spChg chg="mod">
          <ac:chgData name="Bruegger,Retta" userId="e785c7cb-42aa-4cff-8aea-5c17ef907d3d" providerId="ADAL" clId="{9C20A889-0EB9-4B7D-BE98-4D0F36213085}" dt="2022-02-07T16:49:49.842" v="174" actId="20577"/>
          <ac:spMkLst>
            <pc:docMk/>
            <pc:sldMk cId="425891828" sldId="379"/>
            <ac:spMk id="7" creationId="{00000000-0000-0000-0000-000000000000}"/>
          </ac:spMkLst>
        </pc:spChg>
      </pc:sldChg>
      <pc:sldChg chg="add del">
        <pc:chgData name="Bruegger,Retta" userId="e785c7cb-42aa-4cff-8aea-5c17ef907d3d" providerId="ADAL" clId="{9C20A889-0EB9-4B7D-BE98-4D0F36213085}" dt="2022-02-07T16:54:11.064" v="648" actId="47"/>
        <pc:sldMkLst>
          <pc:docMk/>
          <pc:sldMk cId="720284768" sldId="380"/>
        </pc:sldMkLst>
      </pc:sldChg>
      <pc:sldChg chg="addSp delSp modSp add mod addCm delCm">
        <pc:chgData name="Bruegger,Retta" userId="e785c7cb-42aa-4cff-8aea-5c17ef907d3d" providerId="ADAL" clId="{9C20A889-0EB9-4B7D-BE98-4D0F36213085}" dt="2022-02-07T17:51:38.589" v="1798" actId="1076"/>
        <pc:sldMkLst>
          <pc:docMk/>
          <pc:sldMk cId="3950460956" sldId="380"/>
        </pc:sldMkLst>
        <pc:spChg chg="mod">
          <ac:chgData name="Bruegger,Retta" userId="e785c7cb-42aa-4cff-8aea-5c17ef907d3d" providerId="ADAL" clId="{9C20A889-0EB9-4B7D-BE98-4D0F36213085}" dt="2022-02-07T17:29:45.509" v="1507" actId="2711"/>
          <ac:spMkLst>
            <pc:docMk/>
            <pc:sldMk cId="3950460956" sldId="380"/>
            <ac:spMk id="8" creationId="{00000000-0000-0000-0000-000000000000}"/>
          </ac:spMkLst>
        </pc:spChg>
        <pc:picChg chg="add mod">
          <ac:chgData name="Bruegger,Retta" userId="e785c7cb-42aa-4cff-8aea-5c17ef907d3d" providerId="ADAL" clId="{9C20A889-0EB9-4B7D-BE98-4D0F36213085}" dt="2022-02-07T17:51:38.589" v="1798" actId="1076"/>
          <ac:picMkLst>
            <pc:docMk/>
            <pc:sldMk cId="3950460956" sldId="380"/>
            <ac:picMk id="3" creationId="{82255C58-FBD2-498A-B820-2C083C4B6112}"/>
          </ac:picMkLst>
        </pc:picChg>
        <pc:picChg chg="del">
          <ac:chgData name="Bruegger,Retta" userId="e785c7cb-42aa-4cff-8aea-5c17ef907d3d" providerId="ADAL" clId="{9C20A889-0EB9-4B7D-BE98-4D0F36213085}" dt="2022-02-07T17:51:29.936" v="1796" actId="478"/>
          <ac:picMkLst>
            <pc:docMk/>
            <pc:sldMk cId="3950460956" sldId="380"/>
            <ac:picMk id="34" creationId="{CB08B7CD-4A37-4762-90D9-2D3E346CEC69}"/>
          </ac:picMkLst>
        </pc:picChg>
      </pc:sldChg>
      <pc:sldChg chg="modSp add mod">
        <pc:chgData name="Bruegger,Retta" userId="e785c7cb-42aa-4cff-8aea-5c17ef907d3d" providerId="ADAL" clId="{9C20A889-0EB9-4B7D-BE98-4D0F36213085}" dt="2022-02-07T17:01:14.032" v="736" actId="20577"/>
        <pc:sldMkLst>
          <pc:docMk/>
          <pc:sldMk cId="409109961" sldId="381"/>
        </pc:sldMkLst>
        <pc:spChg chg="mod">
          <ac:chgData name="Bruegger,Retta" userId="e785c7cb-42aa-4cff-8aea-5c17ef907d3d" providerId="ADAL" clId="{9C20A889-0EB9-4B7D-BE98-4D0F36213085}" dt="2022-02-07T17:01:14.032" v="736" actId="20577"/>
          <ac:spMkLst>
            <pc:docMk/>
            <pc:sldMk cId="409109961" sldId="381"/>
            <ac:spMk id="5" creationId="{00000000-0000-0000-0000-000000000000}"/>
          </ac:spMkLst>
        </pc:spChg>
      </pc:sldChg>
      <pc:sldChg chg="delSp modSp add mod">
        <pc:chgData name="Bruegger,Retta" userId="e785c7cb-42aa-4cff-8aea-5c17ef907d3d" providerId="ADAL" clId="{9C20A889-0EB9-4B7D-BE98-4D0F36213085}" dt="2022-02-07T17:02:08.501" v="823" actId="478"/>
        <pc:sldMkLst>
          <pc:docMk/>
          <pc:sldMk cId="4246137459" sldId="382"/>
        </pc:sldMkLst>
        <pc:spChg chg="mod">
          <ac:chgData name="Bruegger,Retta" userId="e785c7cb-42aa-4cff-8aea-5c17ef907d3d" providerId="ADAL" clId="{9C20A889-0EB9-4B7D-BE98-4D0F36213085}" dt="2022-02-07T17:01:58.379" v="820" actId="20577"/>
          <ac:spMkLst>
            <pc:docMk/>
            <pc:sldMk cId="4246137459" sldId="382"/>
            <ac:spMk id="27" creationId="{B980453F-2FCF-4D88-8366-E6C048A9A8BB}"/>
          </ac:spMkLst>
        </pc:spChg>
        <pc:spChg chg="del mod">
          <ac:chgData name="Bruegger,Retta" userId="e785c7cb-42aa-4cff-8aea-5c17ef907d3d" providerId="ADAL" clId="{9C20A889-0EB9-4B7D-BE98-4D0F36213085}" dt="2022-02-07T17:02:08.501" v="823" actId="478"/>
          <ac:spMkLst>
            <pc:docMk/>
            <pc:sldMk cId="4246137459" sldId="382"/>
            <ac:spMk id="61" creationId="{F23D6D1A-AEA2-46AF-A6A9-30F628B9A9E7}"/>
          </ac:spMkLst>
        </pc:spChg>
        <pc:spChg chg="del">
          <ac:chgData name="Bruegger,Retta" userId="e785c7cb-42aa-4cff-8aea-5c17ef907d3d" providerId="ADAL" clId="{9C20A889-0EB9-4B7D-BE98-4D0F36213085}" dt="2022-02-07T17:01:44.509" v="815" actId="478"/>
          <ac:spMkLst>
            <pc:docMk/>
            <pc:sldMk cId="4246137459" sldId="382"/>
            <ac:spMk id="62" creationId="{B4543885-5222-4C75-B523-29789D5C7276}"/>
          </ac:spMkLst>
        </pc:spChg>
        <pc:grpChg chg="mod">
          <ac:chgData name="Bruegger,Retta" userId="e785c7cb-42aa-4cff-8aea-5c17ef907d3d" providerId="ADAL" clId="{9C20A889-0EB9-4B7D-BE98-4D0F36213085}" dt="2022-02-07T17:02:05.388" v="822" actId="14100"/>
          <ac:grpSpMkLst>
            <pc:docMk/>
            <pc:sldMk cId="4246137459" sldId="382"/>
            <ac:grpSpMk id="24" creationId="{1F33EB24-79F9-449D-8CF8-4E2A4FFFF874}"/>
          </ac:grpSpMkLst>
        </pc:grpChg>
      </pc:sldChg>
      <pc:sldChg chg="new del ord modNotesTx">
        <pc:chgData name="Bruegger,Retta" userId="e785c7cb-42aa-4cff-8aea-5c17ef907d3d" providerId="ADAL" clId="{9C20A889-0EB9-4B7D-BE98-4D0F36213085}" dt="2022-02-07T17:10:13.133" v="1218" actId="47"/>
        <pc:sldMkLst>
          <pc:docMk/>
          <pc:sldMk cId="2729260083" sldId="383"/>
        </pc:sldMkLst>
      </pc:sldChg>
      <pc:sldChg chg="modSp add mod setBg">
        <pc:chgData name="Bruegger,Retta" userId="e785c7cb-42aa-4cff-8aea-5c17ef907d3d" providerId="ADAL" clId="{9C20A889-0EB9-4B7D-BE98-4D0F36213085}" dt="2022-02-07T17:53:06.973" v="1823" actId="1076"/>
        <pc:sldMkLst>
          <pc:docMk/>
          <pc:sldMk cId="1092219651" sldId="384"/>
        </pc:sldMkLst>
        <pc:spChg chg="mod">
          <ac:chgData name="Bruegger,Retta" userId="e785c7cb-42aa-4cff-8aea-5c17ef907d3d" providerId="ADAL" clId="{9C20A889-0EB9-4B7D-BE98-4D0F36213085}" dt="2022-02-07T17:52:57.332" v="1821" actId="1076"/>
          <ac:spMkLst>
            <pc:docMk/>
            <pc:sldMk cId="1092219651" sldId="384"/>
            <ac:spMk id="14" creationId="{00000000-0000-0000-0000-000000000000}"/>
          </ac:spMkLst>
        </pc:spChg>
        <pc:spChg chg="mod">
          <ac:chgData name="Bruegger,Retta" userId="e785c7cb-42aa-4cff-8aea-5c17ef907d3d" providerId="ADAL" clId="{9C20A889-0EB9-4B7D-BE98-4D0F36213085}" dt="2022-02-07T17:53:06.973" v="1823" actId="1076"/>
          <ac:spMkLst>
            <pc:docMk/>
            <pc:sldMk cId="1092219651" sldId="384"/>
            <ac:spMk id="30" creationId="{520E99AA-1B7D-4E3B-9498-7E8C4A766DB9}"/>
          </ac:spMkLst>
        </pc:spChg>
        <pc:spChg chg="mod">
          <ac:chgData name="Bruegger,Retta" userId="e785c7cb-42aa-4cff-8aea-5c17ef907d3d" providerId="ADAL" clId="{9C20A889-0EB9-4B7D-BE98-4D0F36213085}" dt="2022-02-07T17:53:03.069" v="1822" actId="1076"/>
          <ac:spMkLst>
            <pc:docMk/>
            <pc:sldMk cId="1092219651" sldId="384"/>
            <ac:spMk id="34" creationId="{39B9461A-F4EC-42D1-B134-998F77DFDA7F}"/>
          </ac:spMkLst>
        </pc:spChg>
        <pc:spChg chg="mod">
          <ac:chgData name="Bruegger,Retta" userId="e785c7cb-42aa-4cff-8aea-5c17ef907d3d" providerId="ADAL" clId="{9C20A889-0EB9-4B7D-BE98-4D0F36213085}" dt="2022-02-07T17:08:40.120" v="1215" actId="20577"/>
          <ac:spMkLst>
            <pc:docMk/>
            <pc:sldMk cId="1092219651" sldId="384"/>
            <ac:spMk id="37" creationId="{9E86C60D-813A-4647-9723-6B2C57BC1C4B}"/>
          </ac:spMkLst>
        </pc:spChg>
      </pc:sldChg>
      <pc:sldChg chg="modSp add mod setBg">
        <pc:chgData name="Bruegger,Retta" userId="e785c7cb-42aa-4cff-8aea-5c17ef907d3d" providerId="ADAL" clId="{9C20A889-0EB9-4B7D-BE98-4D0F36213085}" dt="2022-02-07T17:58:04.258" v="2243" actId="20577"/>
        <pc:sldMkLst>
          <pc:docMk/>
          <pc:sldMk cId="1550173208" sldId="385"/>
        </pc:sldMkLst>
        <pc:spChg chg="mod">
          <ac:chgData name="Bruegger,Retta" userId="e785c7cb-42aa-4cff-8aea-5c17ef907d3d" providerId="ADAL" clId="{9C20A889-0EB9-4B7D-BE98-4D0F36213085}" dt="2022-02-07T17:58:04.258" v="2243" actId="20577"/>
          <ac:spMkLst>
            <pc:docMk/>
            <pc:sldMk cId="1550173208" sldId="385"/>
            <ac:spMk id="34" creationId="{39B9461A-F4EC-42D1-B134-998F77DFDA7F}"/>
          </ac:spMkLst>
        </pc:spChg>
        <pc:spChg chg="mod">
          <ac:chgData name="Bruegger,Retta" userId="e785c7cb-42aa-4cff-8aea-5c17ef907d3d" providerId="ADAL" clId="{9C20A889-0EB9-4B7D-BE98-4D0F36213085}" dt="2022-02-07T17:08:29.724" v="1211" actId="6549"/>
          <ac:spMkLst>
            <pc:docMk/>
            <pc:sldMk cId="1550173208" sldId="385"/>
            <ac:spMk id="37" creationId="{9E86C60D-813A-4647-9723-6B2C57BC1C4B}"/>
          </ac:spMkLst>
        </pc:spChg>
      </pc:sldChg>
      <pc:sldChg chg="add ord">
        <pc:chgData name="Bruegger,Retta" userId="e785c7cb-42aa-4cff-8aea-5c17ef907d3d" providerId="ADAL" clId="{9C20A889-0EB9-4B7D-BE98-4D0F36213085}" dt="2022-02-07T18:41:24.020" v="2248"/>
        <pc:sldMkLst>
          <pc:docMk/>
          <pc:sldMk cId="3145675830" sldId="386"/>
        </pc:sldMkLst>
      </pc:sldChg>
      <pc:sldChg chg="add">
        <pc:chgData name="Bruegger,Retta" userId="e785c7cb-42aa-4cff-8aea-5c17ef907d3d" providerId="ADAL" clId="{9C20A889-0EB9-4B7D-BE98-4D0F36213085}" dt="2022-02-07T17:10:33.482" v="1220"/>
        <pc:sldMkLst>
          <pc:docMk/>
          <pc:sldMk cId="2247285665" sldId="387"/>
        </pc:sldMkLst>
      </pc:sldChg>
      <pc:sldChg chg="add">
        <pc:chgData name="Bruegger,Retta" userId="e785c7cb-42aa-4cff-8aea-5c17ef907d3d" providerId="ADAL" clId="{9C20A889-0EB9-4B7D-BE98-4D0F36213085}" dt="2022-02-07T17:10:35.240" v="1222"/>
        <pc:sldMkLst>
          <pc:docMk/>
          <pc:sldMk cId="4002440657" sldId="388"/>
        </pc:sldMkLst>
      </pc:sldChg>
      <pc:sldChg chg="add">
        <pc:chgData name="Bruegger,Retta" userId="e785c7cb-42aa-4cff-8aea-5c17ef907d3d" providerId="ADAL" clId="{9C20A889-0EB9-4B7D-BE98-4D0F36213085}" dt="2022-02-07T17:10:38.140" v="1224"/>
        <pc:sldMkLst>
          <pc:docMk/>
          <pc:sldMk cId="664277290" sldId="389"/>
        </pc:sldMkLst>
      </pc:sldChg>
      <pc:sldChg chg="modSp add mod">
        <pc:chgData name="Bruegger,Retta" userId="e785c7cb-42aa-4cff-8aea-5c17ef907d3d" providerId="ADAL" clId="{9C20A889-0EB9-4B7D-BE98-4D0F36213085}" dt="2022-02-07T17:14:17.855" v="1255" actId="1076"/>
        <pc:sldMkLst>
          <pc:docMk/>
          <pc:sldMk cId="1044770499" sldId="390"/>
        </pc:sldMkLst>
        <pc:spChg chg="mod">
          <ac:chgData name="Bruegger,Retta" userId="e785c7cb-42aa-4cff-8aea-5c17ef907d3d" providerId="ADAL" clId="{9C20A889-0EB9-4B7D-BE98-4D0F36213085}" dt="2022-02-07T17:14:04.826" v="1251" actId="255"/>
          <ac:spMkLst>
            <pc:docMk/>
            <pc:sldMk cId="1044770499" sldId="390"/>
            <ac:spMk id="2" creationId="{226E13CD-BEC4-4A8E-811F-D837B2C3D854}"/>
          </ac:spMkLst>
        </pc:spChg>
        <pc:spChg chg="mod">
          <ac:chgData name="Bruegger,Retta" userId="e785c7cb-42aa-4cff-8aea-5c17ef907d3d" providerId="ADAL" clId="{9C20A889-0EB9-4B7D-BE98-4D0F36213085}" dt="2022-02-07T17:14:17.855" v="1255" actId="1076"/>
          <ac:spMkLst>
            <pc:docMk/>
            <pc:sldMk cId="1044770499" sldId="390"/>
            <ac:spMk id="9" creationId="{5C5B07A3-79F1-4B7F-9573-2376A9A5F90B}"/>
          </ac:spMkLst>
        </pc:spChg>
        <pc:spChg chg="mod">
          <ac:chgData name="Bruegger,Retta" userId="e785c7cb-42aa-4cff-8aea-5c17ef907d3d" providerId="ADAL" clId="{9C20A889-0EB9-4B7D-BE98-4D0F36213085}" dt="2022-02-07T17:14:08.702" v="1253" actId="1076"/>
          <ac:spMkLst>
            <pc:docMk/>
            <pc:sldMk cId="1044770499" sldId="390"/>
            <ac:spMk id="10" creationId="{2CC2C409-E8E6-42C5-AA75-DA3F81EF0ED2}"/>
          </ac:spMkLst>
        </pc:spChg>
      </pc:sldChg>
      <pc:sldChg chg="modSp add mod">
        <pc:chgData name="Bruegger,Retta" userId="e785c7cb-42aa-4cff-8aea-5c17ef907d3d" providerId="ADAL" clId="{9C20A889-0EB9-4B7D-BE98-4D0F36213085}" dt="2022-02-07T17:13:47.215" v="1249" actId="1076"/>
        <pc:sldMkLst>
          <pc:docMk/>
          <pc:sldMk cId="2798802876" sldId="391"/>
        </pc:sldMkLst>
        <pc:spChg chg="mod">
          <ac:chgData name="Bruegger,Retta" userId="e785c7cb-42aa-4cff-8aea-5c17ef907d3d" providerId="ADAL" clId="{9C20A889-0EB9-4B7D-BE98-4D0F36213085}" dt="2022-02-07T17:13:28.937" v="1243" actId="255"/>
          <ac:spMkLst>
            <pc:docMk/>
            <pc:sldMk cId="2798802876" sldId="391"/>
            <ac:spMk id="2" creationId="{226E13CD-BEC4-4A8E-811F-D837B2C3D854}"/>
          </ac:spMkLst>
        </pc:spChg>
        <pc:spChg chg="mod">
          <ac:chgData name="Bruegger,Retta" userId="e785c7cb-42aa-4cff-8aea-5c17ef907d3d" providerId="ADAL" clId="{9C20A889-0EB9-4B7D-BE98-4D0F36213085}" dt="2022-02-07T17:13:47.215" v="1249" actId="1076"/>
          <ac:spMkLst>
            <pc:docMk/>
            <pc:sldMk cId="2798802876" sldId="391"/>
            <ac:spMk id="9" creationId="{5C5B07A3-79F1-4B7F-9573-2376A9A5F90B}"/>
          </ac:spMkLst>
        </pc:spChg>
      </pc:sldChg>
      <pc:sldChg chg="modSp add mod">
        <pc:chgData name="Bruegger,Retta" userId="e785c7cb-42aa-4cff-8aea-5c17ef907d3d" providerId="ADAL" clId="{9C20A889-0EB9-4B7D-BE98-4D0F36213085}" dt="2022-02-07T17:13:00.988" v="1235" actId="1076"/>
        <pc:sldMkLst>
          <pc:docMk/>
          <pc:sldMk cId="1876357155" sldId="392"/>
        </pc:sldMkLst>
        <pc:spChg chg="mod">
          <ac:chgData name="Bruegger,Retta" userId="e785c7cb-42aa-4cff-8aea-5c17ef907d3d" providerId="ADAL" clId="{9C20A889-0EB9-4B7D-BE98-4D0F36213085}" dt="2022-02-07T17:13:00.988" v="1235" actId="1076"/>
          <ac:spMkLst>
            <pc:docMk/>
            <pc:sldMk cId="1876357155" sldId="392"/>
            <ac:spMk id="2" creationId="{630265C2-A44C-4497-84D7-13E19748C6EF}"/>
          </ac:spMkLst>
        </pc:spChg>
      </pc:sldChg>
      <pc:sldChg chg="modSp add mod">
        <pc:chgData name="Bruegger,Retta" userId="e785c7cb-42aa-4cff-8aea-5c17ef907d3d" providerId="ADAL" clId="{9C20A889-0EB9-4B7D-BE98-4D0F36213085}" dt="2022-02-07T17:14:40.015" v="1259" actId="255"/>
        <pc:sldMkLst>
          <pc:docMk/>
          <pc:sldMk cId="4098424659" sldId="393"/>
        </pc:sldMkLst>
        <pc:spChg chg="mod">
          <ac:chgData name="Bruegger,Retta" userId="e785c7cb-42aa-4cff-8aea-5c17ef907d3d" providerId="ADAL" clId="{9C20A889-0EB9-4B7D-BE98-4D0F36213085}" dt="2022-02-07T17:14:25.619" v="1256" actId="255"/>
          <ac:spMkLst>
            <pc:docMk/>
            <pc:sldMk cId="4098424659" sldId="393"/>
            <ac:spMk id="2" creationId="{00000000-0000-0000-0000-000000000000}"/>
          </ac:spMkLst>
        </pc:spChg>
        <pc:spChg chg="mod">
          <ac:chgData name="Bruegger,Retta" userId="e785c7cb-42aa-4cff-8aea-5c17ef907d3d" providerId="ADAL" clId="{9C20A889-0EB9-4B7D-BE98-4D0F36213085}" dt="2022-02-07T17:14:40.015" v="1259" actId="255"/>
          <ac:spMkLst>
            <pc:docMk/>
            <pc:sldMk cId="4098424659" sldId="393"/>
            <ac:spMk id="6" creationId="{00000000-0000-0000-0000-000000000000}"/>
          </ac:spMkLst>
        </pc:spChg>
      </pc:sldChg>
      <pc:sldChg chg="modSp add mod">
        <pc:chgData name="Bruegger,Retta" userId="e785c7cb-42aa-4cff-8aea-5c17ef907d3d" providerId="ADAL" clId="{9C20A889-0EB9-4B7D-BE98-4D0F36213085}" dt="2022-02-07T17:14:58.004" v="1262" actId="255"/>
        <pc:sldMkLst>
          <pc:docMk/>
          <pc:sldMk cId="4055743164" sldId="394"/>
        </pc:sldMkLst>
        <pc:spChg chg="mod">
          <ac:chgData name="Bruegger,Retta" userId="e785c7cb-42aa-4cff-8aea-5c17ef907d3d" providerId="ADAL" clId="{9C20A889-0EB9-4B7D-BE98-4D0F36213085}" dt="2022-02-07T17:14:48.444" v="1261" actId="122"/>
          <ac:spMkLst>
            <pc:docMk/>
            <pc:sldMk cId="4055743164" sldId="394"/>
            <ac:spMk id="2" creationId="{00000000-0000-0000-0000-000000000000}"/>
          </ac:spMkLst>
        </pc:spChg>
        <pc:spChg chg="mod">
          <ac:chgData name="Bruegger,Retta" userId="e785c7cb-42aa-4cff-8aea-5c17ef907d3d" providerId="ADAL" clId="{9C20A889-0EB9-4B7D-BE98-4D0F36213085}" dt="2022-02-07T17:14:58.004" v="1262" actId="255"/>
          <ac:spMkLst>
            <pc:docMk/>
            <pc:sldMk cId="4055743164" sldId="394"/>
            <ac:spMk id="6" creationId="{00000000-0000-0000-0000-000000000000}"/>
          </ac:spMkLst>
        </pc:spChg>
      </pc:sldChg>
      <pc:sldChg chg="delSp add mod ord">
        <pc:chgData name="Bruegger,Retta" userId="e785c7cb-42aa-4cff-8aea-5c17ef907d3d" providerId="ADAL" clId="{9C20A889-0EB9-4B7D-BE98-4D0F36213085}" dt="2022-02-07T18:50:58.131" v="2354"/>
        <pc:sldMkLst>
          <pc:docMk/>
          <pc:sldMk cId="1945540279" sldId="395"/>
        </pc:sldMkLst>
        <pc:picChg chg="del">
          <ac:chgData name="Bruegger,Retta" userId="e785c7cb-42aa-4cff-8aea-5c17ef907d3d" providerId="ADAL" clId="{9C20A889-0EB9-4B7D-BE98-4D0F36213085}" dt="2022-02-07T17:37:36.731" v="1592" actId="478"/>
          <ac:picMkLst>
            <pc:docMk/>
            <pc:sldMk cId="1945540279" sldId="395"/>
            <ac:picMk id="12" creationId="{F89527DB-20EF-42E2-80F7-A4403A73DD82}"/>
          </ac:picMkLst>
        </pc:picChg>
      </pc:sldChg>
      <pc:sldChg chg="addSp delSp modSp add mod delAnim modAnim modNotesTx">
        <pc:chgData name="Bruegger,Retta" userId="e785c7cb-42aa-4cff-8aea-5c17ef907d3d" providerId="ADAL" clId="{9C20A889-0EB9-4B7D-BE98-4D0F36213085}" dt="2022-02-07T17:49:04.011" v="1782" actId="478"/>
        <pc:sldMkLst>
          <pc:docMk/>
          <pc:sldMk cId="1396763534" sldId="396"/>
        </pc:sldMkLst>
        <pc:grpChg chg="mod">
          <ac:chgData name="Bruegger,Retta" userId="e785c7cb-42aa-4cff-8aea-5c17ef907d3d" providerId="ADAL" clId="{9C20A889-0EB9-4B7D-BE98-4D0F36213085}" dt="2022-02-07T17:46:16.821" v="1696" actId="14100"/>
          <ac:grpSpMkLst>
            <pc:docMk/>
            <pc:sldMk cId="1396763534" sldId="396"/>
            <ac:grpSpMk id="13" creationId="{BFA990AB-0E5A-4759-8D0A-6DEB561176E8}"/>
          </ac:grpSpMkLst>
        </pc:grpChg>
        <pc:picChg chg="mod">
          <ac:chgData name="Bruegger,Retta" userId="e785c7cb-42aa-4cff-8aea-5c17ef907d3d" providerId="ADAL" clId="{9C20A889-0EB9-4B7D-BE98-4D0F36213085}" dt="2022-02-07T17:46:06.790" v="1693" actId="1076"/>
          <ac:picMkLst>
            <pc:docMk/>
            <pc:sldMk cId="1396763534" sldId="396"/>
            <ac:picMk id="5" creationId="{2EC938A2-8966-4CFE-A373-2D635BAC40E2}"/>
          </ac:picMkLst>
        </pc:picChg>
        <pc:picChg chg="add mod">
          <ac:chgData name="Bruegger,Retta" userId="e785c7cb-42aa-4cff-8aea-5c17ef907d3d" providerId="ADAL" clId="{9C20A889-0EB9-4B7D-BE98-4D0F36213085}" dt="2022-02-07T17:46:52.043" v="1706" actId="14100"/>
          <ac:picMkLst>
            <pc:docMk/>
            <pc:sldMk cId="1396763534" sldId="396"/>
            <ac:picMk id="9" creationId="{0662EB11-CF87-4D04-B900-D49C38909824}"/>
          </ac:picMkLst>
        </pc:picChg>
        <pc:picChg chg="add del mod">
          <ac:chgData name="Bruegger,Retta" userId="e785c7cb-42aa-4cff-8aea-5c17ef907d3d" providerId="ADAL" clId="{9C20A889-0EB9-4B7D-BE98-4D0F36213085}" dt="2022-02-07T17:49:04.011" v="1782" actId="478"/>
          <ac:picMkLst>
            <pc:docMk/>
            <pc:sldMk cId="1396763534" sldId="396"/>
            <ac:picMk id="10" creationId="{00000000-0008-0000-0000-000003000000}"/>
          </ac:picMkLst>
        </pc:picChg>
        <pc:picChg chg="add del mod">
          <ac:chgData name="Bruegger,Retta" userId="e785c7cb-42aa-4cff-8aea-5c17ef907d3d" providerId="ADAL" clId="{9C20A889-0EB9-4B7D-BE98-4D0F36213085}" dt="2022-02-07T17:49:03.148" v="1781" actId="478"/>
          <ac:picMkLst>
            <pc:docMk/>
            <pc:sldMk cId="1396763534" sldId="396"/>
            <ac:picMk id="11" creationId="{00000000-0008-0000-0000-000004000000}"/>
          </ac:picMkLst>
        </pc:picChg>
        <pc:picChg chg="del mod">
          <ac:chgData name="Bruegger,Retta" userId="e785c7cb-42aa-4cff-8aea-5c17ef907d3d" providerId="ADAL" clId="{9C20A889-0EB9-4B7D-BE98-4D0F36213085}" dt="2022-02-07T17:45:46.105" v="1689" actId="478"/>
          <ac:picMkLst>
            <pc:docMk/>
            <pc:sldMk cId="1396763534" sldId="396"/>
            <ac:picMk id="16" creationId="{99D9428B-72C4-49EB-B0B4-ED003E14D573}"/>
          </ac:picMkLst>
        </pc:picChg>
      </pc:sldChg>
      <pc:sldChg chg="addSp modSp add del mod">
        <pc:chgData name="Bruegger,Retta" userId="e785c7cb-42aa-4cff-8aea-5c17ef907d3d" providerId="ADAL" clId="{9C20A889-0EB9-4B7D-BE98-4D0F36213085}" dt="2022-02-07T17:42:06.343" v="1620" actId="47"/>
        <pc:sldMkLst>
          <pc:docMk/>
          <pc:sldMk cId="2560564285" sldId="396"/>
        </pc:sldMkLst>
        <pc:picChg chg="add mod modCrop">
          <ac:chgData name="Bruegger,Retta" userId="e785c7cb-42aa-4cff-8aea-5c17ef907d3d" providerId="ADAL" clId="{9C20A889-0EB9-4B7D-BE98-4D0F36213085}" dt="2022-02-07T17:39:34.270" v="1619" actId="1076"/>
          <ac:picMkLst>
            <pc:docMk/>
            <pc:sldMk cId="2560564285" sldId="396"/>
            <ac:picMk id="5" creationId="{8A6D820E-1789-40DF-A6BC-A061408ED579}"/>
          </ac:picMkLst>
        </pc:picChg>
      </pc:sldChg>
      <pc:sldChg chg="addSp delSp modSp add mod ord delAnim modAnim">
        <pc:chgData name="Bruegger,Retta" userId="e785c7cb-42aa-4cff-8aea-5c17ef907d3d" providerId="ADAL" clId="{9C20A889-0EB9-4B7D-BE98-4D0F36213085}" dt="2022-02-07T19:04:35.443" v="2447"/>
        <pc:sldMkLst>
          <pc:docMk/>
          <pc:sldMk cId="1337564129" sldId="397"/>
        </pc:sldMkLst>
        <pc:grpChg chg="del">
          <ac:chgData name="Bruegger,Retta" userId="e785c7cb-42aa-4cff-8aea-5c17ef907d3d" providerId="ADAL" clId="{9C20A889-0EB9-4B7D-BE98-4D0F36213085}" dt="2022-02-07T17:49:07.567" v="1784" actId="478"/>
          <ac:grpSpMkLst>
            <pc:docMk/>
            <pc:sldMk cId="1337564129" sldId="397"/>
            <ac:grpSpMk id="13" creationId="{BFA990AB-0E5A-4759-8D0A-6DEB561176E8}"/>
          </ac:grpSpMkLst>
        </pc:grpChg>
        <pc:picChg chg="mod modCrop">
          <ac:chgData name="Bruegger,Retta" userId="e785c7cb-42aa-4cff-8aea-5c17ef907d3d" providerId="ADAL" clId="{9C20A889-0EB9-4B7D-BE98-4D0F36213085}" dt="2022-02-07T17:49:32.383" v="1788" actId="732"/>
          <ac:picMkLst>
            <pc:docMk/>
            <pc:sldMk cId="1337564129" sldId="397"/>
            <ac:picMk id="3" creationId="{33E9980E-178C-4FF8-BA9C-FBD3B4C77AC8}"/>
          </ac:picMkLst>
        </pc:picChg>
        <pc:picChg chg="add mod">
          <ac:chgData name="Bruegger,Retta" userId="e785c7cb-42aa-4cff-8aea-5c17ef907d3d" providerId="ADAL" clId="{9C20A889-0EB9-4B7D-BE98-4D0F36213085}" dt="2022-02-07T19:03:28.986" v="2435" actId="14100"/>
          <ac:picMkLst>
            <pc:docMk/>
            <pc:sldMk cId="1337564129" sldId="397"/>
            <ac:picMk id="4" creationId="{A79B3574-B4D9-468C-A78A-05EE16778EEE}"/>
          </ac:picMkLst>
        </pc:picChg>
        <pc:picChg chg="del">
          <ac:chgData name="Bruegger,Retta" userId="e785c7cb-42aa-4cff-8aea-5c17ef907d3d" providerId="ADAL" clId="{9C20A889-0EB9-4B7D-BE98-4D0F36213085}" dt="2022-02-07T17:49:08.438" v="1785" actId="478"/>
          <ac:picMkLst>
            <pc:docMk/>
            <pc:sldMk cId="1337564129" sldId="397"/>
            <ac:picMk id="5" creationId="{2EC938A2-8966-4CFE-A373-2D635BAC40E2}"/>
          </ac:picMkLst>
        </pc:picChg>
        <pc:picChg chg="add mod">
          <ac:chgData name="Bruegger,Retta" userId="e785c7cb-42aa-4cff-8aea-5c17ef907d3d" providerId="ADAL" clId="{9C20A889-0EB9-4B7D-BE98-4D0F36213085}" dt="2022-02-07T19:04:01.010" v="2441" actId="1076"/>
          <ac:picMkLst>
            <pc:docMk/>
            <pc:sldMk cId="1337564129" sldId="397"/>
            <ac:picMk id="8" creationId="{CDC4A322-F9C4-43BE-BB54-1256E01290B1}"/>
          </ac:picMkLst>
        </pc:picChg>
        <pc:picChg chg="del">
          <ac:chgData name="Bruegger,Retta" userId="e785c7cb-42aa-4cff-8aea-5c17ef907d3d" providerId="ADAL" clId="{9C20A889-0EB9-4B7D-BE98-4D0F36213085}" dt="2022-02-07T17:49:06.174" v="1783" actId="478"/>
          <ac:picMkLst>
            <pc:docMk/>
            <pc:sldMk cId="1337564129" sldId="397"/>
            <ac:picMk id="9" creationId="{0662EB11-CF87-4D04-B900-D49C38909824}"/>
          </ac:picMkLst>
        </pc:picChg>
        <pc:picChg chg="mod">
          <ac:chgData name="Bruegger,Retta" userId="e785c7cb-42aa-4cff-8aea-5c17ef907d3d" providerId="ADAL" clId="{9C20A889-0EB9-4B7D-BE98-4D0F36213085}" dt="2022-02-07T17:49:11.426" v="1786" actId="1076"/>
          <ac:picMkLst>
            <pc:docMk/>
            <pc:sldMk cId="1337564129" sldId="397"/>
            <ac:picMk id="10" creationId="{00000000-0008-0000-0000-000003000000}"/>
          </ac:picMkLst>
        </pc:picChg>
        <pc:picChg chg="del mod">
          <ac:chgData name="Bruegger,Retta" userId="e785c7cb-42aa-4cff-8aea-5c17ef907d3d" providerId="ADAL" clId="{9C20A889-0EB9-4B7D-BE98-4D0F36213085}" dt="2022-02-07T19:03:31.127" v="2436" actId="478"/>
          <ac:picMkLst>
            <pc:docMk/>
            <pc:sldMk cId="1337564129" sldId="397"/>
            <ac:picMk id="11" creationId="{00000000-0008-0000-0000-000004000000}"/>
          </ac:picMkLst>
        </pc:picChg>
        <pc:picChg chg="add mod">
          <ac:chgData name="Bruegger,Retta" userId="e785c7cb-42aa-4cff-8aea-5c17ef907d3d" providerId="ADAL" clId="{9C20A889-0EB9-4B7D-BE98-4D0F36213085}" dt="2022-02-07T19:04:32.813" v="2446" actId="1076"/>
          <ac:picMkLst>
            <pc:docMk/>
            <pc:sldMk cId="1337564129" sldId="397"/>
            <ac:picMk id="15" creationId="{F402FD65-982A-44F3-BEAB-51C84858A409}"/>
          </ac:picMkLst>
        </pc:picChg>
      </pc:sldChg>
      <pc:sldChg chg="add del setBg">
        <pc:chgData name="Bruegger,Retta" userId="e785c7cb-42aa-4cff-8aea-5c17ef907d3d" providerId="ADAL" clId="{9C20A889-0EB9-4B7D-BE98-4D0F36213085}" dt="2022-02-07T18:41:12.778" v="2246"/>
        <pc:sldMkLst>
          <pc:docMk/>
          <pc:sldMk cId="3550687657" sldId="398"/>
        </pc:sldMkLst>
      </pc:sldChg>
      <pc:sldChg chg="add setBg">
        <pc:chgData name="Bruegger,Retta" userId="e785c7cb-42aa-4cff-8aea-5c17ef907d3d" providerId="ADAL" clId="{9C20A889-0EB9-4B7D-BE98-4D0F36213085}" dt="2022-02-07T18:42:42.696" v="2254"/>
        <pc:sldMkLst>
          <pc:docMk/>
          <pc:sldMk cId="4013667819" sldId="398"/>
        </pc:sldMkLst>
      </pc:sldChg>
      <pc:sldChg chg="new del">
        <pc:chgData name="Bruegger,Retta" userId="e785c7cb-42aa-4cff-8aea-5c17ef907d3d" providerId="ADAL" clId="{9C20A889-0EB9-4B7D-BE98-4D0F36213085}" dt="2022-02-07T18:45:51.800" v="2295" actId="47"/>
        <pc:sldMkLst>
          <pc:docMk/>
          <pc:sldMk cId="30958263" sldId="399"/>
        </pc:sldMkLst>
      </pc:sldChg>
      <pc:sldChg chg="modSp add mod">
        <pc:chgData name="Bruegger,Retta" userId="e785c7cb-42aa-4cff-8aea-5c17ef907d3d" providerId="ADAL" clId="{9C20A889-0EB9-4B7D-BE98-4D0F36213085}" dt="2022-02-07T18:44:58.932" v="2292" actId="1076"/>
        <pc:sldMkLst>
          <pc:docMk/>
          <pc:sldMk cId="431121283" sldId="400"/>
        </pc:sldMkLst>
        <pc:spChg chg="mod">
          <ac:chgData name="Bruegger,Retta" userId="e785c7cb-42aa-4cff-8aea-5c17ef907d3d" providerId="ADAL" clId="{9C20A889-0EB9-4B7D-BE98-4D0F36213085}" dt="2022-02-07T18:44:53.061" v="2291" actId="14100"/>
          <ac:spMkLst>
            <pc:docMk/>
            <pc:sldMk cId="431121283" sldId="400"/>
            <ac:spMk id="3" creationId="{00000000-0000-0000-0000-000000000000}"/>
          </ac:spMkLst>
        </pc:spChg>
        <pc:spChg chg="mod">
          <ac:chgData name="Bruegger,Retta" userId="e785c7cb-42aa-4cff-8aea-5c17ef907d3d" providerId="ADAL" clId="{9C20A889-0EB9-4B7D-BE98-4D0F36213085}" dt="2022-02-07T18:44:58.932" v="2292" actId="1076"/>
          <ac:spMkLst>
            <pc:docMk/>
            <pc:sldMk cId="431121283" sldId="400"/>
            <ac:spMk id="6" creationId="{00000000-0000-0000-0000-000000000000}"/>
          </ac:spMkLst>
        </pc:spChg>
        <pc:grpChg chg="mod">
          <ac:chgData name="Bruegger,Retta" userId="e785c7cb-42aa-4cff-8aea-5c17ef907d3d" providerId="ADAL" clId="{9C20A889-0EB9-4B7D-BE98-4D0F36213085}" dt="2022-02-07T18:44:44.806" v="2289" actId="1076"/>
          <ac:grpSpMkLst>
            <pc:docMk/>
            <pc:sldMk cId="431121283" sldId="400"/>
            <ac:grpSpMk id="2" creationId="{00000000-0000-0000-0000-000000000000}"/>
          </ac:grpSpMkLst>
        </pc:grpChg>
      </pc:sldChg>
      <pc:sldChg chg="modSp add mod">
        <pc:chgData name="Bruegger,Retta" userId="e785c7cb-42aa-4cff-8aea-5c17ef907d3d" providerId="ADAL" clId="{9C20A889-0EB9-4B7D-BE98-4D0F36213085}" dt="2022-02-07T18:48:35.220" v="2342" actId="2711"/>
        <pc:sldMkLst>
          <pc:docMk/>
          <pc:sldMk cId="2155613558" sldId="401"/>
        </pc:sldMkLst>
        <pc:spChg chg="mod">
          <ac:chgData name="Bruegger,Retta" userId="e785c7cb-42aa-4cff-8aea-5c17ef907d3d" providerId="ADAL" clId="{9C20A889-0EB9-4B7D-BE98-4D0F36213085}" dt="2022-02-07T18:48:15.759" v="2340" actId="2711"/>
          <ac:spMkLst>
            <pc:docMk/>
            <pc:sldMk cId="2155613558" sldId="401"/>
            <ac:spMk id="2" creationId="{00000000-0000-0000-0000-000000000000}"/>
          </ac:spMkLst>
        </pc:spChg>
        <pc:spChg chg="mod">
          <ac:chgData name="Bruegger,Retta" userId="e785c7cb-42aa-4cff-8aea-5c17ef907d3d" providerId="ADAL" clId="{9C20A889-0EB9-4B7D-BE98-4D0F36213085}" dt="2022-02-07T18:48:35.220" v="2342" actId="2711"/>
          <ac:spMkLst>
            <pc:docMk/>
            <pc:sldMk cId="2155613558" sldId="401"/>
            <ac:spMk id="19458" creationId="{00000000-0000-0000-0000-000000000000}"/>
          </ac:spMkLst>
        </pc:spChg>
      </pc:sldChg>
      <pc:sldChg chg="add del setBg">
        <pc:chgData name="Bruegger,Retta" userId="e785c7cb-42aa-4cff-8aea-5c17ef907d3d" providerId="ADAL" clId="{9C20A889-0EB9-4B7D-BE98-4D0F36213085}" dt="2022-02-07T18:49:02.218" v="2344"/>
        <pc:sldMkLst>
          <pc:docMk/>
          <pc:sldMk cId="923948882" sldId="402"/>
        </pc:sldMkLst>
      </pc:sldChg>
      <pc:sldChg chg="modSp add mod setBg">
        <pc:chgData name="Bruegger,Retta" userId="e785c7cb-42aa-4cff-8aea-5c17ef907d3d" providerId="ADAL" clId="{9C20A889-0EB9-4B7D-BE98-4D0F36213085}" dt="2022-02-07T18:50:05.462" v="2350" actId="1076"/>
        <pc:sldMkLst>
          <pc:docMk/>
          <pc:sldMk cId="1708913363" sldId="402"/>
        </pc:sldMkLst>
        <pc:grpChg chg="mod">
          <ac:chgData name="Bruegger,Retta" userId="e785c7cb-42aa-4cff-8aea-5c17ef907d3d" providerId="ADAL" clId="{9C20A889-0EB9-4B7D-BE98-4D0F36213085}" dt="2022-02-07T18:50:01.940" v="2349" actId="1076"/>
          <ac:grpSpMkLst>
            <pc:docMk/>
            <pc:sldMk cId="1708913363" sldId="402"/>
            <ac:grpSpMk id="2" creationId="{00000000-0000-0000-0000-000000000000}"/>
          </ac:grpSpMkLst>
        </pc:grpChg>
        <pc:grpChg chg="mod">
          <ac:chgData name="Bruegger,Retta" userId="e785c7cb-42aa-4cff-8aea-5c17ef907d3d" providerId="ADAL" clId="{9C20A889-0EB9-4B7D-BE98-4D0F36213085}" dt="2022-02-07T18:50:05.462" v="2350" actId="1076"/>
          <ac:grpSpMkLst>
            <pc:docMk/>
            <pc:sldMk cId="1708913363" sldId="402"/>
            <ac:grpSpMk id="10" creationId="{812800D8-0DE3-4718-93D1-B84D7F201DE6}"/>
          </ac:grpSpMkLst>
        </pc:grpChg>
      </pc:sldChg>
      <pc:sldChg chg="addSp delSp modSp add mod delAnim modAnim">
        <pc:chgData name="Bruegger,Retta" userId="e785c7cb-42aa-4cff-8aea-5c17ef907d3d" providerId="ADAL" clId="{9C20A889-0EB9-4B7D-BE98-4D0F36213085}" dt="2022-02-10T00:04:58.641" v="2462" actId="1076"/>
        <pc:sldMkLst>
          <pc:docMk/>
          <pc:sldMk cId="2738341713" sldId="403"/>
        </pc:sldMkLst>
        <pc:spChg chg="add mod">
          <ac:chgData name="Bruegger,Retta" userId="e785c7cb-42aa-4cff-8aea-5c17ef907d3d" providerId="ADAL" clId="{9C20A889-0EB9-4B7D-BE98-4D0F36213085}" dt="2022-02-07T19:00:27.518" v="2404" actId="20577"/>
          <ac:spMkLst>
            <pc:docMk/>
            <pc:sldMk cId="2738341713" sldId="403"/>
            <ac:spMk id="5" creationId="{2F5522CD-DBFE-41D5-B708-6BD822B073B5}"/>
          </ac:spMkLst>
        </pc:spChg>
        <pc:grpChg chg="add mod">
          <ac:chgData name="Bruegger,Retta" userId="e785c7cb-42aa-4cff-8aea-5c17ef907d3d" providerId="ADAL" clId="{9C20A889-0EB9-4B7D-BE98-4D0F36213085}" dt="2022-02-07T19:02:40.846" v="2424" actId="1076"/>
          <ac:grpSpMkLst>
            <pc:docMk/>
            <pc:sldMk cId="2738341713" sldId="403"/>
            <ac:grpSpMk id="6" creationId="{8B7AFCE4-8553-41A6-AE7E-B43894F588A3}"/>
          </ac:grpSpMkLst>
        </pc:grpChg>
        <pc:picChg chg="add mod">
          <ac:chgData name="Bruegger,Retta" userId="e785c7cb-42aa-4cff-8aea-5c17ef907d3d" providerId="ADAL" clId="{9C20A889-0EB9-4B7D-BE98-4D0F36213085}" dt="2022-02-07T18:59:56.862" v="2403" actId="164"/>
          <ac:picMkLst>
            <pc:docMk/>
            <pc:sldMk cId="2738341713" sldId="403"/>
            <ac:picMk id="4" creationId="{BD69F5E9-7DCF-40B3-A22C-856F4EDDAFCD}"/>
          </ac:picMkLst>
        </pc:picChg>
        <pc:picChg chg="add mod">
          <ac:chgData name="Bruegger,Retta" userId="e785c7cb-42aa-4cff-8aea-5c17ef907d3d" providerId="ADAL" clId="{9C20A889-0EB9-4B7D-BE98-4D0F36213085}" dt="2022-02-07T19:02:43.612" v="2425" actId="1076"/>
          <ac:picMkLst>
            <pc:docMk/>
            <pc:sldMk cId="2738341713" sldId="403"/>
            <ac:picMk id="8" creationId="{DA345375-03EB-407D-AEBD-97AFE934CA73}"/>
          </ac:picMkLst>
        </pc:picChg>
        <pc:picChg chg="mod">
          <ac:chgData name="Bruegger,Retta" userId="e785c7cb-42aa-4cff-8aea-5c17ef907d3d" providerId="ADAL" clId="{9C20A889-0EB9-4B7D-BE98-4D0F36213085}" dt="2022-02-07T18:59:19.621" v="2362" actId="1076"/>
          <ac:picMkLst>
            <pc:docMk/>
            <pc:sldMk cId="2738341713" sldId="403"/>
            <ac:picMk id="10" creationId="{00000000-0008-0000-0000-000003000000}"/>
          </ac:picMkLst>
        </pc:picChg>
        <pc:picChg chg="del">
          <ac:chgData name="Bruegger,Retta" userId="e785c7cb-42aa-4cff-8aea-5c17ef907d3d" providerId="ADAL" clId="{9C20A889-0EB9-4B7D-BE98-4D0F36213085}" dt="2022-02-07T18:51:15.420" v="2357" actId="478"/>
          <ac:picMkLst>
            <pc:docMk/>
            <pc:sldMk cId="2738341713" sldId="403"/>
            <ac:picMk id="11" creationId="{00000000-0008-0000-0000-000004000000}"/>
          </ac:picMkLst>
        </pc:picChg>
        <pc:picChg chg="add mod">
          <ac:chgData name="Bruegger,Retta" userId="e785c7cb-42aa-4cff-8aea-5c17ef907d3d" providerId="ADAL" clId="{9C20A889-0EB9-4B7D-BE98-4D0F36213085}" dt="2022-02-10T00:04:58.641" v="2462" actId="1076"/>
          <ac:picMkLst>
            <pc:docMk/>
            <pc:sldMk cId="2738341713" sldId="403"/>
            <ac:picMk id="12" creationId="{084B2921-8D6A-4398-82A6-22930A0A7073}"/>
          </ac:picMkLst>
        </pc:picChg>
      </pc:sldChg>
      <pc:sldMasterChg chg="add del addSldLayout delSldLayout">
        <pc:chgData name="Bruegger,Retta" userId="e785c7cb-42aa-4cff-8aea-5c17ef907d3d" providerId="ADAL" clId="{9C20A889-0EB9-4B7D-BE98-4D0F36213085}" dt="2022-02-07T18:45:47.050" v="2293" actId="27028"/>
        <pc:sldMasterMkLst>
          <pc:docMk/>
          <pc:sldMasterMk cId="3965733437" sldId="2147483648"/>
        </pc:sldMasterMkLst>
        <pc:sldLayoutChg chg="add">
          <pc:chgData name="Bruegger,Retta" userId="e785c7cb-42aa-4cff-8aea-5c17ef907d3d" providerId="ADAL" clId="{9C20A889-0EB9-4B7D-BE98-4D0F36213085}" dt="2022-02-07T18:45:47.050" v="2293" actId="27028"/>
          <pc:sldLayoutMkLst>
            <pc:docMk/>
            <pc:sldMasterMk cId="3965733437" sldId="2147483648"/>
            <pc:sldLayoutMk cId="912799024" sldId="2147483650"/>
          </pc:sldLayoutMkLst>
        </pc:sldLayoutChg>
        <pc:sldLayoutChg chg="add del">
          <pc:chgData name="Bruegger,Retta" userId="e785c7cb-42aa-4cff-8aea-5c17ef907d3d" providerId="ADAL" clId="{9C20A889-0EB9-4B7D-BE98-4D0F36213085}" dt="2022-02-07T17:11:28.822" v="1225" actId="27028"/>
          <pc:sldLayoutMkLst>
            <pc:docMk/>
            <pc:sldMasterMk cId="3965733437" sldId="2147483648"/>
            <pc:sldLayoutMk cId="685938302" sldId="2147483666"/>
          </pc:sldLayoutMkLst>
        </pc:sldLayoutChg>
      </pc:sldMasterChg>
      <pc:sldMasterChg chg="replId modSldLayout">
        <pc:chgData name="Bruegger,Retta" userId="e785c7cb-42aa-4cff-8aea-5c17ef907d3d" providerId="ADAL" clId="{9C20A889-0EB9-4B7D-BE98-4D0F36213085}" dt="2022-02-07T18:45:47.050" v="2293" actId="27028"/>
        <pc:sldMasterMkLst>
          <pc:docMk/>
          <pc:sldMasterMk cId="0" sldId="2147483667"/>
        </pc:sldMasterMkLst>
        <pc:sldLayoutChg chg="replId">
          <pc:chgData name="Bruegger,Retta" userId="e785c7cb-42aa-4cff-8aea-5c17ef907d3d" providerId="ADAL" clId="{9C20A889-0EB9-4B7D-BE98-4D0F36213085}" dt="2022-02-07T18:45:47.050" v="2293" actId="27028"/>
          <pc:sldLayoutMkLst>
            <pc:docMk/>
            <pc:sldMasterMk cId="0" sldId="2147483667"/>
            <pc:sldLayoutMk cId="0" sldId="2147483668"/>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colostate-my.sharepoint.com/personal/retta_colostate_edu/Documents/Documents/1.%20Range%20Extension%20Specialist/Grazing%20assessments%20FSA/2021/Data%202021/RAP%20data%20high%20elevation%20Mesa%20County.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0" i="0" u="none" strike="noStrike" kern="1200" spc="0" baseline="0">
                <a:solidFill>
                  <a:schemeClr val="tx1">
                    <a:lumMod val="65000"/>
                    <a:lumOff val="35000"/>
                  </a:schemeClr>
                </a:solidFill>
                <a:latin typeface="+mn-lt"/>
                <a:ea typeface="+mn-ea"/>
                <a:cs typeface="+mn-cs"/>
              </a:defRPr>
            </a:pPr>
            <a:r>
              <a:rPr lang="en-US" sz="4000"/>
              <a:t>Perennial</a:t>
            </a:r>
            <a:r>
              <a:rPr lang="en-US" sz="4000" baseline="0"/>
              <a:t> Forb + Grass Production</a:t>
            </a:r>
          </a:p>
          <a:p>
            <a:pPr>
              <a:defRPr sz="4000"/>
            </a:pPr>
            <a:r>
              <a:rPr lang="en-US" sz="4000" baseline="0"/>
              <a:t>High Elevations in Mesa County </a:t>
            </a:r>
            <a:endParaRPr lang="en-US" sz="4000"/>
          </a:p>
        </c:rich>
      </c:tx>
      <c:overlay val="0"/>
      <c:spPr>
        <a:noFill/>
        <a:ln>
          <a:noFill/>
        </a:ln>
        <a:effectLst/>
      </c:spPr>
      <c:txPr>
        <a:bodyPr rot="0" spcFirstLastPara="1" vertOverflow="ellipsis" vert="horz" wrap="square" anchor="ctr" anchorCtr="1"/>
        <a:lstStyle/>
        <a:p>
          <a:pPr>
            <a:defRPr sz="4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6601785735648094E-2"/>
          <c:y val="0.17802646890576299"/>
          <c:w val="0.89780572651663382"/>
          <c:h val="0.70203490962293436"/>
        </c:manualLayout>
      </c:layout>
      <c:scatterChart>
        <c:scatterStyle val="lineMarker"/>
        <c:varyColors val="0"/>
        <c:ser>
          <c:idx val="0"/>
          <c:order val="0"/>
          <c:tx>
            <c:strRef>
              <c:f>'BIomass '!$C$1</c:f>
              <c:strCache>
                <c:ptCount val="1"/>
                <c:pt idx="0">
                  <c:v>PFG</c:v>
                </c:pt>
              </c:strCache>
            </c:strRef>
          </c:tx>
          <c:spPr>
            <a:ln w="57150" cap="rnd">
              <a:solidFill>
                <a:schemeClr val="accent3">
                  <a:lumMod val="50000"/>
                </a:schemeClr>
              </a:solidFill>
              <a:round/>
            </a:ln>
            <a:effectLst/>
          </c:spPr>
          <c:marker>
            <c:symbol val="circle"/>
            <c:size val="5"/>
            <c:spPr>
              <a:solidFill>
                <a:schemeClr val="accent1"/>
              </a:solidFill>
              <a:ln w="9525">
                <a:solidFill>
                  <a:schemeClr val="accent1"/>
                </a:solidFill>
              </a:ln>
              <a:effectLst/>
            </c:spPr>
          </c:marker>
          <c:dPt>
            <c:idx val="2"/>
            <c:marker>
              <c:symbol val="circle"/>
              <c:size val="5"/>
              <c:spPr>
                <a:solidFill>
                  <a:schemeClr val="accent1"/>
                </a:solidFill>
                <a:ln w="9525">
                  <a:solidFill>
                    <a:schemeClr val="accent1"/>
                  </a:solidFill>
                </a:ln>
                <a:effectLst/>
              </c:spPr>
            </c:marker>
            <c:bubble3D val="0"/>
            <c:spPr>
              <a:ln w="57150" cap="rnd">
                <a:solidFill>
                  <a:schemeClr val="accent3">
                    <a:lumMod val="50000"/>
                  </a:schemeClr>
                </a:solidFill>
                <a:round/>
              </a:ln>
              <a:effectLst/>
            </c:spPr>
            <c:extLst>
              <c:ext xmlns:c16="http://schemas.microsoft.com/office/drawing/2014/chart" uri="{C3380CC4-5D6E-409C-BE32-E72D297353CC}">
                <c16:uniqueId val="{00000001-B486-450E-8933-5ACCAD2843E7}"/>
              </c:ext>
            </c:extLst>
          </c:dPt>
          <c:trendline>
            <c:spPr>
              <a:ln w="60325" cap="rnd">
                <a:solidFill>
                  <a:schemeClr val="accent1"/>
                </a:solidFill>
                <a:prstDash val="sysDot"/>
              </a:ln>
              <a:effectLst/>
            </c:spPr>
            <c:trendlineType val="linear"/>
            <c:dispRSqr val="0"/>
            <c:dispEq val="0"/>
          </c:trendline>
          <c:xVal>
            <c:numRef>
              <c:f>'BIomass '!$A$2:$A$36</c:f>
              <c:numCache>
                <c:formatCode>General</c:formatCode>
                <c:ptCount val="35"/>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pt idx="33">
                  <c:v>2019</c:v>
                </c:pt>
                <c:pt idx="34">
                  <c:v>2020</c:v>
                </c:pt>
              </c:numCache>
            </c:numRef>
          </c:xVal>
          <c:yVal>
            <c:numRef>
              <c:f>'BIomass '!$C$2:$C$36</c:f>
              <c:numCache>
                <c:formatCode>General</c:formatCode>
                <c:ptCount val="35"/>
                <c:pt idx="0">
                  <c:v>282.14999999999998</c:v>
                </c:pt>
                <c:pt idx="1">
                  <c:v>468.82</c:v>
                </c:pt>
                <c:pt idx="2">
                  <c:v>489.53</c:v>
                </c:pt>
                <c:pt idx="3">
                  <c:v>496.94</c:v>
                </c:pt>
                <c:pt idx="4">
                  <c:v>586.79</c:v>
                </c:pt>
                <c:pt idx="5">
                  <c:v>579.70000000000005</c:v>
                </c:pt>
                <c:pt idx="6">
                  <c:v>687.65</c:v>
                </c:pt>
                <c:pt idx="7">
                  <c:v>676.26</c:v>
                </c:pt>
                <c:pt idx="8">
                  <c:v>574.65</c:v>
                </c:pt>
                <c:pt idx="9">
                  <c:v>445.44</c:v>
                </c:pt>
                <c:pt idx="10">
                  <c:v>466.86</c:v>
                </c:pt>
                <c:pt idx="11">
                  <c:v>485.05</c:v>
                </c:pt>
                <c:pt idx="12">
                  <c:v>522.11</c:v>
                </c:pt>
                <c:pt idx="13">
                  <c:v>559.03</c:v>
                </c:pt>
                <c:pt idx="14">
                  <c:v>483.29</c:v>
                </c:pt>
                <c:pt idx="15">
                  <c:v>431.25</c:v>
                </c:pt>
                <c:pt idx="16">
                  <c:v>378.83</c:v>
                </c:pt>
                <c:pt idx="17">
                  <c:v>518.95000000000005</c:v>
                </c:pt>
                <c:pt idx="18">
                  <c:v>469.64</c:v>
                </c:pt>
                <c:pt idx="19">
                  <c:v>461.04</c:v>
                </c:pt>
                <c:pt idx="20">
                  <c:v>452.99</c:v>
                </c:pt>
                <c:pt idx="21">
                  <c:v>445.38</c:v>
                </c:pt>
                <c:pt idx="22">
                  <c:v>354.5</c:v>
                </c:pt>
                <c:pt idx="23">
                  <c:v>444.9</c:v>
                </c:pt>
                <c:pt idx="24">
                  <c:v>539.6</c:v>
                </c:pt>
                <c:pt idx="25">
                  <c:v>464.06</c:v>
                </c:pt>
                <c:pt idx="26">
                  <c:v>416.74</c:v>
                </c:pt>
                <c:pt idx="27">
                  <c:v>341.99</c:v>
                </c:pt>
                <c:pt idx="28">
                  <c:v>496.48</c:v>
                </c:pt>
                <c:pt idx="29">
                  <c:v>519.84</c:v>
                </c:pt>
                <c:pt idx="30">
                  <c:v>393.68</c:v>
                </c:pt>
                <c:pt idx="31">
                  <c:v>378.09</c:v>
                </c:pt>
                <c:pt idx="32">
                  <c:v>283.95</c:v>
                </c:pt>
                <c:pt idx="33">
                  <c:v>381.54</c:v>
                </c:pt>
                <c:pt idx="34">
                  <c:v>466.27</c:v>
                </c:pt>
              </c:numCache>
            </c:numRef>
          </c:yVal>
          <c:smooth val="0"/>
          <c:extLst>
            <c:ext xmlns:c16="http://schemas.microsoft.com/office/drawing/2014/chart" uri="{C3380CC4-5D6E-409C-BE32-E72D297353CC}">
              <c16:uniqueId val="{00000003-B486-450E-8933-5ACCAD2843E7}"/>
            </c:ext>
          </c:extLst>
        </c:ser>
        <c:dLbls>
          <c:showLegendKey val="0"/>
          <c:showVal val="0"/>
          <c:showCatName val="0"/>
          <c:showSerName val="0"/>
          <c:showPercent val="0"/>
          <c:showBubbleSize val="0"/>
        </c:dLbls>
        <c:axId val="2086611215"/>
        <c:axId val="2086602479"/>
      </c:scatterChart>
      <c:valAx>
        <c:axId val="208661121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sz="2800"/>
                  <a:t>Year</a:t>
                </a:r>
              </a:p>
            </c:rich>
          </c:tx>
          <c:layout>
            <c:manualLayout>
              <c:xMode val="edge"/>
              <c:yMode val="edge"/>
              <c:x val="0.48982285850288582"/>
              <c:y val="0.96480941807452303"/>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086602479"/>
        <c:crosses val="autoZero"/>
        <c:crossBetween val="midCat"/>
        <c:majorUnit val="1"/>
      </c:valAx>
      <c:valAx>
        <c:axId val="20866024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sz="2800"/>
                  <a:t>Lbs/Acre</a:t>
                </a:r>
              </a:p>
            </c:rich>
          </c:tx>
          <c:overlay val="0"/>
          <c:spPr>
            <a:noFill/>
            <a:ln>
              <a:noFill/>
            </a:ln>
            <a:effectLst/>
          </c:spPr>
          <c:txPr>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086611215"/>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modernComment_18B_73F696B7.xml><?xml version="1.0" encoding="utf-8"?>
<p188:cmLst xmlns:a="http://schemas.openxmlformats.org/drawingml/2006/main" xmlns:r="http://schemas.openxmlformats.org/officeDocument/2006/relationships" xmlns:p188="http://schemas.microsoft.com/office/powerpoint/2018/8/main">
  <p188:cm id="{A8D29BE5-EA1A-451E-BAF4-A8161B4AB02E}" authorId="{6CF4093A-0084-5442-821A-84774B7D9C6A}" created="2022-02-07T16:59:19.091">
    <pc:sldMkLst xmlns:pc="http://schemas.microsoft.com/office/powerpoint/2013/main/command">
      <pc:docMk/>
      <pc:sldMk cId="4247511045" sldId="371"/>
    </pc:sldMkLst>
    <p188:txBody>
      <a:bodyPr/>
      <a:lstStyle/>
      <a:p>
        <a:r>
          <a:rPr lang="en-US"/>
          <a:t>jackson county + features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56168B-F513-4E89-973A-DB9B17BD6E3E}" type="datetimeFigureOut">
              <a:rPr lang="en-US" smtClean="0"/>
              <a:t>2/10/2022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9A87AA-0A50-401D-9B56-3EC2FE22E328}" type="slidenum">
              <a:rPr lang="en-US" smtClean="0"/>
              <a:t>‹#›</a:t>
            </a:fld>
            <a:endParaRPr lang="en-US"/>
          </a:p>
        </p:txBody>
      </p:sp>
    </p:spTree>
    <p:extLst>
      <p:ext uri="{BB962C8B-B14F-4D97-AF65-F5344CB8AC3E}">
        <p14:creationId xmlns:p14="http://schemas.microsoft.com/office/powerpoint/2010/main" val="3469514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hensen.shinyapps.io/csu_rangecc/"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abm.extension.colostate.edu/decision-tool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abm.extension.colostate.edu/decision-tool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rangelandarchive.ucdavis.edu/Annual_Rangeland_Handbook/Range_Plant_Growth_and_Developmen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rangelandarchive.ucdavis.edu/Annual_Rangeland_Handbook/Range_Plant_Growth_and_Developmen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9A87AA-0A50-401D-9B56-3EC2FE22E328}" type="slidenum">
              <a:rPr lang="en-US" smtClean="0"/>
              <a:t>1</a:t>
            </a:fld>
            <a:endParaRPr lang="en-US"/>
          </a:p>
        </p:txBody>
      </p:sp>
    </p:spTree>
    <p:extLst>
      <p:ext uri="{BB962C8B-B14F-4D97-AF65-F5344CB8AC3E}">
        <p14:creationId xmlns:p14="http://schemas.microsoft.com/office/powerpoint/2010/main" val="65599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end here </a:t>
            </a:r>
          </a:p>
        </p:txBody>
      </p:sp>
      <p:sp>
        <p:nvSpPr>
          <p:cNvPr id="4" name="Slide Number Placeholder 3"/>
          <p:cNvSpPr>
            <a:spLocks noGrp="1"/>
          </p:cNvSpPr>
          <p:nvPr>
            <p:ph type="sldNum" sz="quarter" idx="5"/>
          </p:nvPr>
        </p:nvSpPr>
        <p:spPr/>
        <p:txBody>
          <a:bodyPr/>
          <a:lstStyle/>
          <a:p>
            <a:fld id="{6E9A87AA-0A50-401D-9B56-3EC2FE22E328}" type="slidenum">
              <a:rPr lang="en-US" smtClean="0"/>
              <a:t>13</a:t>
            </a:fld>
            <a:endParaRPr lang="en-US"/>
          </a:p>
        </p:txBody>
      </p:sp>
    </p:spTree>
    <p:extLst>
      <p:ext uri="{BB962C8B-B14F-4D97-AF65-F5344CB8AC3E}">
        <p14:creationId xmlns:p14="http://schemas.microsoft.com/office/powerpoint/2010/main" val="3091072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Animal eat 3% of their body weight per day on average. Alpacas and llamas generally eat 1.5% of their body weight per day. </a:t>
            </a:r>
          </a:p>
          <a:p>
            <a:r>
              <a:rPr lang="en-US" dirty="0"/>
              <a:t>Most </a:t>
            </a:r>
            <a:r>
              <a:rPr lang="en-US" dirty="0" err="1"/>
              <a:t>dryland</a:t>
            </a:r>
            <a:r>
              <a:rPr lang="en-US" dirty="0"/>
              <a:t> produces 300 to 2,000 lbs per acre. (average 900 lbs/ac)</a:t>
            </a:r>
          </a:p>
          <a:p>
            <a:r>
              <a:rPr lang="en-US" dirty="0"/>
              <a:t>Irrigated pastures can produce 1-6 tons per acre (average 6,000 lbs/ac) (x7,</a:t>
            </a:r>
            <a:r>
              <a:rPr lang="en-US" baseline="0" dirty="0"/>
              <a:t> or 60 days, 6 acres)</a:t>
            </a:r>
            <a:endParaRPr lang="en-US" dirty="0"/>
          </a:p>
          <a:p>
            <a:endParaRPr lang="en-US" dirty="0"/>
          </a:p>
          <a:p>
            <a:r>
              <a:rPr lang="en-US" dirty="0"/>
              <a:t>Consider</a:t>
            </a:r>
            <a:r>
              <a:rPr lang="en-US" baseline="0" dirty="0"/>
              <a:t> take-half-leave-half, trampling, wildlife, etc.</a:t>
            </a:r>
          </a:p>
          <a:p>
            <a:r>
              <a:rPr lang="en-US" baseline="0" dirty="0"/>
              <a:t>Average horse is 1000 </a:t>
            </a:r>
            <a:r>
              <a:rPr lang="en-US" baseline="0" dirty="0" err="1"/>
              <a:t>lbs</a:t>
            </a:r>
            <a:r>
              <a:rPr lang="en-US" baseline="0" dirty="0"/>
              <a:t>, so 20-30lbs per day (75 </a:t>
            </a:r>
            <a:r>
              <a:rPr lang="en-US" baseline="0" dirty="0" err="1"/>
              <a:t>lb</a:t>
            </a:r>
            <a:r>
              <a:rPr lang="en-US" baseline="0" dirty="0"/>
              <a:t> bale can feed 3 horses)</a:t>
            </a:r>
          </a:p>
          <a:p>
            <a:r>
              <a:rPr lang="en-US" dirty="0"/>
              <a:t>2 feedings per day, that’s equal</a:t>
            </a:r>
            <a:r>
              <a:rPr lang="en-US" baseline="0" dirty="0"/>
              <a:t> to about 4 hours of grazing (2hrs per feeding)</a:t>
            </a:r>
          </a:p>
          <a:p>
            <a:r>
              <a:rPr lang="en-US" baseline="0" dirty="0"/>
              <a:t>Controlling horse intake helps to prevent foundering issues, accidental toxic plant intake and excessive weight gains.</a:t>
            </a:r>
            <a:endParaRPr lang="en-US" dirty="0"/>
          </a:p>
        </p:txBody>
      </p:sp>
    </p:spTree>
    <p:extLst>
      <p:ext uri="{BB962C8B-B14F-4D97-AF65-F5344CB8AC3E}">
        <p14:creationId xmlns:p14="http://schemas.microsoft.com/office/powerpoint/2010/main" val="1197182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Evaluating Demand Relative to Supply </a:t>
            </a:r>
            <a:r>
              <a:rPr lang="en-US" sz="1800" u="sng" dirty="0">
                <a:solidFill>
                  <a:srgbClr val="0563C1"/>
                </a:solidFill>
                <a:effectLst/>
                <a:latin typeface="Calibri" panose="020F0502020204030204" pitchFamily="34" charset="0"/>
                <a:ea typeface="Times New Roman" panose="02020603050405020304" pitchFamily="18" charset="0"/>
                <a:hlinkClick r:id="rId3"/>
              </a:rPr>
              <a:t>https://hensen.shinyapps.io/csu_rangecc/</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3495892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I.e., average is meaningless. If you stock for “ in average” 1992, you may be understocked. If you stock for “average” in 2002, you will be overstocked. </a:t>
            </a:r>
          </a:p>
          <a:p>
            <a:r>
              <a:rPr lang="en-US" dirty="0"/>
              <a:t>Data from https://rangelands.app/</a:t>
            </a:r>
          </a:p>
          <a:p>
            <a:endParaRPr lang="en-US" dirty="0"/>
          </a:p>
          <a:p>
            <a:r>
              <a:rPr lang="en-US" dirty="0"/>
              <a:t>From SE of Walden Airport </a:t>
            </a:r>
          </a:p>
        </p:txBody>
      </p:sp>
      <p:sp>
        <p:nvSpPr>
          <p:cNvPr id="4" name="Slide Number Placeholder 3"/>
          <p:cNvSpPr>
            <a:spLocks noGrp="1"/>
          </p:cNvSpPr>
          <p:nvPr>
            <p:ph type="sldNum" sz="quarter" idx="5"/>
          </p:nvPr>
        </p:nvSpPr>
        <p:spPr/>
        <p:txBody>
          <a:bodyPr/>
          <a:lstStyle/>
          <a:p>
            <a:fld id="{6E9A87AA-0A50-401D-9B56-3EC2FE22E328}" type="slidenum">
              <a:rPr lang="en-US" smtClean="0"/>
              <a:t>18</a:t>
            </a:fld>
            <a:endParaRPr lang="en-US"/>
          </a:p>
        </p:txBody>
      </p:sp>
    </p:spTree>
    <p:extLst>
      <p:ext uri="{BB962C8B-B14F-4D97-AF65-F5344CB8AC3E}">
        <p14:creationId xmlns:p14="http://schemas.microsoft.com/office/powerpoint/2010/main" val="3015518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https://rangemanagement.extension.colostate.edu/stocking-rate/</a:t>
            </a:r>
          </a:p>
          <a:p>
            <a:endParaRPr lang="en-US" dirty="0"/>
          </a:p>
          <a:p>
            <a:r>
              <a:rPr lang="en-US" dirty="0"/>
              <a:t>Video and instructions https://rangemanagement.extension.colostate.edu/stocking-rate/</a:t>
            </a:r>
          </a:p>
        </p:txBody>
      </p:sp>
      <p:sp>
        <p:nvSpPr>
          <p:cNvPr id="4" name="Slide Number Placeholder 3"/>
          <p:cNvSpPr>
            <a:spLocks noGrp="1"/>
          </p:cNvSpPr>
          <p:nvPr>
            <p:ph type="sldNum" sz="quarter" idx="5"/>
          </p:nvPr>
        </p:nvSpPr>
        <p:spPr/>
        <p:txBody>
          <a:bodyPr/>
          <a:lstStyle/>
          <a:p>
            <a:fld id="{6E9A87AA-0A50-401D-9B56-3EC2FE22E328}" type="slidenum">
              <a:rPr lang="en-US" smtClean="0"/>
              <a:t>19</a:t>
            </a:fld>
            <a:endParaRPr lang="en-US"/>
          </a:p>
        </p:txBody>
      </p:sp>
    </p:spTree>
    <p:extLst>
      <p:ext uri="{BB962C8B-B14F-4D97-AF65-F5344CB8AC3E}">
        <p14:creationId xmlns:p14="http://schemas.microsoft.com/office/powerpoint/2010/main" val="2580052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https://rangelands.app/</a:t>
            </a:r>
          </a:p>
          <a:p>
            <a:r>
              <a:rPr lang="en-US" dirty="0"/>
              <a:t>Note that the developers suggest looking less at the raw values an </a:t>
            </a:r>
            <a:r>
              <a:rPr lang="en-US" dirty="0" err="1"/>
              <a:t>dmore</a:t>
            </a:r>
            <a:r>
              <a:rPr lang="en-US" dirty="0"/>
              <a:t> at the percentages </a:t>
            </a:r>
          </a:p>
        </p:txBody>
      </p:sp>
      <p:sp>
        <p:nvSpPr>
          <p:cNvPr id="4" name="Slide Number Placeholder 3"/>
          <p:cNvSpPr>
            <a:spLocks noGrp="1"/>
          </p:cNvSpPr>
          <p:nvPr>
            <p:ph type="sldNum" sz="quarter" idx="5"/>
          </p:nvPr>
        </p:nvSpPr>
        <p:spPr/>
        <p:txBody>
          <a:bodyPr/>
          <a:lstStyle/>
          <a:p>
            <a:fld id="{6E9A87AA-0A50-401D-9B56-3EC2FE22E328}" type="slidenum">
              <a:rPr lang="en-US" smtClean="0"/>
              <a:t>20</a:t>
            </a:fld>
            <a:endParaRPr lang="en-US"/>
          </a:p>
        </p:txBody>
      </p:sp>
    </p:spTree>
    <p:extLst>
      <p:ext uri="{BB962C8B-B14F-4D97-AF65-F5344CB8AC3E}">
        <p14:creationId xmlns:p14="http://schemas.microsoft.com/office/powerpoint/2010/main" val="715037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https://rangelands.app/</a:t>
            </a:r>
          </a:p>
          <a:p>
            <a:r>
              <a:rPr lang="en-US" dirty="0"/>
              <a:t>Note that the developers suggest looking less at the raw values an </a:t>
            </a:r>
            <a:r>
              <a:rPr lang="en-US" dirty="0" err="1"/>
              <a:t>dmore</a:t>
            </a:r>
            <a:r>
              <a:rPr lang="en-US" dirty="0"/>
              <a:t> at the percentages </a:t>
            </a:r>
          </a:p>
          <a:p>
            <a:endParaRPr lang="en-US" dirty="0"/>
          </a:p>
          <a:p>
            <a:r>
              <a:rPr lang="en-US" dirty="0"/>
              <a:t>Last charts are production values for Delta County </a:t>
            </a:r>
          </a:p>
        </p:txBody>
      </p:sp>
      <p:sp>
        <p:nvSpPr>
          <p:cNvPr id="4" name="Slide Number Placeholder 3"/>
          <p:cNvSpPr>
            <a:spLocks noGrp="1"/>
          </p:cNvSpPr>
          <p:nvPr>
            <p:ph type="sldNum" sz="quarter" idx="5"/>
          </p:nvPr>
        </p:nvSpPr>
        <p:spPr/>
        <p:txBody>
          <a:bodyPr/>
          <a:lstStyle/>
          <a:p>
            <a:fld id="{6E9A87AA-0A50-401D-9B56-3EC2FE22E328}" type="slidenum">
              <a:rPr lang="en-US" smtClean="0"/>
              <a:t>21</a:t>
            </a:fld>
            <a:endParaRPr lang="en-US"/>
          </a:p>
        </p:txBody>
      </p:sp>
    </p:spTree>
    <p:extLst>
      <p:ext uri="{BB962C8B-B14F-4D97-AF65-F5344CB8AC3E}">
        <p14:creationId xmlns:p14="http://schemas.microsoft.com/office/powerpoint/2010/main" val="13525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https://rangelands.app/</a:t>
            </a:r>
          </a:p>
          <a:p>
            <a:r>
              <a:rPr lang="en-US" dirty="0"/>
              <a:t>Note that the developers suggest looking less at the raw values an </a:t>
            </a:r>
            <a:r>
              <a:rPr lang="en-US" dirty="0" err="1"/>
              <a:t>dmore</a:t>
            </a:r>
            <a:r>
              <a:rPr lang="en-US" dirty="0"/>
              <a:t> at the percentages </a:t>
            </a:r>
          </a:p>
          <a:p>
            <a:endParaRPr lang="en-US" dirty="0"/>
          </a:p>
          <a:p>
            <a:r>
              <a:rPr lang="en-US" dirty="0"/>
              <a:t>Last charts are production values for Delta County </a:t>
            </a:r>
          </a:p>
        </p:txBody>
      </p:sp>
      <p:sp>
        <p:nvSpPr>
          <p:cNvPr id="4" name="Slide Number Placeholder 3"/>
          <p:cNvSpPr>
            <a:spLocks noGrp="1"/>
          </p:cNvSpPr>
          <p:nvPr>
            <p:ph type="sldNum" sz="quarter" idx="5"/>
          </p:nvPr>
        </p:nvSpPr>
        <p:spPr/>
        <p:txBody>
          <a:bodyPr/>
          <a:lstStyle/>
          <a:p>
            <a:fld id="{6E9A87AA-0A50-401D-9B56-3EC2FE22E328}" type="slidenum">
              <a:rPr lang="en-US" smtClean="0"/>
              <a:t>22</a:t>
            </a:fld>
            <a:endParaRPr lang="en-US"/>
          </a:p>
        </p:txBody>
      </p:sp>
    </p:spTree>
    <p:extLst>
      <p:ext uri="{BB962C8B-B14F-4D97-AF65-F5344CB8AC3E}">
        <p14:creationId xmlns:p14="http://schemas.microsoft.com/office/powerpoint/2010/main" val="4088478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https://rangelands.app/</a:t>
            </a:r>
          </a:p>
          <a:p>
            <a:r>
              <a:rPr lang="en-US" dirty="0"/>
              <a:t>Note that the developers suggest looking less at the raw values an </a:t>
            </a:r>
            <a:r>
              <a:rPr lang="en-US" dirty="0" err="1"/>
              <a:t>dmore</a:t>
            </a:r>
            <a:r>
              <a:rPr lang="en-US" dirty="0"/>
              <a:t> at the percentages </a:t>
            </a:r>
          </a:p>
          <a:p>
            <a:endParaRPr lang="en-US" dirty="0"/>
          </a:p>
          <a:p>
            <a:r>
              <a:rPr lang="en-US" dirty="0"/>
              <a:t>Last charts are production values for Delta County </a:t>
            </a:r>
          </a:p>
        </p:txBody>
      </p:sp>
      <p:sp>
        <p:nvSpPr>
          <p:cNvPr id="4" name="Slide Number Placeholder 3"/>
          <p:cNvSpPr>
            <a:spLocks noGrp="1"/>
          </p:cNvSpPr>
          <p:nvPr>
            <p:ph type="sldNum" sz="quarter" idx="5"/>
          </p:nvPr>
        </p:nvSpPr>
        <p:spPr/>
        <p:txBody>
          <a:bodyPr/>
          <a:lstStyle/>
          <a:p>
            <a:fld id="{6E9A87AA-0A50-401D-9B56-3EC2FE22E328}" type="slidenum">
              <a:rPr lang="en-US" smtClean="0"/>
              <a:t>23</a:t>
            </a:fld>
            <a:endParaRPr lang="en-US"/>
          </a:p>
        </p:txBody>
      </p:sp>
    </p:spTree>
    <p:extLst>
      <p:ext uri="{BB962C8B-B14F-4D97-AF65-F5344CB8AC3E}">
        <p14:creationId xmlns:p14="http://schemas.microsoft.com/office/powerpoint/2010/main" val="3126151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10.02.2022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Putting it all together, one possible way of thinking about this is to </a:t>
            </a:r>
            <a:r>
              <a:rPr lang="en-US" dirty="0" err="1"/>
              <a:t>drafta</a:t>
            </a:r>
            <a:r>
              <a:rPr lang="en-US" dirty="0"/>
              <a:t> table, like you see here, where you might estimate out best, average, and worst case scenario for forage in 2021, and then define trigger points, and what the decision will be. This kind of forethought can help remove barriers to action that are needed to protect rangeland resources and economic health.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24</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this mean for management?</a:t>
            </a:r>
          </a:p>
        </p:txBody>
      </p:sp>
      <p:sp>
        <p:nvSpPr>
          <p:cNvPr id="4" name="Slide Number Placeholder 3"/>
          <p:cNvSpPr>
            <a:spLocks noGrp="1"/>
          </p:cNvSpPr>
          <p:nvPr>
            <p:ph type="sldNum" sz="quarter" idx="5"/>
          </p:nvPr>
        </p:nvSpPr>
        <p:spPr/>
        <p:txBody>
          <a:bodyPr/>
          <a:lstStyle/>
          <a:p>
            <a:fld id="{6E9A87AA-0A50-401D-9B56-3EC2FE22E328}" type="slidenum">
              <a:rPr lang="en-US" smtClean="0"/>
              <a:t>2</a:t>
            </a:fld>
            <a:endParaRPr lang="en-US"/>
          </a:p>
        </p:txBody>
      </p:sp>
    </p:spTree>
    <p:extLst>
      <p:ext uri="{BB962C8B-B14F-4D97-AF65-F5344CB8AC3E}">
        <p14:creationId xmlns:p14="http://schemas.microsoft.com/office/powerpoint/2010/main" val="1492695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Monitor key forage species </a:t>
            </a:r>
          </a:p>
        </p:txBody>
      </p:sp>
      <p:sp>
        <p:nvSpPr>
          <p:cNvPr id="4" name="Slide Number Placeholder 3"/>
          <p:cNvSpPr>
            <a:spLocks noGrp="1"/>
          </p:cNvSpPr>
          <p:nvPr>
            <p:ph type="sldNum" sz="quarter" idx="5"/>
          </p:nvPr>
        </p:nvSpPr>
        <p:spPr/>
        <p:txBody>
          <a:bodyPr/>
          <a:lstStyle/>
          <a:p>
            <a:fld id="{6E9A87AA-0A50-401D-9B56-3EC2FE22E328}" type="slidenum">
              <a:rPr lang="en-US" smtClean="0"/>
              <a:t>26</a:t>
            </a:fld>
            <a:endParaRPr lang="en-US"/>
          </a:p>
        </p:txBody>
      </p:sp>
    </p:spTree>
    <p:extLst>
      <p:ext uri="{BB962C8B-B14F-4D97-AF65-F5344CB8AC3E}">
        <p14:creationId xmlns:p14="http://schemas.microsoft.com/office/powerpoint/2010/main" val="1879836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end here </a:t>
            </a:r>
          </a:p>
        </p:txBody>
      </p:sp>
      <p:sp>
        <p:nvSpPr>
          <p:cNvPr id="4" name="Slide Number Placeholder 3"/>
          <p:cNvSpPr>
            <a:spLocks noGrp="1"/>
          </p:cNvSpPr>
          <p:nvPr>
            <p:ph type="sldNum" sz="quarter" idx="5"/>
          </p:nvPr>
        </p:nvSpPr>
        <p:spPr/>
        <p:txBody>
          <a:bodyPr/>
          <a:lstStyle/>
          <a:p>
            <a:fld id="{6E9A87AA-0A50-401D-9B56-3EC2FE22E328}" type="slidenum">
              <a:rPr lang="en-US" smtClean="0"/>
              <a:t>27</a:t>
            </a:fld>
            <a:endParaRPr lang="en-US"/>
          </a:p>
        </p:txBody>
      </p:sp>
    </p:spTree>
    <p:extLst>
      <p:ext uri="{BB962C8B-B14F-4D97-AF65-F5344CB8AC3E}">
        <p14:creationId xmlns:p14="http://schemas.microsoft.com/office/powerpoint/2010/main" val="170381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Buy Hay Sell Cows Decision Tool </a:t>
            </a:r>
            <a:r>
              <a:rPr lang="en-US" sz="1800" u="sng" dirty="0">
                <a:solidFill>
                  <a:srgbClr val="0563C1"/>
                </a:solidFill>
                <a:effectLst/>
                <a:latin typeface="Calibri" panose="020F0502020204030204" pitchFamily="34" charset="0"/>
                <a:ea typeface="Times New Roman" panose="02020603050405020304" pitchFamily="18" charset="0"/>
                <a:hlinkClick r:id="rId3"/>
              </a:rPr>
              <a:t>https://abm.extension.colostate.edu/decision-tools/</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28</a:t>
            </a:fld>
            <a:endParaRPr lang="cs-CZ"/>
          </a:p>
        </p:txBody>
      </p:sp>
    </p:spTree>
    <p:extLst>
      <p:ext uri="{BB962C8B-B14F-4D97-AF65-F5344CB8AC3E}">
        <p14:creationId xmlns:p14="http://schemas.microsoft.com/office/powerpoint/2010/main" val="4083673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Buy Hay Sell Cows Decision Tool </a:t>
            </a:r>
            <a:r>
              <a:rPr lang="en-US" sz="1800" u="sng" dirty="0">
                <a:solidFill>
                  <a:srgbClr val="0563C1"/>
                </a:solidFill>
                <a:effectLst/>
                <a:latin typeface="Calibri" panose="020F0502020204030204" pitchFamily="34" charset="0"/>
                <a:ea typeface="Times New Roman" panose="02020603050405020304" pitchFamily="18" charset="0"/>
                <a:hlinkClick r:id="rId3"/>
              </a:rPr>
              <a:t>https://abm.extension.colostate.edu/decision-tools/</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29</a:t>
            </a:fld>
            <a:endParaRPr lang="cs-CZ"/>
          </a:p>
        </p:txBody>
      </p:sp>
    </p:spTree>
    <p:extLst>
      <p:ext uri="{BB962C8B-B14F-4D97-AF65-F5344CB8AC3E}">
        <p14:creationId xmlns:p14="http://schemas.microsoft.com/office/powerpoint/2010/main" val="463832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end here </a:t>
            </a:r>
          </a:p>
        </p:txBody>
      </p:sp>
      <p:sp>
        <p:nvSpPr>
          <p:cNvPr id="4" name="Slide Number Placeholder 3"/>
          <p:cNvSpPr>
            <a:spLocks noGrp="1"/>
          </p:cNvSpPr>
          <p:nvPr>
            <p:ph type="sldNum" sz="quarter" idx="5"/>
          </p:nvPr>
        </p:nvSpPr>
        <p:spPr/>
        <p:txBody>
          <a:bodyPr/>
          <a:lstStyle/>
          <a:p>
            <a:fld id="{6E9A87AA-0A50-401D-9B56-3EC2FE22E328}" type="slidenum">
              <a:rPr lang="en-US" smtClean="0"/>
              <a:t>30</a:t>
            </a:fld>
            <a:endParaRPr lang="en-US"/>
          </a:p>
        </p:txBody>
      </p:sp>
    </p:spTree>
    <p:extLst>
      <p:ext uri="{BB962C8B-B14F-4D97-AF65-F5344CB8AC3E}">
        <p14:creationId xmlns:p14="http://schemas.microsoft.com/office/powerpoint/2010/main" val="37933730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Overuse can reduce productivity </a:t>
            </a:r>
          </a:p>
          <a:p>
            <a:endParaRPr lang="en-US" dirty="0"/>
          </a:p>
        </p:txBody>
      </p:sp>
      <p:sp>
        <p:nvSpPr>
          <p:cNvPr id="4" name="Slide Number Placeholder 3"/>
          <p:cNvSpPr>
            <a:spLocks noGrp="1"/>
          </p:cNvSpPr>
          <p:nvPr>
            <p:ph type="sldNum" sz="quarter" idx="5"/>
          </p:nvPr>
        </p:nvSpPr>
        <p:spPr/>
        <p:txBody>
          <a:bodyPr/>
          <a:lstStyle/>
          <a:p>
            <a:fld id="{6E9A87AA-0A50-401D-9B56-3EC2FE22E328}" type="slidenum">
              <a:rPr lang="en-US" smtClean="0"/>
              <a:t>31</a:t>
            </a:fld>
            <a:endParaRPr lang="en-US"/>
          </a:p>
        </p:txBody>
      </p:sp>
    </p:spTree>
    <p:extLst>
      <p:ext uri="{BB962C8B-B14F-4D97-AF65-F5344CB8AC3E}">
        <p14:creationId xmlns:p14="http://schemas.microsoft.com/office/powerpoint/2010/main" val="2714560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304"/>
              </a:spcAft>
              <a:defRPr/>
            </a:pPr>
            <a:r>
              <a:rPr lang="en-US" dirty="0"/>
              <a:t>If 1 cow eats 30 </a:t>
            </a:r>
            <a:r>
              <a:rPr lang="en-US" dirty="0" err="1"/>
              <a:t>lbs</a:t>
            </a:r>
            <a:r>
              <a:rPr lang="en-US" dirty="0"/>
              <a:t>/ day x $0.12/</a:t>
            </a:r>
            <a:r>
              <a:rPr lang="en-US" dirty="0" err="1"/>
              <a:t>lb</a:t>
            </a:r>
            <a:r>
              <a:rPr lang="en-US" dirty="0"/>
              <a:t> of hay per day = $3.60/day</a:t>
            </a:r>
          </a:p>
          <a:p>
            <a:pPr>
              <a:spcAft>
                <a:spcPts val="304"/>
              </a:spcAft>
              <a:defRPr/>
            </a:pPr>
            <a:r>
              <a:rPr lang="en-US" dirty="0"/>
              <a:t>100 cows x $3.60/day = $360  per day </a:t>
            </a:r>
          </a:p>
          <a:p>
            <a:pPr>
              <a:spcAft>
                <a:spcPts val="304"/>
              </a:spcAft>
              <a:defRPr/>
            </a:pPr>
            <a:r>
              <a:rPr lang="en-US" dirty="0"/>
              <a:t>So if you have 100 acres in good condition you have 56,600 </a:t>
            </a:r>
            <a:r>
              <a:rPr lang="en-US" dirty="0" err="1"/>
              <a:t>lbs</a:t>
            </a:r>
            <a:r>
              <a:rPr lang="en-US" dirty="0"/>
              <a:t>, vs 23,600 </a:t>
            </a:r>
            <a:r>
              <a:rPr lang="en-US" dirty="0" err="1"/>
              <a:t>lbs</a:t>
            </a:r>
            <a:r>
              <a:rPr lang="en-US" dirty="0"/>
              <a:t> difference = 33,000 </a:t>
            </a:r>
            <a:r>
              <a:rPr lang="en-US" dirty="0" err="1"/>
              <a:t>lbs</a:t>
            </a:r>
            <a:r>
              <a:rPr lang="en-US" dirty="0"/>
              <a:t> </a:t>
            </a:r>
          </a:p>
          <a:p>
            <a:pPr>
              <a:spcAft>
                <a:spcPts val="304"/>
              </a:spcAft>
              <a:defRPr/>
            </a:pPr>
            <a:r>
              <a:rPr lang="en-US" dirty="0"/>
              <a:t>33,000 </a:t>
            </a:r>
            <a:r>
              <a:rPr lang="en-US" dirty="0" err="1"/>
              <a:t>lbs</a:t>
            </a:r>
            <a:r>
              <a:rPr lang="en-US" dirty="0"/>
              <a:t>/30 </a:t>
            </a:r>
            <a:r>
              <a:rPr lang="en-US" dirty="0" err="1"/>
              <a:t>lbs</a:t>
            </a:r>
            <a:r>
              <a:rPr lang="en-US" dirty="0"/>
              <a:t> day= 1,100 grazing days/ 100 cows = 11 more days without buying feed </a:t>
            </a:r>
          </a:p>
          <a:p>
            <a:pPr>
              <a:spcAft>
                <a:spcPts val="304"/>
              </a:spcAft>
              <a:defRPr/>
            </a:pPr>
            <a:endParaRPr lang="en-US" dirty="0"/>
          </a:p>
          <a:p>
            <a:pPr>
              <a:spcAft>
                <a:spcPts val="304"/>
              </a:spcAft>
              <a:defRPr/>
            </a:pPr>
            <a:endParaRPr lang="en-US" dirty="0"/>
          </a:p>
          <a:p>
            <a:endParaRPr lang="en-US" dirty="0"/>
          </a:p>
        </p:txBody>
      </p:sp>
      <p:sp>
        <p:nvSpPr>
          <p:cNvPr id="4" name="Slide Number Placeholder 3"/>
          <p:cNvSpPr>
            <a:spLocks noGrp="1"/>
          </p:cNvSpPr>
          <p:nvPr>
            <p:ph type="sldNum" sz="quarter" idx="10"/>
          </p:nvPr>
        </p:nvSpPr>
        <p:spPr/>
        <p:txBody>
          <a:bodyPr/>
          <a:lstStyle/>
          <a:p>
            <a:fld id="{72C155FA-8150-42C9-8279-B6C7493ED8A1}" type="slidenum">
              <a:rPr lang="en-US" smtClean="0"/>
              <a:pPr/>
              <a:t>32</a:t>
            </a:fld>
            <a:endParaRPr lang="en-US"/>
          </a:p>
        </p:txBody>
      </p:sp>
    </p:spTree>
    <p:extLst>
      <p:ext uri="{BB962C8B-B14F-4D97-AF65-F5344CB8AC3E}">
        <p14:creationId xmlns:p14="http://schemas.microsoft.com/office/powerpoint/2010/main" val="31422065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9A87AA-0A50-401D-9B56-3EC2FE22E328}" type="slidenum">
              <a:rPr lang="en-US" smtClean="0"/>
              <a:t>34</a:t>
            </a:fld>
            <a:endParaRPr lang="en-US"/>
          </a:p>
        </p:txBody>
      </p:sp>
    </p:spTree>
    <p:extLst>
      <p:ext uri="{BB962C8B-B14F-4D97-AF65-F5344CB8AC3E}">
        <p14:creationId xmlns:p14="http://schemas.microsoft.com/office/powerpoint/2010/main" val="2224968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this on ranch/ pasture scale. Make connection with consequences/ cheatgrass </a:t>
            </a:r>
          </a:p>
          <a:p>
            <a:r>
              <a:rPr lang="en-US" dirty="0"/>
              <a:t>Frame in terms of take-away </a:t>
            </a:r>
          </a:p>
        </p:txBody>
      </p:sp>
      <p:sp>
        <p:nvSpPr>
          <p:cNvPr id="4" name="Slide Number Placeholder 3"/>
          <p:cNvSpPr>
            <a:spLocks noGrp="1"/>
          </p:cNvSpPr>
          <p:nvPr>
            <p:ph type="sldNum" sz="quarter" idx="5"/>
          </p:nvPr>
        </p:nvSpPr>
        <p:spPr/>
        <p:txBody>
          <a:bodyPr/>
          <a:lstStyle/>
          <a:p>
            <a:fld id="{6E9A87AA-0A50-401D-9B56-3EC2FE22E328}" type="slidenum">
              <a:rPr lang="en-US" smtClean="0"/>
              <a:t>35</a:t>
            </a:fld>
            <a:endParaRPr lang="en-US"/>
          </a:p>
        </p:txBody>
      </p:sp>
    </p:spTree>
    <p:extLst>
      <p:ext uri="{BB962C8B-B14F-4D97-AF65-F5344CB8AC3E}">
        <p14:creationId xmlns:p14="http://schemas.microsoft.com/office/powerpoint/2010/main" val="1781754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lab to the real world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230 ft by 230 ft ; eighteen </a:t>
            </a:r>
            <a:r>
              <a:rPr lang="en-US" dirty="0" err="1">
                <a:sym typeface="Wingdings" panose="05000000000000000000" pitchFamily="2" charset="2"/>
              </a:rPr>
              <a:t>paddoks</a:t>
            </a:r>
            <a:endParaRPr lang="en-US"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24-36 </a:t>
            </a:r>
            <a:r>
              <a:rPr lang="en-US" dirty="0" err="1">
                <a:sym typeface="Wingdings" panose="05000000000000000000" pitchFamily="2" charset="2"/>
              </a:rPr>
              <a:t>hr</a:t>
            </a:r>
            <a:r>
              <a:rPr lang="en-US" dirty="0">
                <a:sym typeface="Wingdings" panose="05000000000000000000" pitchFamily="2" charset="2"/>
              </a:rPr>
              <a:t> grazing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 </a:t>
            </a:r>
          </a:p>
        </p:txBody>
      </p:sp>
      <p:sp>
        <p:nvSpPr>
          <p:cNvPr id="4" name="Slide Number Placeholder 3"/>
          <p:cNvSpPr>
            <a:spLocks noGrp="1"/>
          </p:cNvSpPr>
          <p:nvPr>
            <p:ph type="sldNum" sz="quarter" idx="5"/>
          </p:nvPr>
        </p:nvSpPr>
        <p:spPr/>
        <p:txBody>
          <a:bodyPr/>
          <a:lstStyle/>
          <a:p>
            <a:fld id="{1A032F50-0B60-B34B-8422-4E195A5AE2C1}" type="slidenum">
              <a:rPr lang="en-US" smtClean="0"/>
              <a:t>38</a:t>
            </a:fld>
            <a:endParaRPr lang="en-US"/>
          </a:p>
        </p:txBody>
      </p:sp>
    </p:spTree>
    <p:extLst>
      <p:ext uri="{BB962C8B-B14F-4D97-AF65-F5344CB8AC3E}">
        <p14:creationId xmlns:p14="http://schemas.microsoft.com/office/powerpoint/2010/main" val="513334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Overuse can reduce productivity </a:t>
            </a:r>
          </a:p>
          <a:p>
            <a:endParaRPr lang="en-US" dirty="0"/>
          </a:p>
        </p:txBody>
      </p:sp>
      <p:sp>
        <p:nvSpPr>
          <p:cNvPr id="4" name="Slide Number Placeholder 3"/>
          <p:cNvSpPr>
            <a:spLocks noGrp="1"/>
          </p:cNvSpPr>
          <p:nvPr>
            <p:ph type="sldNum" sz="quarter" idx="5"/>
          </p:nvPr>
        </p:nvSpPr>
        <p:spPr/>
        <p:txBody>
          <a:bodyPr/>
          <a:lstStyle/>
          <a:p>
            <a:fld id="{6E9A87AA-0A50-401D-9B56-3EC2FE22E328}" type="slidenum">
              <a:rPr lang="en-US" smtClean="0"/>
              <a:t>3</a:t>
            </a:fld>
            <a:endParaRPr lang="en-US"/>
          </a:p>
        </p:txBody>
      </p:sp>
    </p:spTree>
    <p:extLst>
      <p:ext uri="{BB962C8B-B14F-4D97-AF65-F5344CB8AC3E}">
        <p14:creationId xmlns:p14="http://schemas.microsoft.com/office/powerpoint/2010/main" val="184625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lab to the real world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230 ft by 230 ft ; eighteen </a:t>
            </a:r>
            <a:r>
              <a:rPr lang="en-US" dirty="0" err="1">
                <a:sym typeface="Wingdings" panose="05000000000000000000" pitchFamily="2" charset="2"/>
              </a:rPr>
              <a:t>paddoks</a:t>
            </a:r>
            <a:endParaRPr lang="en-US"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24-36 </a:t>
            </a:r>
            <a:r>
              <a:rPr lang="en-US" dirty="0" err="1">
                <a:sym typeface="Wingdings" panose="05000000000000000000" pitchFamily="2" charset="2"/>
              </a:rPr>
              <a:t>hr</a:t>
            </a:r>
            <a:r>
              <a:rPr lang="en-US" dirty="0">
                <a:sym typeface="Wingdings" panose="05000000000000000000" pitchFamily="2" charset="2"/>
              </a:rPr>
              <a:t> grazing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342900" indent="-342900">
              <a:buFontTx/>
              <a:buChar char="-"/>
            </a:pPr>
            <a:r>
              <a:rPr lang="en-US" dirty="0"/>
              <a:t>Winter grazing had a </a:t>
            </a:r>
            <a:r>
              <a:rPr lang="en-US" i="1" dirty="0"/>
              <a:t>greater </a:t>
            </a:r>
            <a:r>
              <a:rPr lang="en-US" dirty="0"/>
              <a:t>impact (not less)</a:t>
            </a:r>
          </a:p>
          <a:p>
            <a:pPr marL="852192" lvl="1" indent="-342900">
              <a:buFontTx/>
              <a:buChar char="-"/>
            </a:pPr>
            <a:r>
              <a:rPr lang="en-US" dirty="0"/>
              <a:t>Dry winds create a harsh environment for subsequent growth?</a:t>
            </a:r>
          </a:p>
          <a:p>
            <a:pPr marL="852192" lvl="1" indent="-342900">
              <a:buFontTx/>
              <a:buChar char="-"/>
            </a:pPr>
            <a:endParaRPr lang="en-US" dirty="0"/>
          </a:p>
          <a:p>
            <a:pPr marL="342900" indent="-342900">
              <a:buFontTx/>
              <a:buChar char="-"/>
            </a:pPr>
            <a:r>
              <a:rPr lang="en-US" dirty="0"/>
              <a:t>Shrub management less important than grazing management </a:t>
            </a:r>
          </a:p>
          <a:p>
            <a:pPr marL="342900" indent="-342900">
              <a:buFontTx/>
              <a:buChar char="-"/>
            </a:pPr>
            <a:r>
              <a:rPr lang="en-US" dirty="0"/>
              <a:t>Recovery did occur </a:t>
            </a:r>
          </a:p>
          <a:p>
            <a:pPr marL="852192" lvl="1" indent="-342900">
              <a:buFontTx/>
              <a:buChar char="-"/>
            </a:pPr>
            <a:r>
              <a:rPr lang="en-US" dirty="0"/>
              <a:t>BUT plots with low cover consistently stayed lower</a:t>
            </a:r>
          </a:p>
          <a:p>
            <a:pPr marL="852192" lvl="1" indent="-342900">
              <a:buFontTx/>
              <a:buChar char="-"/>
            </a:pPr>
            <a:r>
              <a:rPr lang="en-US" dirty="0"/>
              <a:t>Paddocks with greater cover of black </a:t>
            </a:r>
            <a:r>
              <a:rPr lang="en-US" dirty="0" err="1"/>
              <a:t>grama</a:t>
            </a:r>
            <a:r>
              <a:rPr lang="en-US" dirty="0"/>
              <a:t> experienced greater recovery</a:t>
            </a:r>
          </a:p>
          <a:p>
            <a:pPr marL="852192" lvl="1" indent="-342900">
              <a:buFontTx/>
              <a:buChar char="-"/>
            </a:pPr>
            <a:r>
              <a:rPr lang="en-US" dirty="0"/>
              <a:t>Paddocks below 3% cover experienced little recovery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 </a:t>
            </a:r>
          </a:p>
        </p:txBody>
      </p:sp>
      <p:sp>
        <p:nvSpPr>
          <p:cNvPr id="4" name="Slide Number Placeholder 3"/>
          <p:cNvSpPr>
            <a:spLocks noGrp="1"/>
          </p:cNvSpPr>
          <p:nvPr>
            <p:ph type="sldNum" sz="quarter" idx="5"/>
          </p:nvPr>
        </p:nvSpPr>
        <p:spPr/>
        <p:txBody>
          <a:bodyPr/>
          <a:lstStyle/>
          <a:p>
            <a:fld id="{1A032F50-0B60-B34B-8422-4E195A5AE2C1}" type="slidenum">
              <a:rPr lang="en-US" smtClean="0"/>
              <a:t>39</a:t>
            </a:fld>
            <a:endParaRPr lang="en-US"/>
          </a:p>
        </p:txBody>
      </p:sp>
    </p:spTree>
    <p:extLst>
      <p:ext uri="{BB962C8B-B14F-4D97-AF65-F5344CB8AC3E}">
        <p14:creationId xmlns:p14="http://schemas.microsoft.com/office/powerpoint/2010/main" val="3249785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 study sites on Colorado Plateau, with a control-treatment pair </a:t>
            </a:r>
          </a:p>
          <a:p>
            <a:r>
              <a:rPr lang="en-US" dirty="0"/>
              <a:t>35% of precipitation removed </a:t>
            </a:r>
          </a:p>
          <a:p>
            <a:r>
              <a:rPr lang="en-US" dirty="0"/>
              <a:t>Established in 2010</a:t>
            </a:r>
          </a:p>
          <a:p>
            <a:r>
              <a:rPr lang="en-US" dirty="0"/>
              <a:t>Treatments imposed 2011-2014 </a:t>
            </a:r>
          </a:p>
          <a:p>
            <a:r>
              <a:rPr lang="en-US" dirty="0"/>
              <a:t>Plots are 150 cm by 200 cm </a:t>
            </a:r>
          </a:p>
          <a:p>
            <a:endParaRPr lang="en-US" dirty="0"/>
          </a:p>
          <a:p>
            <a:r>
              <a:rPr lang="en-US" dirty="0"/>
              <a:t>Big drought 2012</a:t>
            </a:r>
          </a:p>
          <a:p>
            <a:pPr marL="171450" indent="-171450">
              <a:buFontTx/>
              <a:buChar char="-"/>
            </a:pPr>
            <a:r>
              <a:rPr lang="en-US" dirty="0"/>
              <a:t>Increased mortality of grasses in experimental and non-experimental plots following 2012 drought </a:t>
            </a:r>
          </a:p>
          <a:p>
            <a:pPr marL="171450" indent="-171450">
              <a:buFontTx/>
              <a:buChar char="-"/>
            </a:pPr>
            <a:r>
              <a:rPr lang="en-US" dirty="0">
                <a:sym typeface="Wingdings" panose="05000000000000000000" pitchFamily="2" charset="2"/>
              </a:rPr>
              <a:t> reduced grazing capacity following drought </a:t>
            </a:r>
          </a:p>
          <a:p>
            <a:r>
              <a:rPr lang="en-US" dirty="0"/>
              <a:t>-    In Control, between 12% and 19% died each year. This shot up to 54% in 2012 in the control </a:t>
            </a:r>
          </a:p>
          <a:p>
            <a:r>
              <a:rPr lang="en-US" dirty="0"/>
              <a:t>-    In the treatment, c3 grasses had high mortality in 2013 (40%) and 2014 (33%)</a:t>
            </a:r>
          </a:p>
          <a:p>
            <a:pPr marL="171450" indent="-171450">
              <a:buFontTx/>
              <a:buChar char="-"/>
            </a:pPr>
            <a:endParaRPr lang="en-US" dirty="0"/>
          </a:p>
          <a:p>
            <a:endParaRPr lang="en-US" dirty="0"/>
          </a:p>
          <a:p>
            <a:r>
              <a:rPr lang="en-US" u="sng" dirty="0"/>
              <a:t>C3 grasses</a:t>
            </a:r>
          </a:p>
          <a:p>
            <a:r>
              <a:rPr lang="en-US" dirty="0"/>
              <a:t>Little mortality before 2012 </a:t>
            </a:r>
          </a:p>
          <a:p>
            <a:r>
              <a:rPr lang="en-US" dirty="0"/>
              <a:t>Large increase in mortality following 2012 </a:t>
            </a:r>
          </a:p>
          <a:p>
            <a:endParaRPr lang="en-US" dirty="0"/>
          </a:p>
          <a:p>
            <a:r>
              <a:rPr lang="en-US" dirty="0"/>
              <a:t>?more C3 grasses died in the treatment overall. But a higher percentage died in the control  in 2013. seems like the mortality persisted in the treatment after 2012</a:t>
            </a:r>
          </a:p>
          <a:p>
            <a:endParaRPr lang="en-US" dirty="0"/>
          </a:p>
          <a:p>
            <a:endParaRPr lang="en-US" dirty="0"/>
          </a:p>
          <a:p>
            <a:r>
              <a:rPr lang="en-US" dirty="0"/>
              <a:t>Mortality was 60% higher in pulse + press!! Or C3 grasses </a:t>
            </a:r>
          </a:p>
          <a:p>
            <a:r>
              <a:rPr lang="en-US" dirty="0"/>
              <a:t>C3 grasses were the most sensitive plant functional group</a:t>
            </a:r>
          </a:p>
          <a:p>
            <a:r>
              <a:rPr lang="en-US" dirty="0"/>
              <a:t>Additive Effect! Effect pulse drought + the press drought was greater than pulse drought alone (?i.e., prolonged aridification with shocks decreases overall resilience)</a:t>
            </a:r>
          </a:p>
          <a:p>
            <a:endParaRPr lang="en-US" dirty="0"/>
          </a:p>
          <a:p>
            <a:r>
              <a:rPr lang="en-US" dirty="0"/>
              <a:t>Strong relationship </a:t>
            </a:r>
            <a:r>
              <a:rPr lang="en-US" dirty="0" err="1"/>
              <a:t>bt</a:t>
            </a:r>
            <a:r>
              <a:rPr lang="en-US" dirty="0"/>
              <a:t> cover and mortality , but mortality driven change has consequences </a:t>
            </a:r>
            <a:r>
              <a:rPr lang="en-US" dirty="0" err="1"/>
              <a:t>bc</a:t>
            </a:r>
            <a:r>
              <a:rPr lang="en-US" dirty="0"/>
              <a:t> requires re-</a:t>
            </a:r>
            <a:r>
              <a:rPr lang="en-US" dirty="0" err="1"/>
              <a:t>seading</a:t>
            </a:r>
            <a:r>
              <a:rPr lang="en-US" dirty="0"/>
              <a:t>, and recruitment depends on consecutive years of above average precipitation</a:t>
            </a:r>
          </a:p>
        </p:txBody>
      </p:sp>
      <p:sp>
        <p:nvSpPr>
          <p:cNvPr id="4" name="Slide Number Placeholder 3"/>
          <p:cNvSpPr>
            <a:spLocks noGrp="1"/>
          </p:cNvSpPr>
          <p:nvPr>
            <p:ph type="sldNum" sz="quarter" idx="5"/>
          </p:nvPr>
        </p:nvSpPr>
        <p:spPr/>
        <p:txBody>
          <a:bodyPr/>
          <a:lstStyle/>
          <a:p>
            <a:fld id="{1A032F50-0B60-B34B-8422-4E195A5AE2C1}" type="slidenum">
              <a:rPr lang="en-US" smtClean="0"/>
              <a:t>40</a:t>
            </a:fld>
            <a:endParaRPr lang="en-US"/>
          </a:p>
        </p:txBody>
      </p:sp>
    </p:spTree>
    <p:extLst>
      <p:ext uri="{BB962C8B-B14F-4D97-AF65-F5344CB8AC3E}">
        <p14:creationId xmlns:p14="http://schemas.microsoft.com/office/powerpoint/2010/main" val="25899901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Pulse drought affects all C3 grasses, but the additive effect of aridification was challenging!</a:t>
            </a:r>
          </a:p>
          <a:p>
            <a:endParaRPr lang="en-US" dirty="0"/>
          </a:p>
          <a:p>
            <a:r>
              <a:rPr lang="en-US" sz="1200" b="1" kern="1200" dirty="0">
                <a:solidFill>
                  <a:schemeClr val="tx1"/>
                </a:solidFill>
                <a:effectLst/>
                <a:latin typeface="+mn-lt"/>
                <a:ea typeface="+mn-ea"/>
                <a:cs typeface="+mn-cs"/>
              </a:rPr>
              <a:t>We also know that a severe drought can kill grasses, especially among cool season grasses at lower elevations</a:t>
            </a:r>
            <a:r>
              <a:rPr lang="en-US" sz="1200" b="1" kern="1200" baseline="30000" dirty="0">
                <a:solidFill>
                  <a:schemeClr val="tx1"/>
                </a:solidFill>
                <a:effectLst/>
                <a:latin typeface="+mn-lt"/>
                <a:ea typeface="+mn-ea"/>
                <a:cs typeface="+mn-cs"/>
              </a:rPr>
              <a:t>1</a:t>
            </a:r>
            <a:r>
              <a:rPr lang="en-US" sz="1200" b="1" kern="1200" dirty="0">
                <a:solidFill>
                  <a:schemeClr val="tx1"/>
                </a:solidFill>
                <a:effectLst/>
                <a:latin typeface="+mn-lt"/>
                <a:ea typeface="+mn-ea"/>
                <a:cs typeface="+mn-cs"/>
              </a:rPr>
              <a:t>, but it takes a while</a:t>
            </a:r>
            <a:r>
              <a:rPr lang="en-US" sz="1200" kern="1200" dirty="0">
                <a:solidFill>
                  <a:schemeClr val="tx1"/>
                </a:solidFill>
                <a:effectLst/>
                <a:latin typeface="+mn-lt"/>
                <a:ea typeface="+mn-ea"/>
                <a:cs typeface="+mn-cs"/>
              </a:rPr>
              <a:t>. In studies from southeastern Utah near Moab</a:t>
            </a:r>
            <a:r>
              <a:rPr lang="en-US" sz="1200" kern="1200" baseline="30000" dirty="0">
                <a:solidFill>
                  <a:schemeClr val="tx1"/>
                </a:solidFill>
                <a:effectLst/>
                <a:latin typeface="+mn-lt"/>
                <a:ea typeface="+mn-ea"/>
                <a:cs typeface="+mn-cs"/>
              </a:rPr>
              <a:t>1; 2</a:t>
            </a:r>
            <a:r>
              <a:rPr lang="en-US" sz="1200" kern="1200" dirty="0">
                <a:solidFill>
                  <a:schemeClr val="tx1"/>
                </a:solidFill>
                <a:effectLst/>
                <a:latin typeface="+mn-lt"/>
                <a:ea typeface="+mn-ea"/>
                <a:cs typeface="+mn-cs"/>
              </a:rPr>
              <a:t> researchers imposed sustained reduction in precipitation over 4 years on native range by building shelters that blocked rainfall, reducing precipitation by 35% on treated plots from 2011 -2014. Researchers compare these to similar plots </a:t>
            </a:r>
            <a:r>
              <a:rPr lang="en-US" sz="1200" i="1" kern="1200" dirty="0">
                <a:solidFill>
                  <a:schemeClr val="tx1"/>
                </a:solidFill>
                <a:effectLst/>
                <a:latin typeface="+mn-lt"/>
                <a:ea typeface="+mn-ea"/>
                <a:cs typeface="+mn-cs"/>
              </a:rPr>
              <a:t>not </a:t>
            </a:r>
            <a:r>
              <a:rPr lang="en-US" sz="1200" kern="1200" dirty="0">
                <a:solidFill>
                  <a:schemeClr val="tx1"/>
                </a:solidFill>
                <a:effectLst/>
                <a:latin typeface="+mn-lt"/>
                <a:ea typeface="+mn-ea"/>
                <a:cs typeface="+mn-cs"/>
              </a:rPr>
              <a:t>under rain-out conditions. During this period, the drought of 2012 occurred, which allowed researchers to look at the effects of a severe drought in combination with sustained reduced precipitation.  </a:t>
            </a:r>
            <a:r>
              <a:rPr lang="en-US" sz="1200" b="1" kern="1200" dirty="0">
                <a:solidFill>
                  <a:schemeClr val="tx1"/>
                </a:solidFill>
                <a:effectLst/>
                <a:latin typeface="+mn-lt"/>
                <a:ea typeface="+mn-ea"/>
                <a:cs typeface="+mn-cs"/>
              </a:rPr>
              <a:t>They found that cool season grass mortality was &gt; 50% over 4 years in the treatment plots, and around</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30% in plots that </a:t>
            </a:r>
            <a:r>
              <a:rPr lang="en-US" sz="1200" b="1" i="1" kern="1200" dirty="0">
                <a:solidFill>
                  <a:schemeClr val="tx1"/>
                </a:solidFill>
                <a:effectLst/>
                <a:latin typeface="+mn-lt"/>
                <a:ea typeface="+mn-ea"/>
                <a:cs typeface="+mn-cs"/>
              </a:rPr>
              <a:t>only experienced the 2012 drought.</a:t>
            </a:r>
            <a:r>
              <a:rPr lang="en-US" sz="1200" b="1" kern="1200" dirty="0">
                <a:solidFill>
                  <a:schemeClr val="tx1"/>
                </a:solidFill>
                <a:effectLst/>
                <a:latin typeface="+mn-lt"/>
                <a:ea typeface="+mn-ea"/>
                <a:cs typeface="+mn-cs"/>
              </a:rPr>
              <a:t> In plots that experienced </a:t>
            </a:r>
            <a:r>
              <a:rPr lang="en-US" sz="1200" b="1" i="1" kern="1200" dirty="0">
                <a:solidFill>
                  <a:schemeClr val="tx1"/>
                </a:solidFill>
                <a:effectLst/>
                <a:latin typeface="+mn-lt"/>
                <a:ea typeface="+mn-ea"/>
                <a:cs typeface="+mn-cs"/>
              </a:rPr>
              <a:t>only </a:t>
            </a:r>
            <a:r>
              <a:rPr lang="en-US" sz="1200" b="1" kern="1200" dirty="0">
                <a:solidFill>
                  <a:schemeClr val="tx1"/>
                </a:solidFill>
                <a:effectLst/>
                <a:latin typeface="+mn-lt"/>
                <a:ea typeface="+mn-ea"/>
                <a:cs typeface="+mn-cs"/>
              </a:rPr>
              <a:t>the 2012 drought, 54% of the plants that died did so the year following the 2012 drought (2013</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forget, was this </a:t>
            </a:r>
            <a:r>
              <a:rPr lang="en-US" sz="1200" kern="1200" dirty="0" err="1">
                <a:solidFill>
                  <a:schemeClr val="tx1"/>
                </a:solidFill>
                <a:effectLst/>
                <a:latin typeface="+mn-lt"/>
                <a:ea typeface="+mn-ea"/>
                <a:cs typeface="+mn-cs"/>
              </a:rPr>
              <a:t>individualplants</a:t>
            </a:r>
            <a:r>
              <a:rPr lang="en-US" sz="1200" kern="1200" dirty="0">
                <a:solidFill>
                  <a:schemeClr val="tx1"/>
                </a:solidFill>
                <a:effectLst/>
                <a:latin typeface="+mn-lt"/>
                <a:ea typeface="+mn-ea"/>
                <a:cs typeface="+mn-cs"/>
              </a:rPr>
              <a:t> measured, or a reduction in cover over that period? </a:t>
            </a:r>
          </a:p>
          <a:p>
            <a:r>
              <a:rPr lang="en-US" sz="1200" kern="1200" dirty="0">
                <a:solidFill>
                  <a:schemeClr val="tx1"/>
                </a:solidFill>
                <a:effectLst/>
                <a:latin typeface="+mn-lt"/>
                <a:ea typeface="+mn-ea"/>
                <a:cs typeface="+mn-cs"/>
              </a:rPr>
              <a:t>	Both – they tagged individuals, and also estimated cover. Cover and mortality were linearly related.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41</a:t>
            </a:fld>
            <a:endParaRPr lang="en-US"/>
          </a:p>
        </p:txBody>
      </p:sp>
    </p:spTree>
    <p:extLst>
      <p:ext uri="{BB962C8B-B14F-4D97-AF65-F5344CB8AC3E}">
        <p14:creationId xmlns:p14="http://schemas.microsoft.com/office/powerpoint/2010/main" val="5180202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Pulse drought affects all C3 grasses, but the additive effect of aridification was challenging!</a:t>
            </a:r>
          </a:p>
          <a:p>
            <a:endParaRPr lang="en-US" dirty="0"/>
          </a:p>
          <a:p>
            <a:r>
              <a:rPr lang="en-US" sz="1200" b="1" kern="1200" dirty="0">
                <a:solidFill>
                  <a:schemeClr val="tx1"/>
                </a:solidFill>
                <a:effectLst/>
                <a:latin typeface="+mn-lt"/>
                <a:ea typeface="+mn-ea"/>
                <a:cs typeface="+mn-cs"/>
              </a:rPr>
              <a:t>We also know that a severe drought can kill grasses, especially among cool season grasses at lower elevations</a:t>
            </a:r>
            <a:r>
              <a:rPr lang="en-US" sz="1200" b="1" kern="1200" baseline="30000" dirty="0">
                <a:solidFill>
                  <a:schemeClr val="tx1"/>
                </a:solidFill>
                <a:effectLst/>
                <a:latin typeface="+mn-lt"/>
                <a:ea typeface="+mn-ea"/>
                <a:cs typeface="+mn-cs"/>
              </a:rPr>
              <a:t>1</a:t>
            </a:r>
            <a:r>
              <a:rPr lang="en-US" sz="1200" b="1" kern="1200" dirty="0">
                <a:solidFill>
                  <a:schemeClr val="tx1"/>
                </a:solidFill>
                <a:effectLst/>
                <a:latin typeface="+mn-lt"/>
                <a:ea typeface="+mn-ea"/>
                <a:cs typeface="+mn-cs"/>
              </a:rPr>
              <a:t>, but it takes a while</a:t>
            </a:r>
            <a:r>
              <a:rPr lang="en-US" sz="1200" kern="1200" dirty="0">
                <a:solidFill>
                  <a:schemeClr val="tx1"/>
                </a:solidFill>
                <a:effectLst/>
                <a:latin typeface="+mn-lt"/>
                <a:ea typeface="+mn-ea"/>
                <a:cs typeface="+mn-cs"/>
              </a:rPr>
              <a:t>. In studies from southeastern Utah near Moab</a:t>
            </a:r>
            <a:r>
              <a:rPr lang="en-US" sz="1200" kern="1200" baseline="30000" dirty="0">
                <a:solidFill>
                  <a:schemeClr val="tx1"/>
                </a:solidFill>
                <a:effectLst/>
                <a:latin typeface="+mn-lt"/>
                <a:ea typeface="+mn-ea"/>
                <a:cs typeface="+mn-cs"/>
              </a:rPr>
              <a:t>1; 2</a:t>
            </a:r>
            <a:r>
              <a:rPr lang="en-US" sz="1200" kern="1200" dirty="0">
                <a:solidFill>
                  <a:schemeClr val="tx1"/>
                </a:solidFill>
                <a:effectLst/>
                <a:latin typeface="+mn-lt"/>
                <a:ea typeface="+mn-ea"/>
                <a:cs typeface="+mn-cs"/>
              </a:rPr>
              <a:t> researchers imposed sustained reduction in precipitation over 4 years on native range by building shelters that blocked rainfall, reducing precipitation by 35% on treated plots from 2011 -2014. Researchers compare these to similar plots </a:t>
            </a:r>
            <a:r>
              <a:rPr lang="en-US" sz="1200" i="1" kern="1200" dirty="0">
                <a:solidFill>
                  <a:schemeClr val="tx1"/>
                </a:solidFill>
                <a:effectLst/>
                <a:latin typeface="+mn-lt"/>
                <a:ea typeface="+mn-ea"/>
                <a:cs typeface="+mn-cs"/>
              </a:rPr>
              <a:t>not </a:t>
            </a:r>
            <a:r>
              <a:rPr lang="en-US" sz="1200" kern="1200" dirty="0">
                <a:solidFill>
                  <a:schemeClr val="tx1"/>
                </a:solidFill>
                <a:effectLst/>
                <a:latin typeface="+mn-lt"/>
                <a:ea typeface="+mn-ea"/>
                <a:cs typeface="+mn-cs"/>
              </a:rPr>
              <a:t>under rain-out conditions. During this period, the drought of 2012 occurred, which allowed researchers to look at the effects of a severe drought in combination with sustained reduced precipitation.  </a:t>
            </a:r>
            <a:r>
              <a:rPr lang="en-US" sz="1200" b="1" kern="1200" dirty="0">
                <a:solidFill>
                  <a:schemeClr val="tx1"/>
                </a:solidFill>
                <a:effectLst/>
                <a:latin typeface="+mn-lt"/>
                <a:ea typeface="+mn-ea"/>
                <a:cs typeface="+mn-cs"/>
              </a:rPr>
              <a:t>They found that cool season grass mortality was &gt; 50% over 4 years in the treatment plots, and around</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30% in plots that </a:t>
            </a:r>
            <a:r>
              <a:rPr lang="en-US" sz="1200" b="1" i="1" kern="1200" dirty="0">
                <a:solidFill>
                  <a:schemeClr val="tx1"/>
                </a:solidFill>
                <a:effectLst/>
                <a:latin typeface="+mn-lt"/>
                <a:ea typeface="+mn-ea"/>
                <a:cs typeface="+mn-cs"/>
              </a:rPr>
              <a:t>only experienced the 2012 drought.</a:t>
            </a:r>
            <a:r>
              <a:rPr lang="en-US" sz="1200" b="1" kern="1200" dirty="0">
                <a:solidFill>
                  <a:schemeClr val="tx1"/>
                </a:solidFill>
                <a:effectLst/>
                <a:latin typeface="+mn-lt"/>
                <a:ea typeface="+mn-ea"/>
                <a:cs typeface="+mn-cs"/>
              </a:rPr>
              <a:t> In plots that experienced </a:t>
            </a:r>
            <a:r>
              <a:rPr lang="en-US" sz="1200" b="1" i="1" kern="1200" dirty="0">
                <a:solidFill>
                  <a:schemeClr val="tx1"/>
                </a:solidFill>
                <a:effectLst/>
                <a:latin typeface="+mn-lt"/>
                <a:ea typeface="+mn-ea"/>
                <a:cs typeface="+mn-cs"/>
              </a:rPr>
              <a:t>only </a:t>
            </a:r>
            <a:r>
              <a:rPr lang="en-US" sz="1200" b="1" kern="1200" dirty="0">
                <a:solidFill>
                  <a:schemeClr val="tx1"/>
                </a:solidFill>
                <a:effectLst/>
                <a:latin typeface="+mn-lt"/>
                <a:ea typeface="+mn-ea"/>
                <a:cs typeface="+mn-cs"/>
              </a:rPr>
              <a:t>the 2012 drought, 54% of the plants that died did so the year following the 2012 drought (2013</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forget, was this </a:t>
            </a:r>
            <a:r>
              <a:rPr lang="en-US" sz="1200" kern="1200" dirty="0" err="1">
                <a:solidFill>
                  <a:schemeClr val="tx1"/>
                </a:solidFill>
                <a:effectLst/>
                <a:latin typeface="+mn-lt"/>
                <a:ea typeface="+mn-ea"/>
                <a:cs typeface="+mn-cs"/>
              </a:rPr>
              <a:t>individualplants</a:t>
            </a:r>
            <a:r>
              <a:rPr lang="en-US" sz="1200" kern="1200" dirty="0">
                <a:solidFill>
                  <a:schemeClr val="tx1"/>
                </a:solidFill>
                <a:effectLst/>
                <a:latin typeface="+mn-lt"/>
                <a:ea typeface="+mn-ea"/>
                <a:cs typeface="+mn-cs"/>
              </a:rPr>
              <a:t> measured, or a reduction in cover over that period? </a:t>
            </a:r>
          </a:p>
          <a:p>
            <a:r>
              <a:rPr lang="en-US" sz="1200" kern="1200" dirty="0">
                <a:solidFill>
                  <a:schemeClr val="tx1"/>
                </a:solidFill>
                <a:effectLst/>
                <a:latin typeface="+mn-lt"/>
                <a:ea typeface="+mn-ea"/>
                <a:cs typeface="+mn-cs"/>
              </a:rPr>
              <a:t>	Both – they tagged individuals, and also estimated cover. Cover and mortality were linearly related.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42</a:t>
            </a:fld>
            <a:endParaRPr lang="en-US"/>
          </a:p>
        </p:txBody>
      </p:sp>
    </p:spTree>
    <p:extLst>
      <p:ext uri="{BB962C8B-B14F-4D97-AF65-F5344CB8AC3E}">
        <p14:creationId xmlns:p14="http://schemas.microsoft.com/office/powerpoint/2010/main" val="14522850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41C399-439B-4CD7-A0A0-B644B83C94CB}" type="slidenum">
              <a:rPr lang="en-US" smtClean="0"/>
              <a:t>43</a:t>
            </a:fld>
            <a:endParaRPr lang="en-US"/>
          </a:p>
        </p:txBody>
      </p:sp>
    </p:spTree>
    <p:extLst>
      <p:ext uri="{BB962C8B-B14F-4D97-AF65-F5344CB8AC3E}">
        <p14:creationId xmlns:p14="http://schemas.microsoft.com/office/powerpoint/2010/main" val="22619209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Have plants had the chance to recover adequately –have they done what they need to do for you management objectives? If you want more of a certain species, then has it had  a chance to set seed? </a:t>
            </a:r>
          </a:p>
          <a:p>
            <a:endParaRPr lang="en-US" baseline="0" dirty="0"/>
          </a:p>
          <a:p>
            <a:endParaRPr lang="en-US" baseline="0" dirty="0"/>
          </a:p>
          <a:p>
            <a:r>
              <a:rPr lang="en-US" baseline="0" dirty="0"/>
              <a:t>How long for rest? That is a judgement call – has the plant had time for recovery? </a:t>
            </a:r>
          </a:p>
          <a:p>
            <a:endParaRPr lang="en-US" dirty="0"/>
          </a:p>
        </p:txBody>
      </p:sp>
      <p:sp>
        <p:nvSpPr>
          <p:cNvPr id="4" name="Slide Number Placeholder 3"/>
          <p:cNvSpPr>
            <a:spLocks noGrp="1"/>
          </p:cNvSpPr>
          <p:nvPr>
            <p:ph type="sldNum" sz="quarter" idx="10"/>
          </p:nvPr>
        </p:nvSpPr>
        <p:spPr/>
        <p:txBody>
          <a:bodyPr/>
          <a:lstStyle/>
          <a:p>
            <a:fld id="{CA41C399-439B-4CD7-A0A0-B644B83C94CB}" type="slidenum">
              <a:rPr lang="en-US" smtClean="0"/>
              <a:t>44</a:t>
            </a:fld>
            <a:endParaRPr lang="en-US"/>
          </a:p>
        </p:txBody>
      </p:sp>
    </p:spTree>
    <p:extLst>
      <p:ext uri="{BB962C8B-B14F-4D97-AF65-F5344CB8AC3E}">
        <p14:creationId xmlns:p14="http://schemas.microsoft.com/office/powerpoint/2010/main" val="2592078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9A87AA-0A50-401D-9B56-3EC2FE22E328}" type="slidenum">
              <a:rPr lang="en-US" smtClean="0"/>
              <a:t>46</a:t>
            </a:fld>
            <a:endParaRPr lang="en-US"/>
          </a:p>
        </p:txBody>
      </p:sp>
    </p:spTree>
    <p:extLst>
      <p:ext uri="{BB962C8B-B14F-4D97-AF65-F5344CB8AC3E}">
        <p14:creationId xmlns:p14="http://schemas.microsoft.com/office/powerpoint/2010/main" val="14926953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https://rangemanagement.extension.colostate.edu/stocking-rate/</a:t>
            </a:r>
          </a:p>
          <a:p>
            <a:endParaRPr lang="en-US" dirty="0"/>
          </a:p>
          <a:p>
            <a:r>
              <a:rPr lang="en-US" dirty="0"/>
              <a:t>What gives you early warning of production amounts in your area?</a:t>
            </a:r>
          </a:p>
          <a:p>
            <a:endParaRPr lang="en-US" dirty="0"/>
          </a:p>
          <a:p>
            <a:r>
              <a:rPr lang="en-US" dirty="0"/>
              <a:t>Can choose animal class </a:t>
            </a:r>
          </a:p>
          <a:p>
            <a:r>
              <a:rPr lang="en-US" dirty="0"/>
              <a:t>Duration </a:t>
            </a:r>
          </a:p>
        </p:txBody>
      </p:sp>
      <p:sp>
        <p:nvSpPr>
          <p:cNvPr id="4" name="Slide Number Placeholder 3"/>
          <p:cNvSpPr>
            <a:spLocks noGrp="1"/>
          </p:cNvSpPr>
          <p:nvPr>
            <p:ph type="sldNum" sz="quarter" idx="5"/>
          </p:nvPr>
        </p:nvSpPr>
        <p:spPr/>
        <p:txBody>
          <a:bodyPr/>
          <a:lstStyle/>
          <a:p>
            <a:fld id="{6E9A87AA-0A50-401D-9B56-3EC2FE22E328}" type="slidenum">
              <a:rPr lang="en-US" smtClean="0"/>
              <a:t>48</a:t>
            </a:fld>
            <a:endParaRPr lang="en-US"/>
          </a:p>
        </p:txBody>
      </p:sp>
    </p:spTree>
    <p:extLst>
      <p:ext uri="{BB962C8B-B14F-4D97-AF65-F5344CB8AC3E}">
        <p14:creationId xmlns:p14="http://schemas.microsoft.com/office/powerpoint/2010/main" val="34949568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https://rangemanagement.extension.colostate.edu/stocking-rate/</a:t>
            </a:r>
          </a:p>
          <a:p>
            <a:endParaRPr lang="en-US" dirty="0"/>
          </a:p>
          <a:p>
            <a:r>
              <a:rPr lang="en-US" dirty="0"/>
              <a:t>What gives you early warning of production amounts in your area?</a:t>
            </a:r>
          </a:p>
          <a:p>
            <a:endParaRPr lang="en-US" dirty="0"/>
          </a:p>
          <a:p>
            <a:r>
              <a:rPr lang="en-US" dirty="0"/>
              <a:t>Can choose animal class </a:t>
            </a:r>
          </a:p>
          <a:p>
            <a:r>
              <a:rPr lang="en-US" dirty="0"/>
              <a:t>Duration </a:t>
            </a:r>
          </a:p>
        </p:txBody>
      </p:sp>
      <p:sp>
        <p:nvSpPr>
          <p:cNvPr id="4" name="Slide Number Placeholder 3"/>
          <p:cNvSpPr>
            <a:spLocks noGrp="1"/>
          </p:cNvSpPr>
          <p:nvPr>
            <p:ph type="sldNum" sz="quarter" idx="5"/>
          </p:nvPr>
        </p:nvSpPr>
        <p:spPr/>
        <p:txBody>
          <a:bodyPr/>
          <a:lstStyle/>
          <a:p>
            <a:fld id="{6E9A87AA-0A50-401D-9B56-3EC2FE22E328}" type="slidenum">
              <a:rPr lang="en-US" smtClean="0"/>
              <a:t>49</a:t>
            </a:fld>
            <a:endParaRPr lang="en-US"/>
          </a:p>
        </p:txBody>
      </p:sp>
    </p:spTree>
    <p:extLst>
      <p:ext uri="{BB962C8B-B14F-4D97-AF65-F5344CB8AC3E}">
        <p14:creationId xmlns:p14="http://schemas.microsoft.com/office/powerpoint/2010/main" val="42373259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https://rangelands.app/</a:t>
            </a:r>
          </a:p>
        </p:txBody>
      </p:sp>
      <p:sp>
        <p:nvSpPr>
          <p:cNvPr id="4" name="Slide Number Placeholder 3"/>
          <p:cNvSpPr>
            <a:spLocks noGrp="1"/>
          </p:cNvSpPr>
          <p:nvPr>
            <p:ph type="sldNum" sz="quarter" idx="5"/>
          </p:nvPr>
        </p:nvSpPr>
        <p:spPr/>
        <p:txBody>
          <a:bodyPr/>
          <a:lstStyle/>
          <a:p>
            <a:fld id="{6E9A87AA-0A50-401D-9B56-3EC2FE22E328}" type="slidenum">
              <a:rPr lang="en-US" smtClean="0"/>
              <a:t>50</a:t>
            </a:fld>
            <a:endParaRPr lang="en-US"/>
          </a:p>
        </p:txBody>
      </p:sp>
    </p:spTree>
    <p:extLst>
      <p:ext uri="{BB962C8B-B14F-4D97-AF65-F5344CB8AC3E}">
        <p14:creationId xmlns:p14="http://schemas.microsoft.com/office/powerpoint/2010/main" val="3270393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304"/>
              </a:spcAft>
              <a:defRPr/>
            </a:pPr>
            <a:r>
              <a:rPr lang="en-US" dirty="0"/>
              <a:t>If 1 cow eats 30 </a:t>
            </a:r>
            <a:r>
              <a:rPr lang="en-US" dirty="0" err="1"/>
              <a:t>lbs</a:t>
            </a:r>
            <a:r>
              <a:rPr lang="en-US" dirty="0"/>
              <a:t>/ day x $0.12/</a:t>
            </a:r>
            <a:r>
              <a:rPr lang="en-US" dirty="0" err="1"/>
              <a:t>lb</a:t>
            </a:r>
            <a:r>
              <a:rPr lang="en-US" dirty="0"/>
              <a:t> of hay per day = $3.60/day</a:t>
            </a:r>
          </a:p>
          <a:p>
            <a:pPr>
              <a:spcAft>
                <a:spcPts val="304"/>
              </a:spcAft>
              <a:defRPr/>
            </a:pPr>
            <a:r>
              <a:rPr lang="en-US" dirty="0"/>
              <a:t>100 cows x $3.60/day = $360  per day </a:t>
            </a:r>
          </a:p>
          <a:p>
            <a:pPr>
              <a:spcAft>
                <a:spcPts val="304"/>
              </a:spcAft>
              <a:defRPr/>
            </a:pPr>
            <a:r>
              <a:rPr lang="en-US" dirty="0"/>
              <a:t>So if you have 100 acres in good condition you have 56,600 </a:t>
            </a:r>
            <a:r>
              <a:rPr lang="en-US" dirty="0" err="1"/>
              <a:t>lbs</a:t>
            </a:r>
            <a:r>
              <a:rPr lang="en-US" dirty="0"/>
              <a:t>, vs 23,600 </a:t>
            </a:r>
            <a:r>
              <a:rPr lang="en-US" dirty="0" err="1"/>
              <a:t>lbs</a:t>
            </a:r>
            <a:r>
              <a:rPr lang="en-US" dirty="0"/>
              <a:t> difference = 33,000 </a:t>
            </a:r>
            <a:r>
              <a:rPr lang="en-US" dirty="0" err="1"/>
              <a:t>lbs</a:t>
            </a:r>
            <a:r>
              <a:rPr lang="en-US" dirty="0"/>
              <a:t> </a:t>
            </a:r>
          </a:p>
          <a:p>
            <a:pPr>
              <a:spcAft>
                <a:spcPts val="304"/>
              </a:spcAft>
              <a:defRPr/>
            </a:pPr>
            <a:r>
              <a:rPr lang="en-US" dirty="0"/>
              <a:t>33,000 </a:t>
            </a:r>
            <a:r>
              <a:rPr lang="en-US" dirty="0" err="1"/>
              <a:t>lbs</a:t>
            </a:r>
            <a:r>
              <a:rPr lang="en-US" dirty="0"/>
              <a:t>/30 </a:t>
            </a:r>
            <a:r>
              <a:rPr lang="en-US" dirty="0" err="1"/>
              <a:t>lbs</a:t>
            </a:r>
            <a:r>
              <a:rPr lang="en-US" dirty="0"/>
              <a:t> day= 1,100 grazing days/ 100 cows = 11 more days without buying feed </a:t>
            </a:r>
          </a:p>
          <a:p>
            <a:pPr>
              <a:spcAft>
                <a:spcPts val="304"/>
              </a:spcAft>
              <a:defRPr/>
            </a:pPr>
            <a:endParaRPr lang="en-US" dirty="0"/>
          </a:p>
          <a:p>
            <a:pPr>
              <a:spcAft>
                <a:spcPts val="304"/>
              </a:spcAft>
              <a:defRPr/>
            </a:pPr>
            <a:endParaRPr lang="en-US" dirty="0"/>
          </a:p>
          <a:p>
            <a:endParaRPr lang="en-US" dirty="0"/>
          </a:p>
        </p:txBody>
      </p:sp>
      <p:sp>
        <p:nvSpPr>
          <p:cNvPr id="4" name="Slide Number Placeholder 3"/>
          <p:cNvSpPr>
            <a:spLocks noGrp="1"/>
          </p:cNvSpPr>
          <p:nvPr>
            <p:ph type="sldNum" sz="quarter" idx="10"/>
          </p:nvPr>
        </p:nvSpPr>
        <p:spPr/>
        <p:txBody>
          <a:bodyPr/>
          <a:lstStyle/>
          <a:p>
            <a:fld id="{72C155FA-8150-42C9-8279-B6C7493ED8A1}" type="slidenum">
              <a:rPr lang="en-US" smtClean="0"/>
              <a:pPr/>
              <a:t>4</a:t>
            </a:fld>
            <a:endParaRPr lang="en-US"/>
          </a:p>
        </p:txBody>
      </p:sp>
    </p:spTree>
    <p:extLst>
      <p:ext uri="{BB962C8B-B14F-4D97-AF65-F5344CB8AC3E}">
        <p14:creationId xmlns:p14="http://schemas.microsoft.com/office/powerpoint/2010/main" val="3483868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9A87AA-0A50-401D-9B56-3EC2FE22E328}" type="slidenum">
              <a:rPr lang="en-US" smtClean="0"/>
              <a:t>5</a:t>
            </a:fld>
            <a:endParaRPr lang="en-US"/>
          </a:p>
        </p:txBody>
      </p:sp>
    </p:spTree>
    <p:extLst>
      <p:ext uri="{BB962C8B-B14F-4D97-AF65-F5344CB8AC3E}">
        <p14:creationId xmlns:p14="http://schemas.microsoft.com/office/powerpoint/2010/main" val="2126043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end here </a:t>
            </a:r>
          </a:p>
        </p:txBody>
      </p:sp>
      <p:sp>
        <p:nvSpPr>
          <p:cNvPr id="4" name="Slide Number Placeholder 3"/>
          <p:cNvSpPr>
            <a:spLocks noGrp="1"/>
          </p:cNvSpPr>
          <p:nvPr>
            <p:ph type="sldNum" sz="quarter" idx="5"/>
          </p:nvPr>
        </p:nvSpPr>
        <p:spPr/>
        <p:txBody>
          <a:bodyPr/>
          <a:lstStyle/>
          <a:p>
            <a:fld id="{6E9A87AA-0A50-401D-9B56-3EC2FE22E328}" type="slidenum">
              <a:rPr lang="en-US" smtClean="0"/>
              <a:t>6</a:t>
            </a:fld>
            <a:endParaRPr lang="en-US"/>
          </a:p>
        </p:txBody>
      </p:sp>
    </p:spTree>
    <p:extLst>
      <p:ext uri="{BB962C8B-B14F-4D97-AF65-F5344CB8AC3E}">
        <p14:creationId xmlns:p14="http://schemas.microsoft.com/office/powerpoint/2010/main" val="1820082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original citation </a:t>
            </a:r>
          </a:p>
          <a:p>
            <a:endParaRPr lang="en-US" dirty="0"/>
          </a:p>
          <a:p>
            <a:r>
              <a:rPr lang="en-US" sz="1200" kern="1200" dirty="0">
                <a:solidFill>
                  <a:schemeClr val="tx1"/>
                </a:solidFill>
                <a:effectLst/>
                <a:latin typeface="+mn-lt"/>
                <a:ea typeface="+mn-ea"/>
                <a:cs typeface="+mn-cs"/>
              </a:rPr>
              <a:t>Crider, F. J. (1955). </a:t>
            </a:r>
            <a:r>
              <a:rPr lang="en-US" sz="1200" u="sng" kern="1200" dirty="0">
                <a:solidFill>
                  <a:schemeClr val="tx1"/>
                </a:solidFill>
                <a:effectLst/>
                <a:latin typeface="+mn-lt"/>
                <a:ea typeface="+mn-ea"/>
                <a:cs typeface="+mn-cs"/>
              </a:rPr>
              <a:t>Root-growth stoppage resulting from defoliation of grass</a:t>
            </a:r>
            <a:r>
              <a:rPr lang="en-US" sz="1200" kern="1200" dirty="0">
                <a:solidFill>
                  <a:schemeClr val="tx1"/>
                </a:solidFill>
                <a:effectLst/>
                <a:latin typeface="+mn-lt"/>
                <a:ea typeface="+mn-ea"/>
                <a:cs typeface="+mn-cs"/>
              </a:rPr>
              <a:t>, US Department of Agriculture. </a:t>
            </a:r>
          </a:p>
          <a:p>
            <a:endParaRPr lang="en-US" sz="120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Holechek</a:t>
            </a:r>
            <a:r>
              <a:rPr lang="en-US" sz="1200" b="0" i="0" kern="1200" dirty="0">
                <a:solidFill>
                  <a:schemeClr val="tx1"/>
                </a:solidFill>
                <a:effectLst/>
                <a:latin typeface="+mn-lt"/>
                <a:ea typeface="+mn-ea"/>
                <a:cs typeface="+mn-cs"/>
              </a:rPr>
              <a:t>, J. L., R. D. Pieper and C. H. </a:t>
            </a:r>
            <a:r>
              <a:rPr lang="en-US" sz="1200" b="0" i="0" kern="1200" dirty="0" err="1">
                <a:solidFill>
                  <a:schemeClr val="tx1"/>
                </a:solidFill>
                <a:effectLst/>
                <a:latin typeface="+mn-lt"/>
                <a:ea typeface="+mn-ea"/>
                <a:cs typeface="+mn-cs"/>
              </a:rPr>
              <a:t>Herbel</a:t>
            </a:r>
            <a:r>
              <a:rPr lang="en-US" sz="1200" b="0" i="0" kern="1200" dirty="0">
                <a:solidFill>
                  <a:schemeClr val="tx1"/>
                </a:solidFill>
                <a:effectLst/>
                <a:latin typeface="+mn-lt"/>
                <a:ea typeface="+mn-ea"/>
                <a:cs typeface="+mn-cs"/>
              </a:rPr>
              <a:t>.  2004.  </a:t>
            </a:r>
            <a:r>
              <a:rPr lang="en-US" sz="1200" b="0" i="1" kern="1200" dirty="0">
                <a:solidFill>
                  <a:schemeClr val="tx1"/>
                </a:solidFill>
                <a:effectLst/>
                <a:latin typeface="+mn-lt"/>
                <a:ea typeface="+mn-ea"/>
                <a:cs typeface="+mn-cs"/>
              </a:rPr>
              <a:t>Range Management. Principles and Practices (5</a:t>
            </a:r>
            <a:r>
              <a:rPr lang="en-US" sz="1200" b="0" i="1" kern="1200" baseline="30000" dirty="0">
                <a:solidFill>
                  <a:schemeClr val="tx1"/>
                </a:solidFill>
                <a:effectLst/>
                <a:latin typeface="+mn-lt"/>
                <a:ea typeface="+mn-ea"/>
                <a:cs typeface="+mn-cs"/>
              </a:rPr>
              <a:t>th</a:t>
            </a:r>
            <a:r>
              <a:rPr lang="en-US" sz="1200" b="0" i="1" kern="1200" dirty="0">
                <a:solidFill>
                  <a:schemeClr val="tx1"/>
                </a:solidFill>
                <a:effectLst/>
                <a:latin typeface="+mn-lt"/>
                <a:ea typeface="+mn-ea"/>
                <a:cs typeface="+mn-cs"/>
              </a:rPr>
              <a:t> ed.). Pearson-</a:t>
            </a:r>
            <a:r>
              <a:rPr lang="en-US" sz="1200" b="0" i="0" kern="1200" dirty="0">
                <a:solidFill>
                  <a:schemeClr val="tx1"/>
                </a:solidFill>
                <a:effectLst/>
                <a:latin typeface="+mn-lt"/>
                <a:ea typeface="+mn-ea"/>
                <a:cs typeface="+mn-cs"/>
              </a:rPr>
              <a:t>Prentice Hall, Upper Saddle River, New Jersey. 606 pgs.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Alternate photo is at </a:t>
            </a:r>
            <a:r>
              <a:rPr lang="en-US" dirty="0">
                <a:hlinkClick r:id="rId3"/>
              </a:rPr>
              <a:t>http://rangelandarchive.ucdavis.edu/Annual_Rangeland_Handbook/Range_Plant_Growth_and_Development/</a:t>
            </a:r>
            <a:endParaRPr lang="en-US" dirty="0"/>
          </a:p>
          <a:p>
            <a:endParaRPr lang="en-US" sz="1200" kern="1200" dirty="0">
              <a:solidFill>
                <a:schemeClr val="tx1"/>
              </a:solidFill>
              <a:effectLst/>
              <a:latin typeface="+mn-lt"/>
              <a:ea typeface="+mn-ea"/>
              <a:cs typeface="+mn-cs"/>
            </a:endParaRPr>
          </a:p>
          <a:p>
            <a:pPr algn="l">
              <a:lnSpc>
                <a:spcPts val="3584"/>
              </a:lnSpc>
            </a:pPr>
            <a:r>
              <a:rPr lang="en-US" sz="1200" spc="82" dirty="0">
                <a:solidFill>
                  <a:srgbClr val="FFFFFF"/>
                </a:solidFill>
                <a:latin typeface="Klavika-Medium"/>
              </a:rPr>
              <a:t>Moderately grazed grasses can continue to extract soil moisture when it drops as low as 1-2%. </a:t>
            </a:r>
          </a:p>
          <a:p>
            <a:pPr algn="l">
              <a:lnSpc>
                <a:spcPts val="3584"/>
              </a:lnSpc>
            </a:pPr>
            <a:endParaRPr lang="en-US" sz="1200" spc="82" dirty="0">
              <a:solidFill>
                <a:srgbClr val="FFFFFF"/>
              </a:solidFill>
              <a:latin typeface="Klavika-Medium"/>
            </a:endParaRPr>
          </a:p>
          <a:p>
            <a:pPr algn="l">
              <a:lnSpc>
                <a:spcPts val="3584"/>
              </a:lnSpc>
            </a:pPr>
            <a:r>
              <a:rPr lang="en-US" sz="1200" spc="82" dirty="0">
                <a:solidFill>
                  <a:srgbClr val="FFFFFF"/>
                </a:solidFill>
                <a:latin typeface="Klavika-Medium"/>
              </a:rPr>
              <a:t>Heavily grazed grasses can permanently wilt at 6-8% soil moisture.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6E9A87AA-0A50-401D-9B56-3EC2FE22E328}" type="slidenum">
              <a:rPr lang="en-US" smtClean="0"/>
              <a:t>9</a:t>
            </a:fld>
            <a:endParaRPr lang="en-US"/>
          </a:p>
        </p:txBody>
      </p:sp>
    </p:spTree>
    <p:extLst>
      <p:ext uri="{BB962C8B-B14F-4D97-AF65-F5344CB8AC3E}">
        <p14:creationId xmlns:p14="http://schemas.microsoft.com/office/powerpoint/2010/main" val="566543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original citation </a:t>
            </a:r>
          </a:p>
          <a:p>
            <a:endParaRPr lang="en-US" dirty="0"/>
          </a:p>
          <a:p>
            <a:r>
              <a:rPr lang="en-US" sz="1200" kern="1200" dirty="0">
                <a:solidFill>
                  <a:schemeClr val="tx1"/>
                </a:solidFill>
                <a:effectLst/>
                <a:latin typeface="+mn-lt"/>
                <a:ea typeface="+mn-ea"/>
                <a:cs typeface="+mn-cs"/>
              </a:rPr>
              <a:t>Crider, F. J. (1955). </a:t>
            </a:r>
            <a:r>
              <a:rPr lang="en-US" sz="1200" u="sng" kern="1200" dirty="0">
                <a:solidFill>
                  <a:schemeClr val="tx1"/>
                </a:solidFill>
                <a:effectLst/>
                <a:latin typeface="+mn-lt"/>
                <a:ea typeface="+mn-ea"/>
                <a:cs typeface="+mn-cs"/>
              </a:rPr>
              <a:t>Root-growth stoppage resulting from defoliation of grass</a:t>
            </a:r>
            <a:r>
              <a:rPr lang="en-US" sz="1200" kern="1200" dirty="0">
                <a:solidFill>
                  <a:schemeClr val="tx1"/>
                </a:solidFill>
                <a:effectLst/>
                <a:latin typeface="+mn-lt"/>
                <a:ea typeface="+mn-ea"/>
                <a:cs typeface="+mn-cs"/>
              </a:rPr>
              <a:t>, US Department of Agriculture. </a:t>
            </a:r>
          </a:p>
          <a:p>
            <a:endParaRPr lang="en-US" sz="120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Holechek</a:t>
            </a:r>
            <a:r>
              <a:rPr lang="en-US" sz="1200" b="0" i="0" kern="1200" dirty="0">
                <a:solidFill>
                  <a:schemeClr val="tx1"/>
                </a:solidFill>
                <a:effectLst/>
                <a:latin typeface="+mn-lt"/>
                <a:ea typeface="+mn-ea"/>
                <a:cs typeface="+mn-cs"/>
              </a:rPr>
              <a:t>, J. L., R. D. Pieper and C. H. </a:t>
            </a:r>
            <a:r>
              <a:rPr lang="en-US" sz="1200" b="0" i="0" kern="1200" dirty="0" err="1">
                <a:solidFill>
                  <a:schemeClr val="tx1"/>
                </a:solidFill>
                <a:effectLst/>
                <a:latin typeface="+mn-lt"/>
                <a:ea typeface="+mn-ea"/>
                <a:cs typeface="+mn-cs"/>
              </a:rPr>
              <a:t>Herbel</a:t>
            </a:r>
            <a:r>
              <a:rPr lang="en-US" sz="1200" b="0" i="0" kern="1200" dirty="0">
                <a:solidFill>
                  <a:schemeClr val="tx1"/>
                </a:solidFill>
                <a:effectLst/>
                <a:latin typeface="+mn-lt"/>
                <a:ea typeface="+mn-ea"/>
                <a:cs typeface="+mn-cs"/>
              </a:rPr>
              <a:t>.  2004.  </a:t>
            </a:r>
            <a:r>
              <a:rPr lang="en-US" sz="1200" b="0" i="1" kern="1200" dirty="0">
                <a:solidFill>
                  <a:schemeClr val="tx1"/>
                </a:solidFill>
                <a:effectLst/>
                <a:latin typeface="+mn-lt"/>
                <a:ea typeface="+mn-ea"/>
                <a:cs typeface="+mn-cs"/>
              </a:rPr>
              <a:t>Range Management. Principles and Practices (5</a:t>
            </a:r>
            <a:r>
              <a:rPr lang="en-US" sz="1200" b="0" i="1" kern="1200" baseline="30000" dirty="0">
                <a:solidFill>
                  <a:schemeClr val="tx1"/>
                </a:solidFill>
                <a:effectLst/>
                <a:latin typeface="+mn-lt"/>
                <a:ea typeface="+mn-ea"/>
                <a:cs typeface="+mn-cs"/>
              </a:rPr>
              <a:t>th</a:t>
            </a:r>
            <a:r>
              <a:rPr lang="en-US" sz="1200" b="0" i="1" kern="1200" dirty="0">
                <a:solidFill>
                  <a:schemeClr val="tx1"/>
                </a:solidFill>
                <a:effectLst/>
                <a:latin typeface="+mn-lt"/>
                <a:ea typeface="+mn-ea"/>
                <a:cs typeface="+mn-cs"/>
              </a:rPr>
              <a:t> ed.). Pearson-</a:t>
            </a:r>
            <a:r>
              <a:rPr lang="en-US" sz="1200" b="0" i="0" kern="1200" dirty="0">
                <a:solidFill>
                  <a:schemeClr val="tx1"/>
                </a:solidFill>
                <a:effectLst/>
                <a:latin typeface="+mn-lt"/>
                <a:ea typeface="+mn-ea"/>
                <a:cs typeface="+mn-cs"/>
              </a:rPr>
              <a:t>Prentice Hall, Upper Saddle River, New Jersey. 606 pgs.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Alternate photo is at </a:t>
            </a:r>
            <a:r>
              <a:rPr lang="en-US" dirty="0">
                <a:hlinkClick r:id="rId3"/>
              </a:rPr>
              <a:t>http://rangelandarchive.ucdavis.edu/Annual_Rangeland_Handbook/Range_Plant_Growth_and_Development/</a:t>
            </a:r>
            <a:endParaRPr lang="en-US" dirty="0"/>
          </a:p>
          <a:p>
            <a:endParaRPr lang="en-US" sz="1200" kern="1200" dirty="0">
              <a:solidFill>
                <a:schemeClr val="tx1"/>
              </a:solidFill>
              <a:effectLst/>
              <a:latin typeface="+mn-lt"/>
              <a:ea typeface="+mn-ea"/>
              <a:cs typeface="+mn-cs"/>
            </a:endParaRPr>
          </a:p>
          <a:p>
            <a:pPr algn="l">
              <a:lnSpc>
                <a:spcPts val="3584"/>
              </a:lnSpc>
            </a:pPr>
            <a:r>
              <a:rPr lang="en-US" sz="1200" spc="82" dirty="0">
                <a:solidFill>
                  <a:srgbClr val="FFFFFF"/>
                </a:solidFill>
                <a:latin typeface="Klavika-Medium"/>
              </a:rPr>
              <a:t>Moderately grazed grasses can continue to extract soil moisture when it drops as low as 1-2%. </a:t>
            </a:r>
          </a:p>
          <a:p>
            <a:pPr algn="l">
              <a:lnSpc>
                <a:spcPts val="3584"/>
              </a:lnSpc>
            </a:pPr>
            <a:endParaRPr lang="en-US" sz="1200" spc="82" dirty="0">
              <a:solidFill>
                <a:srgbClr val="FFFFFF"/>
              </a:solidFill>
              <a:latin typeface="Klavika-Medium"/>
            </a:endParaRPr>
          </a:p>
          <a:p>
            <a:pPr algn="l">
              <a:lnSpc>
                <a:spcPts val="3584"/>
              </a:lnSpc>
            </a:pPr>
            <a:r>
              <a:rPr lang="en-US" sz="1200" spc="82" dirty="0">
                <a:solidFill>
                  <a:srgbClr val="FFFFFF"/>
                </a:solidFill>
                <a:latin typeface="Klavika-Medium"/>
              </a:rPr>
              <a:t>Heavily grazed grasses can permanently wilt at 6-8% soil moisture.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6E9A87AA-0A50-401D-9B56-3EC2FE22E328}" type="slidenum">
              <a:rPr lang="en-US" smtClean="0"/>
              <a:t>10</a:t>
            </a:fld>
            <a:endParaRPr lang="en-US"/>
          </a:p>
        </p:txBody>
      </p:sp>
    </p:spTree>
    <p:extLst>
      <p:ext uri="{BB962C8B-B14F-4D97-AF65-F5344CB8AC3E}">
        <p14:creationId xmlns:p14="http://schemas.microsoft.com/office/powerpoint/2010/main" val="2269916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ground cover, more protection from soil erosion. </a:t>
            </a:r>
          </a:p>
          <a:p>
            <a:r>
              <a:rPr lang="en-US" dirty="0"/>
              <a:t>It goes without saying that in order to use water, plants need the water to infiltrate into the ground. Litter helps do this by slowing down raindrops at the soil surface</a:t>
            </a:r>
          </a:p>
          <a:p>
            <a:r>
              <a:rPr lang="en-US" dirty="0"/>
              <a:t>Residual vegetation is not ‘wasted’ because it comes in handy during drought to protect the soil surface , input organic matter into the soil, and improve capacity to resist erosion </a:t>
            </a:r>
          </a:p>
        </p:txBody>
      </p:sp>
      <p:sp>
        <p:nvSpPr>
          <p:cNvPr id="4" name="Slide Number Placeholder 3"/>
          <p:cNvSpPr>
            <a:spLocks noGrp="1"/>
          </p:cNvSpPr>
          <p:nvPr>
            <p:ph type="sldNum" sz="quarter" idx="5"/>
          </p:nvPr>
        </p:nvSpPr>
        <p:spPr/>
        <p:txBody>
          <a:bodyPr/>
          <a:lstStyle/>
          <a:p>
            <a:fld id="{6E9A87AA-0A50-401D-9B56-3EC2FE22E328}" type="slidenum">
              <a:rPr lang="en-US" smtClean="0"/>
              <a:t>11</a:t>
            </a:fld>
            <a:endParaRPr lang="en-US"/>
          </a:p>
        </p:txBody>
      </p:sp>
    </p:spTree>
    <p:extLst>
      <p:ext uri="{BB962C8B-B14F-4D97-AF65-F5344CB8AC3E}">
        <p14:creationId xmlns:p14="http://schemas.microsoft.com/office/powerpoint/2010/main" val="1833296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Photo Righ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22898" y="1300318"/>
            <a:ext cx="6435536" cy="2374524"/>
          </a:xfrm>
        </p:spPr>
        <p:txBody>
          <a:bodyPr anchor="t" anchorCtr="0"/>
          <a:lstStyle/>
          <a:p>
            <a:r>
              <a:rPr lang="en-US" dirty="0"/>
              <a:t>Headline Copy Goes Here</a:t>
            </a:r>
          </a:p>
        </p:txBody>
      </p:sp>
      <p:sp>
        <p:nvSpPr>
          <p:cNvPr id="7" name="Content Placeholder 2"/>
          <p:cNvSpPr>
            <a:spLocks noGrp="1"/>
          </p:cNvSpPr>
          <p:nvPr>
            <p:ph idx="1"/>
          </p:nvPr>
        </p:nvSpPr>
        <p:spPr>
          <a:xfrm>
            <a:off x="822898" y="4039757"/>
            <a:ext cx="6435535" cy="261519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0"/>
            <a:r>
              <a:rPr lang="en-US" dirty="0"/>
              <a:t>Click to edit Master text styles</a:t>
            </a:r>
          </a:p>
          <a:p>
            <a:pPr lvl="0"/>
            <a:r>
              <a:rPr lang="en-US" dirty="0"/>
              <a:t>Click to edit Master text styles</a:t>
            </a:r>
          </a:p>
          <a:p>
            <a:pPr lvl="0"/>
            <a:r>
              <a:rPr lang="en-US" dirty="0"/>
              <a:t>Click to edit Master text styles</a:t>
            </a:r>
          </a:p>
        </p:txBody>
      </p:sp>
      <p:sp>
        <p:nvSpPr>
          <p:cNvPr id="8" name="Picture Placeholder 9"/>
          <p:cNvSpPr>
            <a:spLocks noGrp="1"/>
          </p:cNvSpPr>
          <p:nvPr>
            <p:ph type="pic" sz="quarter" idx="13" hasCustomPrompt="1"/>
          </p:nvPr>
        </p:nvSpPr>
        <p:spPr>
          <a:xfrm>
            <a:off x="8081330" y="0"/>
            <a:ext cx="10206671" cy="10287000"/>
          </a:xfrm>
          <a:solidFill>
            <a:schemeClr val="bg2">
              <a:lumMod val="40000"/>
              <a:lumOff val="60000"/>
            </a:schemeClr>
          </a:solidFill>
        </p:spPr>
        <p:txBody>
          <a:bodyPr anchor="ctr" anchorCtr="0">
            <a:noAutofit/>
          </a:bodyPr>
          <a:lstStyle>
            <a:lvl1pPr marL="0" indent="0" algn="ctr">
              <a:buNone/>
              <a:defRPr>
                <a:solidFill>
                  <a:schemeClr val="tx1"/>
                </a:solidFill>
              </a:defRPr>
            </a:lvl1pPr>
          </a:lstStyle>
          <a:p>
            <a:r>
              <a:rPr lang="en-US" dirty="0"/>
              <a:t>Click to insert photo</a:t>
            </a:r>
          </a:p>
        </p:txBody>
      </p:sp>
    </p:spTree>
    <p:extLst>
      <p:ext uri="{BB962C8B-B14F-4D97-AF65-F5344CB8AC3E}">
        <p14:creationId xmlns:p14="http://schemas.microsoft.com/office/powerpoint/2010/main" val="9127990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0" name="Title Placeholder 1"/>
          <p:cNvSpPr>
            <a:spLocks noGrp="1"/>
          </p:cNvSpPr>
          <p:nvPr>
            <p:ph type="title"/>
          </p:nvPr>
        </p:nvSpPr>
        <p:spPr>
          <a:xfrm>
            <a:off x="831276" y="1526735"/>
            <a:ext cx="16625453" cy="1015663"/>
          </a:xfrm>
          <a:prstGeom prst="rect">
            <a:avLst/>
          </a:prstGeom>
        </p:spPr>
        <p:txBody>
          <a:bodyPr vert="horz" wrap="square" lIns="91440" tIns="91440" rIns="91440" bIns="91440" rtlCol="0" anchor="b" anchorCtr="0">
            <a:spAutoFit/>
          </a:bodyPr>
          <a:lstStyle/>
          <a:p>
            <a:r>
              <a:rPr lang="en-US" dirty="0"/>
              <a:t>Headline Copy Goes Here</a:t>
            </a:r>
          </a:p>
        </p:txBody>
      </p:sp>
      <p:sp>
        <p:nvSpPr>
          <p:cNvPr id="7" name="Rectangle 6"/>
          <p:cNvSpPr/>
          <p:nvPr userDrawn="1"/>
        </p:nvSpPr>
        <p:spPr>
          <a:xfrm>
            <a:off x="0" y="9605404"/>
            <a:ext cx="18288000" cy="5809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47"/>
          </a:p>
        </p:txBody>
      </p:sp>
      <p:pic>
        <p:nvPicPr>
          <p:cNvPr id="16" name="Picture 15"/>
          <p:cNvPicPr>
            <a:picLocks noChangeAspect="1"/>
          </p:cNvPicPr>
          <p:nvPr userDrawn="1"/>
        </p:nvPicPr>
        <p:blipFill>
          <a:blip r:embed="rId2"/>
          <a:stretch>
            <a:fillRect/>
          </a:stretch>
        </p:blipFill>
        <p:spPr>
          <a:xfrm>
            <a:off x="201517" y="9583768"/>
            <a:ext cx="2864413" cy="624963"/>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10800000">
            <a:off x="17896920" y="9579407"/>
            <a:ext cx="391080" cy="629324"/>
          </a:xfrm>
          <a:prstGeom prst="rect">
            <a:avLst/>
          </a:prstGeom>
        </p:spPr>
      </p:pic>
    </p:spTree>
    <p:extLst>
      <p:ext uri="{BB962C8B-B14F-4D97-AF65-F5344CB8AC3E}">
        <p14:creationId xmlns:p14="http://schemas.microsoft.com/office/powerpoint/2010/main" val="6859383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4058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1276" y="1526735"/>
            <a:ext cx="16625453" cy="1015663"/>
          </a:xfrm>
          <a:prstGeom prst="rect">
            <a:avLst/>
          </a:prstGeom>
        </p:spPr>
        <p:txBody>
          <a:bodyPr vert="horz" wrap="square" lIns="91440" tIns="91440" rIns="91440" bIns="91440" rtlCol="0" anchor="b" anchorCtr="0">
            <a:spAutoFit/>
          </a:bodyPr>
          <a:lstStyle/>
          <a:p>
            <a:r>
              <a:rPr lang="en-US" dirty="0"/>
              <a:t>Headline Copy Goes Here</a:t>
            </a:r>
          </a:p>
        </p:txBody>
      </p:sp>
      <p:sp>
        <p:nvSpPr>
          <p:cNvPr id="3" name="Text Placeholder 2"/>
          <p:cNvSpPr>
            <a:spLocks noGrp="1"/>
          </p:cNvSpPr>
          <p:nvPr>
            <p:ph type="body" idx="1"/>
          </p:nvPr>
        </p:nvSpPr>
        <p:spPr>
          <a:xfrm>
            <a:off x="831275" y="3292786"/>
            <a:ext cx="16625453" cy="3062633"/>
          </a:xfrm>
          <a:prstGeom prst="rect">
            <a:avLst/>
          </a:prstGeom>
        </p:spPr>
        <p:txBody>
          <a:bodyPr vert="horz" wrap="square" lIns="91440" tIns="91440" rIns="91440"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r>
              <a:rPr lang="en-US" dirty="0"/>
              <a:t>Click to edit Master text styles</a:t>
            </a:r>
          </a:p>
          <a:p>
            <a:pPr lvl="0"/>
            <a:r>
              <a:rPr lang="en-US" dirty="0"/>
              <a:t>Click to edit Master text styles</a:t>
            </a:r>
          </a:p>
          <a:p>
            <a:pPr lvl="0"/>
            <a:r>
              <a:rPr lang="en-US" dirty="0"/>
              <a:t>Click to edit Master text styles</a:t>
            </a:r>
          </a:p>
        </p:txBody>
      </p:sp>
    </p:spTree>
    <p:extLst>
      <p:ext uri="{BB962C8B-B14F-4D97-AF65-F5344CB8AC3E}">
        <p14:creationId xmlns:p14="http://schemas.microsoft.com/office/powerpoint/2010/main" val="3965733437"/>
      </p:ext>
    </p:extLst>
  </p:cSld>
  <p:clrMap bg1="lt1" tx1="dk1" bg2="lt2" tx2="dk2" accent1="accent1" accent2="accent2" accent3="accent3" accent4="accent4" accent5="accent5" accent6="accent6" hlink="hlink" folHlink="folHlink"/>
  <p:sldLayoutIdLst>
    <p:sldLayoutId id="2147483650" r:id="rId1"/>
    <p:sldLayoutId id="2147483666" r:id="rId2"/>
    <p:sldLayoutId id="2147483669" r:id="rId3"/>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xStyles>
    <p:titleStyle>
      <a:lvl1pPr algn="l" defTabSz="699614" rtl="0" eaLnBrk="1" latinLnBrk="0" hangingPunct="1">
        <a:spcBef>
          <a:spcPct val="0"/>
        </a:spcBef>
        <a:buNone/>
        <a:defRPr sz="5400" kern="1200">
          <a:solidFill>
            <a:schemeClr val="tx2"/>
          </a:solidFill>
          <a:latin typeface="+mj-lt"/>
          <a:ea typeface="Century Gothic" charset="0"/>
          <a:cs typeface="Century Gothic" charset="0"/>
        </a:defRPr>
      </a:lvl1pPr>
    </p:titleStyle>
    <p:bodyStyle>
      <a:lvl1pPr marL="524712" indent="-524712" algn="l" defTabSz="699614" rtl="0" eaLnBrk="1" latinLnBrk="0" hangingPunct="1">
        <a:lnSpc>
          <a:spcPct val="120000"/>
        </a:lnSpc>
        <a:spcBef>
          <a:spcPts val="600"/>
        </a:spcBef>
        <a:spcAft>
          <a:spcPts val="600"/>
        </a:spcAft>
        <a:buFont typeface="Arial"/>
        <a:buChar char="•"/>
        <a:defRPr sz="18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accent6">
              <a:lumMod val="75000"/>
            </a:schemeClr>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p:bodyStyle>
    <p:otherStyle>
      <a:defPPr>
        <a:defRPr lang="en-US"/>
      </a:defPPr>
      <a:lvl1pPr marL="0" algn="l" defTabSz="699614" rtl="0" eaLnBrk="1" latinLnBrk="0" hangingPunct="1">
        <a:defRPr sz="2747" kern="1200">
          <a:solidFill>
            <a:schemeClr val="tx1"/>
          </a:solidFill>
          <a:latin typeface="+mn-lt"/>
          <a:ea typeface="+mn-ea"/>
          <a:cs typeface="+mn-cs"/>
        </a:defRPr>
      </a:lvl1pPr>
      <a:lvl2pPr marL="699614" algn="l" defTabSz="699614" rtl="0" eaLnBrk="1" latinLnBrk="0" hangingPunct="1">
        <a:defRPr sz="2747" kern="1200">
          <a:solidFill>
            <a:schemeClr val="tx1"/>
          </a:solidFill>
          <a:latin typeface="+mn-lt"/>
          <a:ea typeface="+mn-ea"/>
          <a:cs typeface="+mn-cs"/>
        </a:defRPr>
      </a:lvl2pPr>
      <a:lvl3pPr marL="1399232" algn="l" defTabSz="699614" rtl="0" eaLnBrk="1" latinLnBrk="0" hangingPunct="1">
        <a:defRPr sz="2747" kern="1200">
          <a:solidFill>
            <a:schemeClr val="tx1"/>
          </a:solidFill>
          <a:latin typeface="+mn-lt"/>
          <a:ea typeface="+mn-ea"/>
          <a:cs typeface="+mn-cs"/>
        </a:defRPr>
      </a:lvl3pPr>
      <a:lvl4pPr marL="2098847" algn="l" defTabSz="699614" rtl="0" eaLnBrk="1" latinLnBrk="0" hangingPunct="1">
        <a:defRPr sz="2747" kern="1200">
          <a:solidFill>
            <a:schemeClr val="tx1"/>
          </a:solidFill>
          <a:latin typeface="+mn-lt"/>
          <a:ea typeface="+mn-ea"/>
          <a:cs typeface="+mn-cs"/>
        </a:defRPr>
      </a:lvl4pPr>
      <a:lvl5pPr marL="2798465" algn="l" defTabSz="699614" rtl="0" eaLnBrk="1" latinLnBrk="0" hangingPunct="1">
        <a:defRPr sz="2747" kern="1200">
          <a:solidFill>
            <a:schemeClr val="tx1"/>
          </a:solidFill>
          <a:latin typeface="+mn-lt"/>
          <a:ea typeface="+mn-ea"/>
          <a:cs typeface="+mn-cs"/>
        </a:defRPr>
      </a:lvl5pPr>
      <a:lvl6pPr marL="3498080" algn="l" defTabSz="699614" rtl="0" eaLnBrk="1" latinLnBrk="0" hangingPunct="1">
        <a:defRPr sz="2747" kern="1200">
          <a:solidFill>
            <a:schemeClr val="tx1"/>
          </a:solidFill>
          <a:latin typeface="+mn-lt"/>
          <a:ea typeface="+mn-ea"/>
          <a:cs typeface="+mn-cs"/>
        </a:defRPr>
      </a:lvl6pPr>
      <a:lvl7pPr marL="4197695" algn="l" defTabSz="699614" rtl="0" eaLnBrk="1" latinLnBrk="0" hangingPunct="1">
        <a:defRPr sz="2747" kern="1200">
          <a:solidFill>
            <a:schemeClr val="tx1"/>
          </a:solidFill>
          <a:latin typeface="+mn-lt"/>
          <a:ea typeface="+mn-ea"/>
          <a:cs typeface="+mn-cs"/>
        </a:defRPr>
      </a:lvl7pPr>
      <a:lvl8pPr marL="4897312" algn="l" defTabSz="699614" rtl="0" eaLnBrk="1" latinLnBrk="0" hangingPunct="1">
        <a:defRPr sz="2747" kern="1200">
          <a:solidFill>
            <a:schemeClr val="tx1"/>
          </a:solidFill>
          <a:latin typeface="+mn-lt"/>
          <a:ea typeface="+mn-ea"/>
          <a:cs typeface="+mn-cs"/>
        </a:defRPr>
      </a:lvl8pPr>
      <a:lvl9pPr marL="5596926" algn="l" defTabSz="699614" rtl="0" eaLnBrk="1" latinLnBrk="0" hangingPunct="1">
        <a:defRPr sz="27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hyperlink" Target="mailto:retta.bruegger@colostate.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jpg"/><Relationship Id="rId1" Type="http://schemas.openxmlformats.org/officeDocument/2006/relationships/slideLayout" Target="../slideLayouts/slideLayout14.xml"/><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2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hyperlink" Target="https://rangemanagement.extension.colostate.edu/stocking-rate/" TargetMode="External"/><Relationship Id="rId5" Type="http://schemas.openxmlformats.org/officeDocument/2006/relationships/hyperlink" Target="https://rangelands.app/" TargetMode="External"/><Relationship Id="rId4" Type="http://schemas.openxmlformats.org/officeDocument/2006/relationships/hyperlink" Target="https://abm.extension.colostate.edu/decision-tool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hyperlink" Target="https://agresearchmag.ars.usda.gov/2017/oct/jornada/"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hyperlink" Target="https://agresearchmag.ars.usda.gov/2017/oct/jornada/"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18/10/relationships/comments" Target="../comments/modernComment_18B_73F696B7.xml"/><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t="7786" b="7786"/>
          <a:stretch>
            <a:fillRect t="-17000" b="-17000"/>
          </a:stretch>
        </a:blipFill>
        <a:effectLst/>
      </p:bgPr>
    </p:bg>
    <p:spTree>
      <p:nvGrpSpPr>
        <p:cNvPr id="1" name=""/>
        <p:cNvGrpSpPr/>
        <p:nvPr/>
      </p:nvGrpSpPr>
      <p:grpSpPr>
        <a:xfrm>
          <a:off x="0" y="0"/>
          <a:ext cx="0" cy="0"/>
          <a:chOff x="0" y="0"/>
          <a:chExt cx="0" cy="0"/>
        </a:xfrm>
      </p:grpSpPr>
      <p:grpSp>
        <p:nvGrpSpPr>
          <p:cNvPr id="2" name="Group 2"/>
          <p:cNvGrpSpPr/>
          <p:nvPr/>
        </p:nvGrpSpPr>
        <p:grpSpPr>
          <a:xfrm>
            <a:off x="2960973" y="1448606"/>
            <a:ext cx="12366054" cy="7389786"/>
            <a:chOff x="0" y="0"/>
            <a:chExt cx="16488072" cy="9853050"/>
          </a:xfrm>
        </p:grpSpPr>
        <p:sp>
          <p:nvSpPr>
            <p:cNvPr id="3" name="AutoShape 3"/>
            <p:cNvSpPr/>
            <p:nvPr/>
          </p:nvSpPr>
          <p:spPr>
            <a:xfrm>
              <a:off x="0" y="0"/>
              <a:ext cx="16488072" cy="9853050"/>
            </a:xfrm>
            <a:prstGeom prst="rect">
              <a:avLst/>
            </a:prstGeom>
            <a:solidFill>
              <a:srgbClr val="1E4D2B"/>
            </a:solidFill>
          </p:spPr>
        </p:sp>
        <p:sp>
          <p:nvSpPr>
            <p:cNvPr id="4" name="TextBox 4"/>
            <p:cNvSpPr txBox="1"/>
            <p:nvPr/>
          </p:nvSpPr>
          <p:spPr>
            <a:xfrm>
              <a:off x="1219392" y="1227909"/>
              <a:ext cx="14049289" cy="692150"/>
            </a:xfrm>
            <a:prstGeom prst="rect">
              <a:avLst/>
            </a:prstGeom>
          </p:spPr>
          <p:txBody>
            <a:bodyPr lIns="0" tIns="0" rIns="0" bIns="0" rtlCol="0" anchor="t">
              <a:spAutoFit/>
            </a:bodyPr>
            <a:lstStyle/>
            <a:p>
              <a:pPr algn="ctr">
                <a:lnSpc>
                  <a:spcPts val="3900"/>
                </a:lnSpc>
              </a:pPr>
              <a:endParaRPr/>
            </a:p>
          </p:txBody>
        </p:sp>
        <p:sp>
          <p:nvSpPr>
            <p:cNvPr id="5" name="TextBox 5"/>
            <p:cNvSpPr txBox="1"/>
            <p:nvPr/>
          </p:nvSpPr>
          <p:spPr>
            <a:xfrm>
              <a:off x="1018593" y="1344042"/>
              <a:ext cx="14611243" cy="6205973"/>
            </a:xfrm>
            <a:prstGeom prst="rect">
              <a:avLst/>
            </a:prstGeom>
          </p:spPr>
          <p:txBody>
            <a:bodyPr lIns="0" tIns="0" rIns="0" bIns="0" rtlCol="0" anchor="t">
              <a:spAutoFit/>
            </a:bodyPr>
            <a:lstStyle/>
            <a:p>
              <a:pPr algn="ctr">
                <a:lnSpc>
                  <a:spcPts val="12480"/>
                </a:lnSpc>
              </a:pPr>
              <a:r>
                <a:rPr lang="en-US" sz="7200" dirty="0">
                  <a:solidFill>
                    <a:srgbClr val="FFFFFF"/>
                  </a:solidFill>
                  <a:latin typeface="Vitesse-Book"/>
                </a:rPr>
                <a:t>Rangeland Management Options During Drought</a:t>
              </a:r>
            </a:p>
          </p:txBody>
        </p:sp>
        <p:sp>
          <p:nvSpPr>
            <p:cNvPr id="6" name="TextBox 6"/>
            <p:cNvSpPr txBox="1"/>
            <p:nvPr/>
          </p:nvSpPr>
          <p:spPr>
            <a:xfrm>
              <a:off x="0" y="8297010"/>
              <a:ext cx="15321483" cy="1190924"/>
            </a:xfrm>
            <a:prstGeom prst="rect">
              <a:avLst/>
            </a:prstGeom>
          </p:spPr>
          <p:txBody>
            <a:bodyPr wrap="square" lIns="0" tIns="0" rIns="0" bIns="0" rtlCol="0" anchor="t">
              <a:spAutoFit/>
            </a:bodyPr>
            <a:lstStyle/>
            <a:p>
              <a:pPr algn="ctr">
                <a:lnSpc>
                  <a:spcPts val="3479"/>
                </a:lnSpc>
              </a:pPr>
              <a:r>
                <a:rPr lang="en-US" sz="2800" spc="116" dirty="0">
                  <a:solidFill>
                    <a:srgbClr val="FFFFFF"/>
                  </a:solidFill>
                  <a:latin typeface="Klavika-Medium"/>
                </a:rPr>
                <a:t>Ag Water Workshop; Jackson County, CO</a:t>
              </a:r>
            </a:p>
            <a:p>
              <a:pPr algn="ctr">
                <a:lnSpc>
                  <a:spcPts val="3479"/>
                </a:lnSpc>
              </a:pPr>
              <a:r>
                <a:rPr lang="en-US" sz="2800" spc="116" dirty="0">
                  <a:solidFill>
                    <a:srgbClr val="FFFFFF"/>
                  </a:solidFill>
                  <a:latin typeface="Klavika-Medium"/>
                </a:rPr>
                <a:t>Retta Bruegger | </a:t>
              </a:r>
              <a:r>
                <a:rPr lang="en-US" sz="2800" spc="116" dirty="0">
                  <a:solidFill>
                    <a:schemeClr val="bg1"/>
                  </a:solidFill>
                  <a:latin typeface="Klavika-Medium"/>
                  <a:hlinkClick r:id="rId4">
                    <a:extLst>
                      <a:ext uri="{A12FA001-AC4F-418D-AE19-62706E023703}">
                        <ahyp:hlinkClr xmlns:ahyp="http://schemas.microsoft.com/office/drawing/2018/hyperlinkcolor" val="tx"/>
                      </a:ext>
                    </a:extLst>
                  </a:hlinkClick>
                </a:rPr>
                <a:t>retta.bruegger@colostate.edu</a:t>
              </a:r>
              <a:r>
                <a:rPr lang="en-US" sz="2800" spc="116" dirty="0">
                  <a:solidFill>
                    <a:schemeClr val="bg1"/>
                  </a:solidFill>
                  <a:latin typeface="Klavika-Medium"/>
                </a:rPr>
                <a:t> </a:t>
              </a:r>
              <a:r>
                <a:rPr lang="en-US" sz="2800" spc="116" dirty="0">
                  <a:solidFill>
                    <a:srgbClr val="FFFFFF"/>
                  </a:solidFill>
                  <a:latin typeface="Klavika-Medium"/>
                </a:rPr>
                <a:t>| 970.988.0043</a:t>
              </a:r>
            </a:p>
          </p:txBody>
        </p:sp>
      </p:grpSp>
      <p:pic>
        <p:nvPicPr>
          <p:cNvPr id="7" name="Picture 7"/>
          <p:cNvPicPr>
            <a:picLocks noChangeAspect="1"/>
          </p:cNvPicPr>
          <p:nvPr/>
        </p:nvPicPr>
        <p:blipFill>
          <a:blip r:embed="rId5"/>
          <a:srcRect/>
          <a:stretch>
            <a:fillRect/>
          </a:stretch>
        </p:blipFill>
        <p:spPr>
          <a:xfrm>
            <a:off x="0" y="8838394"/>
            <a:ext cx="6406726" cy="1426825"/>
          </a:xfrm>
          <a:prstGeom prst="rect">
            <a:avLst/>
          </a:prstGeom>
        </p:spPr>
      </p:pic>
      <p:sp>
        <p:nvSpPr>
          <p:cNvPr id="8" name="AutoShape 8"/>
          <p:cNvSpPr/>
          <p:nvPr/>
        </p:nvSpPr>
        <p:spPr>
          <a:xfrm>
            <a:off x="14452086" y="5989800"/>
            <a:ext cx="3254813" cy="4024132"/>
          </a:xfrm>
          <a:prstGeom prst="rect">
            <a:avLst/>
          </a:prstGeom>
          <a:solidFill>
            <a:srgbClr val="57735C"/>
          </a:solidFill>
        </p:spPr>
      </p:sp>
      <p:pic>
        <p:nvPicPr>
          <p:cNvPr id="9" name="Picture 9"/>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4638934" y="6094164"/>
            <a:ext cx="2881117" cy="1812942"/>
          </a:xfrm>
          <a:prstGeom prst="rect">
            <a:avLst/>
          </a:prstGeom>
        </p:spPr>
      </p:pic>
      <p:grpSp>
        <p:nvGrpSpPr>
          <p:cNvPr id="10" name="Group 10"/>
          <p:cNvGrpSpPr/>
          <p:nvPr/>
        </p:nvGrpSpPr>
        <p:grpSpPr>
          <a:xfrm>
            <a:off x="14649513" y="8241025"/>
            <a:ext cx="2859958" cy="1068170"/>
            <a:chOff x="0" y="0"/>
            <a:chExt cx="3813277" cy="1424227"/>
          </a:xfrm>
        </p:grpSpPr>
        <p:sp>
          <p:nvSpPr>
            <p:cNvPr id="11" name="TextBox 11"/>
            <p:cNvSpPr txBox="1"/>
            <p:nvPr/>
          </p:nvSpPr>
          <p:spPr>
            <a:xfrm>
              <a:off x="32877" y="-66675"/>
              <a:ext cx="3747523" cy="503280"/>
            </a:xfrm>
            <a:prstGeom prst="rect">
              <a:avLst/>
            </a:prstGeom>
          </p:spPr>
          <p:txBody>
            <a:bodyPr lIns="0" tIns="0" rIns="0" bIns="0" rtlCol="0" anchor="t">
              <a:spAutoFit/>
            </a:bodyPr>
            <a:lstStyle/>
            <a:p>
              <a:pPr algn="ctr">
                <a:lnSpc>
                  <a:spcPts val="2826"/>
                </a:lnSpc>
              </a:pPr>
              <a:r>
                <a:rPr lang="en-US" sz="2174" spc="65">
                  <a:solidFill>
                    <a:srgbClr val="FFFFFF"/>
                  </a:solidFill>
                  <a:latin typeface="Klavika-Medium"/>
                </a:rPr>
                <a:t>Retta Bruegger</a:t>
              </a:r>
            </a:p>
          </p:txBody>
        </p:sp>
        <p:sp>
          <p:nvSpPr>
            <p:cNvPr id="12" name="TextBox 12"/>
            <p:cNvSpPr txBox="1"/>
            <p:nvPr/>
          </p:nvSpPr>
          <p:spPr>
            <a:xfrm>
              <a:off x="0" y="579666"/>
              <a:ext cx="3813277" cy="844561"/>
            </a:xfrm>
            <a:prstGeom prst="rect">
              <a:avLst/>
            </a:prstGeom>
          </p:spPr>
          <p:txBody>
            <a:bodyPr lIns="0" tIns="0" rIns="0" bIns="0" rtlCol="0" anchor="t">
              <a:spAutoFit/>
            </a:bodyPr>
            <a:lstStyle/>
            <a:p>
              <a:pPr algn="ctr">
                <a:lnSpc>
                  <a:spcPts val="2679"/>
                </a:lnSpc>
              </a:pPr>
              <a:r>
                <a:rPr lang="en-US" sz="1786">
                  <a:solidFill>
                    <a:srgbClr val="FFFFFF"/>
                  </a:solidFill>
                  <a:latin typeface="Proxima Nova Regular"/>
                </a:rPr>
                <a:t>Regional Specialist, Range Management</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595828"/>
            <a:ext cx="8305800" cy="9129085"/>
          </a:xfrm>
          <a:prstGeom prst="rect">
            <a:avLst/>
          </a:prstGeom>
        </p:spPr>
      </p:pic>
      <p:grpSp>
        <p:nvGrpSpPr>
          <p:cNvPr id="3" name="Group 3"/>
          <p:cNvGrpSpPr/>
          <p:nvPr/>
        </p:nvGrpSpPr>
        <p:grpSpPr>
          <a:xfrm>
            <a:off x="8112552" y="0"/>
            <a:ext cx="11123302" cy="10287000"/>
            <a:chOff x="0" y="0"/>
            <a:chExt cx="14831069" cy="11066096"/>
          </a:xfrm>
        </p:grpSpPr>
        <p:sp>
          <p:nvSpPr>
            <p:cNvPr id="4" name="AutoShape 4"/>
            <p:cNvSpPr/>
            <p:nvPr/>
          </p:nvSpPr>
          <p:spPr>
            <a:xfrm>
              <a:off x="0" y="0"/>
              <a:ext cx="14831069" cy="11066096"/>
            </a:xfrm>
            <a:prstGeom prst="rect">
              <a:avLst/>
            </a:prstGeom>
            <a:solidFill>
              <a:srgbClr val="1E4D2B"/>
            </a:solidFill>
          </p:spPr>
        </p:sp>
        <p:sp>
          <p:nvSpPr>
            <p:cNvPr id="5" name="AutoShape 5"/>
            <p:cNvSpPr/>
            <p:nvPr/>
          </p:nvSpPr>
          <p:spPr>
            <a:xfrm>
              <a:off x="1502176" y="5563008"/>
              <a:ext cx="11826716" cy="131655"/>
            </a:xfrm>
            <a:prstGeom prst="rect">
              <a:avLst/>
            </a:prstGeom>
            <a:solidFill>
              <a:srgbClr val="ECF8EE"/>
            </a:solidFill>
          </p:spPr>
        </p:sp>
        <p:sp>
          <p:nvSpPr>
            <p:cNvPr id="6" name="TextBox 6"/>
            <p:cNvSpPr txBox="1"/>
            <p:nvPr/>
          </p:nvSpPr>
          <p:spPr>
            <a:xfrm>
              <a:off x="1506719" y="6104538"/>
              <a:ext cx="11822174" cy="2988054"/>
            </a:xfrm>
            <a:prstGeom prst="rect">
              <a:avLst/>
            </a:prstGeom>
          </p:spPr>
          <p:txBody>
            <a:bodyPr lIns="0" tIns="0" rIns="0" bIns="0" rtlCol="0" anchor="t">
              <a:spAutoFit/>
            </a:bodyPr>
            <a:lstStyle/>
            <a:p>
              <a:pPr marL="457200" indent="-457200" algn="l">
                <a:lnSpc>
                  <a:spcPts val="3584"/>
                </a:lnSpc>
                <a:buFont typeface="Arial" panose="020B0604020202020204" pitchFamily="34" charset="0"/>
                <a:buChar char="•"/>
              </a:pPr>
              <a:r>
                <a:rPr lang="en-US" sz="3200" spc="82" dirty="0">
                  <a:solidFill>
                    <a:srgbClr val="FFFFFF"/>
                  </a:solidFill>
                  <a:latin typeface="Klavika-Medium"/>
                </a:rPr>
                <a:t>Moderately grazed grasses can continue to extract soil moisture when it drops as low as 1-2%. </a:t>
              </a:r>
            </a:p>
            <a:p>
              <a:pPr algn="l">
                <a:lnSpc>
                  <a:spcPts val="3584"/>
                </a:lnSpc>
              </a:pPr>
              <a:endParaRPr lang="en-US" sz="3200" spc="82" dirty="0">
                <a:solidFill>
                  <a:srgbClr val="FFFFFF"/>
                </a:solidFill>
                <a:latin typeface="Klavika-Medium"/>
              </a:endParaRPr>
            </a:p>
            <a:p>
              <a:pPr marL="457200" indent="-457200" algn="l">
                <a:lnSpc>
                  <a:spcPts val="3584"/>
                </a:lnSpc>
                <a:buFont typeface="Arial" panose="020B0604020202020204" pitchFamily="34" charset="0"/>
                <a:buChar char="•"/>
              </a:pPr>
              <a:r>
                <a:rPr lang="en-US" sz="3200" spc="82" dirty="0">
                  <a:solidFill>
                    <a:srgbClr val="FFFFFF"/>
                  </a:solidFill>
                  <a:latin typeface="Klavika-Medium"/>
                </a:rPr>
                <a:t>Heavily grazed grasses can permanently wilt at 6-8% soil moisture.</a:t>
              </a:r>
            </a:p>
          </p:txBody>
        </p:sp>
        <p:sp>
          <p:nvSpPr>
            <p:cNvPr id="7" name="TextBox 7"/>
            <p:cNvSpPr txBox="1"/>
            <p:nvPr/>
          </p:nvSpPr>
          <p:spPr>
            <a:xfrm>
              <a:off x="1502176" y="1048375"/>
              <a:ext cx="11822174" cy="3393635"/>
            </a:xfrm>
            <a:prstGeom prst="rect">
              <a:avLst/>
            </a:prstGeom>
          </p:spPr>
          <p:txBody>
            <a:bodyPr lIns="0" tIns="0" rIns="0" bIns="0" rtlCol="0" anchor="t">
              <a:spAutoFit/>
            </a:bodyPr>
            <a:lstStyle/>
            <a:p>
              <a:pPr algn="l">
                <a:lnSpc>
                  <a:spcPts val="8248"/>
                </a:lnSpc>
              </a:pPr>
              <a:r>
                <a:rPr lang="en-US" sz="6874" spc="137" dirty="0">
                  <a:solidFill>
                    <a:srgbClr val="FFFFFF"/>
                  </a:solidFill>
                  <a:latin typeface="Vitesse-Book"/>
                </a:rPr>
                <a:t>Which grass would you rather be in drought?</a:t>
              </a:r>
            </a:p>
          </p:txBody>
        </p:sp>
      </p:grpSp>
      <p:sp>
        <p:nvSpPr>
          <p:cNvPr id="8" name="TextBox 8"/>
          <p:cNvSpPr txBox="1"/>
          <p:nvPr/>
        </p:nvSpPr>
        <p:spPr>
          <a:xfrm>
            <a:off x="2684349" y="2598343"/>
            <a:ext cx="1137009" cy="787463"/>
          </a:xfrm>
          <a:prstGeom prst="rect">
            <a:avLst/>
          </a:prstGeom>
        </p:spPr>
        <p:txBody>
          <a:bodyPr lIns="0" tIns="0" rIns="0" bIns="0" rtlCol="0" anchor="t">
            <a:spAutoFit/>
          </a:bodyPr>
          <a:lstStyle/>
          <a:p>
            <a:pPr algn="ctr">
              <a:lnSpc>
                <a:spcPts val="5880"/>
              </a:lnSpc>
              <a:spcBef>
                <a:spcPct val="0"/>
              </a:spcBef>
            </a:pPr>
            <a:r>
              <a:rPr lang="en-US" sz="4200">
                <a:solidFill>
                  <a:srgbClr val="FFFFFF"/>
                </a:solidFill>
                <a:latin typeface="klavika-bold"/>
              </a:rPr>
              <a:t>50 %</a:t>
            </a:r>
          </a:p>
        </p:txBody>
      </p:sp>
      <p:sp>
        <p:nvSpPr>
          <p:cNvPr id="9" name="TextBox 9"/>
          <p:cNvSpPr txBox="1"/>
          <p:nvPr/>
        </p:nvSpPr>
        <p:spPr>
          <a:xfrm>
            <a:off x="4856944" y="2597472"/>
            <a:ext cx="1283476" cy="710964"/>
          </a:xfrm>
          <a:prstGeom prst="rect">
            <a:avLst/>
          </a:prstGeom>
        </p:spPr>
        <p:txBody>
          <a:bodyPr wrap="square" lIns="0" tIns="0" rIns="0" bIns="0" rtlCol="0" anchor="t">
            <a:spAutoFit/>
          </a:bodyPr>
          <a:lstStyle/>
          <a:p>
            <a:pPr algn="ctr">
              <a:lnSpc>
                <a:spcPts val="5880"/>
              </a:lnSpc>
              <a:spcBef>
                <a:spcPct val="0"/>
              </a:spcBef>
            </a:pPr>
            <a:r>
              <a:rPr lang="en-US" sz="4200" dirty="0">
                <a:solidFill>
                  <a:srgbClr val="FFFFFF"/>
                </a:solidFill>
                <a:latin typeface="klavika-bold"/>
              </a:rPr>
              <a:t>70 %</a:t>
            </a:r>
          </a:p>
        </p:txBody>
      </p:sp>
      <p:sp>
        <p:nvSpPr>
          <p:cNvPr id="10" name="TextBox 10"/>
          <p:cNvSpPr txBox="1"/>
          <p:nvPr/>
        </p:nvSpPr>
        <p:spPr>
          <a:xfrm>
            <a:off x="6955926" y="2597472"/>
            <a:ext cx="1145181" cy="787463"/>
          </a:xfrm>
          <a:prstGeom prst="rect">
            <a:avLst/>
          </a:prstGeom>
        </p:spPr>
        <p:txBody>
          <a:bodyPr lIns="0" tIns="0" rIns="0" bIns="0" rtlCol="0" anchor="t">
            <a:spAutoFit/>
          </a:bodyPr>
          <a:lstStyle/>
          <a:p>
            <a:pPr algn="ctr">
              <a:lnSpc>
                <a:spcPts val="5880"/>
              </a:lnSpc>
              <a:spcBef>
                <a:spcPct val="0"/>
              </a:spcBef>
            </a:pPr>
            <a:r>
              <a:rPr lang="en-US" sz="4200">
                <a:solidFill>
                  <a:srgbClr val="FFFFFF"/>
                </a:solidFill>
                <a:latin typeface="klavika-bold"/>
              </a:rPr>
              <a:t>90 %</a:t>
            </a:r>
          </a:p>
        </p:txBody>
      </p:sp>
      <p:sp>
        <p:nvSpPr>
          <p:cNvPr id="11" name="TextBox 11"/>
          <p:cNvSpPr txBox="1"/>
          <p:nvPr/>
        </p:nvSpPr>
        <p:spPr>
          <a:xfrm>
            <a:off x="403461" y="2597472"/>
            <a:ext cx="1318914" cy="787463"/>
          </a:xfrm>
          <a:prstGeom prst="rect">
            <a:avLst/>
          </a:prstGeom>
        </p:spPr>
        <p:txBody>
          <a:bodyPr lIns="0" tIns="0" rIns="0" bIns="0" rtlCol="0" anchor="t">
            <a:spAutoFit/>
          </a:bodyPr>
          <a:lstStyle/>
          <a:p>
            <a:pPr algn="ctr">
              <a:lnSpc>
                <a:spcPts val="5880"/>
              </a:lnSpc>
              <a:spcBef>
                <a:spcPct val="0"/>
              </a:spcBef>
            </a:pPr>
            <a:r>
              <a:rPr lang="en-US" sz="4200">
                <a:solidFill>
                  <a:srgbClr val="FFFFFF"/>
                </a:solidFill>
                <a:latin typeface="klavika-bold"/>
              </a:rPr>
              <a:t>0 %</a:t>
            </a:r>
          </a:p>
        </p:txBody>
      </p:sp>
    </p:spTree>
    <p:extLst>
      <p:ext uri="{BB962C8B-B14F-4D97-AF65-F5344CB8AC3E}">
        <p14:creationId xmlns:p14="http://schemas.microsoft.com/office/powerpoint/2010/main" val="425891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mt="60000"/>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663832" y="1181100"/>
            <a:ext cx="10161287" cy="6167593"/>
            <a:chOff x="0" y="0"/>
            <a:chExt cx="13548383" cy="8223457"/>
          </a:xfrm>
        </p:grpSpPr>
        <p:sp>
          <p:nvSpPr>
            <p:cNvPr id="3" name="AutoShape 3"/>
            <p:cNvSpPr/>
            <p:nvPr/>
          </p:nvSpPr>
          <p:spPr>
            <a:xfrm>
              <a:off x="0" y="0"/>
              <a:ext cx="13548383" cy="8223457"/>
            </a:xfrm>
            <a:prstGeom prst="rect">
              <a:avLst/>
            </a:prstGeom>
            <a:solidFill>
              <a:srgbClr val="1E4D2B"/>
            </a:solidFill>
          </p:spPr>
        </p:sp>
        <p:sp>
          <p:nvSpPr>
            <p:cNvPr id="4" name="TextBox 4"/>
            <p:cNvSpPr txBox="1"/>
            <p:nvPr/>
          </p:nvSpPr>
          <p:spPr>
            <a:xfrm>
              <a:off x="1118999" y="933057"/>
              <a:ext cx="10610169" cy="692150"/>
            </a:xfrm>
            <a:prstGeom prst="rect">
              <a:avLst/>
            </a:prstGeom>
          </p:spPr>
          <p:txBody>
            <a:bodyPr lIns="0" tIns="0" rIns="0" bIns="0" rtlCol="0" anchor="t">
              <a:spAutoFit/>
            </a:bodyPr>
            <a:lstStyle/>
            <a:p>
              <a:pPr algn="l">
                <a:lnSpc>
                  <a:spcPts val="3900"/>
                </a:lnSpc>
              </a:pPr>
              <a:endParaRPr/>
            </a:p>
          </p:txBody>
        </p:sp>
        <p:sp>
          <p:nvSpPr>
            <p:cNvPr id="5" name="TextBox 5"/>
            <p:cNvSpPr txBox="1"/>
            <p:nvPr/>
          </p:nvSpPr>
          <p:spPr>
            <a:xfrm>
              <a:off x="1118999" y="6556763"/>
              <a:ext cx="10610169" cy="638387"/>
            </a:xfrm>
            <a:prstGeom prst="rect">
              <a:avLst/>
            </a:prstGeom>
          </p:spPr>
          <p:txBody>
            <a:bodyPr lIns="0" tIns="0" rIns="0" bIns="0" rtlCol="0" anchor="t">
              <a:spAutoFit/>
            </a:bodyPr>
            <a:lstStyle/>
            <a:p>
              <a:pPr algn="l">
                <a:lnSpc>
                  <a:spcPts val="3640"/>
                </a:lnSpc>
              </a:pPr>
              <a:endParaRPr/>
            </a:p>
          </p:txBody>
        </p:sp>
        <p:sp>
          <p:nvSpPr>
            <p:cNvPr id="6" name="TextBox 6"/>
            <p:cNvSpPr txBox="1"/>
            <p:nvPr/>
          </p:nvSpPr>
          <p:spPr>
            <a:xfrm>
              <a:off x="1118999" y="2042233"/>
              <a:ext cx="11310385" cy="4150109"/>
            </a:xfrm>
            <a:prstGeom prst="rect">
              <a:avLst/>
            </a:prstGeom>
          </p:spPr>
          <p:txBody>
            <a:bodyPr lIns="0" tIns="0" rIns="0" bIns="0" rtlCol="0" anchor="t">
              <a:spAutoFit/>
            </a:bodyPr>
            <a:lstStyle/>
            <a:p>
              <a:pPr algn="l">
                <a:lnSpc>
                  <a:spcPts val="7526"/>
                </a:lnSpc>
              </a:pPr>
              <a:r>
                <a:rPr lang="en-US" sz="5789" dirty="0">
                  <a:solidFill>
                    <a:srgbClr val="FFFFFF"/>
                  </a:solidFill>
                  <a:latin typeface="Klavika-Medium"/>
                </a:rPr>
                <a:t>Plant cover and biomass impacts soil health </a:t>
              </a:r>
            </a:p>
            <a:p>
              <a:pPr marL="594360" lvl="1" indent="-297180" algn="l">
                <a:lnSpc>
                  <a:spcPts val="4680"/>
                </a:lnSpc>
                <a:buFont typeface="Arial"/>
                <a:buChar char="•"/>
              </a:pPr>
              <a:r>
                <a:rPr lang="en-US" sz="3600" dirty="0">
                  <a:solidFill>
                    <a:srgbClr val="FFFFFF"/>
                  </a:solidFill>
                  <a:latin typeface="Klavika-Medium"/>
                </a:rPr>
                <a:t>reduces erosion</a:t>
              </a:r>
            </a:p>
            <a:p>
              <a:pPr marL="594360" lvl="1" indent="-297180" algn="l">
                <a:lnSpc>
                  <a:spcPts val="4680"/>
                </a:lnSpc>
                <a:buFont typeface="Arial"/>
                <a:buChar char="•"/>
              </a:pPr>
              <a:r>
                <a:rPr lang="en-US" sz="3600" dirty="0">
                  <a:solidFill>
                    <a:srgbClr val="FFFFFF"/>
                  </a:solidFill>
                  <a:latin typeface="Klavika-Medium"/>
                </a:rPr>
                <a:t>additions of organic matter</a:t>
              </a:r>
            </a:p>
          </p:txBody>
        </p:sp>
      </p:grpSp>
      <p:pic>
        <p:nvPicPr>
          <p:cNvPr id="7" name="Picture 7"/>
          <p:cNvPicPr>
            <a:picLocks noChangeAspect="1"/>
          </p:cNvPicPr>
          <p:nvPr/>
        </p:nvPicPr>
        <p:blipFill>
          <a:blip r:embed="rId4"/>
          <a:srcRect/>
          <a:stretch>
            <a:fillRect/>
          </a:stretch>
        </p:blipFill>
        <p:spPr>
          <a:xfrm>
            <a:off x="12543525" y="246112"/>
            <a:ext cx="4731200" cy="5579245"/>
          </a:xfrm>
          <a:prstGeom prst="rect">
            <a:avLst/>
          </a:prstGeom>
        </p:spPr>
      </p:pic>
      <p:pic>
        <p:nvPicPr>
          <p:cNvPr id="8" name="Picture 7">
            <a:extLst>
              <a:ext uri="{FF2B5EF4-FFF2-40B4-BE49-F238E27FC236}">
                <a16:creationId xmlns:a16="http://schemas.microsoft.com/office/drawing/2014/main" id="{149599B7-16F2-4865-B35D-C9C714B42AF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547848" y="6520189"/>
            <a:ext cx="4876044" cy="3731078"/>
          </a:xfrm>
          <a:prstGeom prst="rect">
            <a:avLst/>
          </a:prstGeom>
          <a:ln w="57150">
            <a:solidFill>
              <a:schemeClr val="bg1"/>
            </a:solidFill>
          </a:ln>
        </p:spPr>
      </p:pic>
      <p:pic>
        <p:nvPicPr>
          <p:cNvPr id="9" name="Picture 8">
            <a:extLst>
              <a:ext uri="{FF2B5EF4-FFF2-40B4-BE49-F238E27FC236}">
                <a16:creationId xmlns:a16="http://schemas.microsoft.com/office/drawing/2014/main" id="{6BF95D2D-9CD5-45DF-85BB-68CC52BFC65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3029827" y="6492975"/>
            <a:ext cx="4811038" cy="3731078"/>
          </a:xfrm>
          <a:prstGeom prst="rect">
            <a:avLst/>
          </a:prstGeom>
          <a:ln w="57150">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857250"/>
            <a:ext cx="6229377" cy="10657095"/>
            <a:chOff x="0" y="0"/>
            <a:chExt cx="8305835" cy="14209460"/>
          </a:xfrm>
        </p:grpSpPr>
        <p:sp>
          <p:nvSpPr>
            <p:cNvPr id="3" name="AutoShape 3"/>
            <p:cNvSpPr/>
            <p:nvPr/>
          </p:nvSpPr>
          <p:spPr>
            <a:xfrm>
              <a:off x="0" y="0"/>
              <a:ext cx="8305835" cy="14209460"/>
            </a:xfrm>
            <a:prstGeom prst="rect">
              <a:avLst/>
            </a:prstGeom>
            <a:solidFill>
              <a:srgbClr val="1E4D2B"/>
            </a:solidFill>
          </p:spPr>
        </p:sp>
        <p:sp>
          <p:nvSpPr>
            <p:cNvPr id="4" name="AutoShape 4"/>
            <p:cNvSpPr/>
            <p:nvPr/>
          </p:nvSpPr>
          <p:spPr>
            <a:xfrm>
              <a:off x="1105998" y="6023400"/>
              <a:ext cx="5830218" cy="62943"/>
            </a:xfrm>
            <a:prstGeom prst="rect">
              <a:avLst/>
            </a:prstGeom>
            <a:solidFill>
              <a:srgbClr val="ECF8EE"/>
            </a:solidFill>
          </p:spPr>
        </p:sp>
        <p:sp>
          <p:nvSpPr>
            <p:cNvPr id="5" name="TextBox 5"/>
            <p:cNvSpPr txBox="1"/>
            <p:nvPr/>
          </p:nvSpPr>
          <p:spPr>
            <a:xfrm>
              <a:off x="1105998" y="2035918"/>
              <a:ext cx="6093839" cy="1339850"/>
            </a:xfrm>
            <a:prstGeom prst="rect">
              <a:avLst/>
            </a:prstGeom>
          </p:spPr>
          <p:txBody>
            <a:bodyPr lIns="0" tIns="0" rIns="0" bIns="0" rtlCol="0" anchor="t">
              <a:spAutoFit/>
            </a:bodyPr>
            <a:lstStyle/>
            <a:p>
              <a:pPr algn="l">
                <a:lnSpc>
                  <a:spcPts val="3900"/>
                </a:lnSpc>
              </a:pPr>
              <a:r>
                <a:rPr lang="en-US" sz="3000" spc="120">
                  <a:solidFill>
                    <a:srgbClr val="FFFFFF"/>
                  </a:solidFill>
                  <a:latin typeface="Klavika-Medium"/>
                </a:rPr>
                <a:t>Grazing Management Principle 1</a:t>
              </a:r>
            </a:p>
          </p:txBody>
        </p:sp>
        <p:sp>
          <p:nvSpPr>
            <p:cNvPr id="6" name="TextBox 6"/>
            <p:cNvSpPr txBox="1"/>
            <p:nvPr/>
          </p:nvSpPr>
          <p:spPr>
            <a:xfrm>
              <a:off x="1105999" y="6569455"/>
              <a:ext cx="6093839" cy="6145187"/>
            </a:xfrm>
            <a:prstGeom prst="rect">
              <a:avLst/>
            </a:prstGeom>
          </p:spPr>
          <p:txBody>
            <a:bodyPr lIns="0" tIns="0" rIns="0" bIns="0" rtlCol="0" anchor="t">
              <a:spAutoFit/>
            </a:bodyPr>
            <a:lstStyle/>
            <a:p>
              <a:pPr algn="l">
                <a:lnSpc>
                  <a:spcPts val="3639"/>
                </a:lnSpc>
              </a:pPr>
              <a:endParaRPr lang="en-US" sz="2799" spc="83" dirty="0">
                <a:solidFill>
                  <a:srgbClr val="FFFFFF"/>
                </a:solidFill>
                <a:latin typeface="Klavika-Medium"/>
              </a:endParaRPr>
            </a:p>
            <a:p>
              <a:pPr algn="l">
                <a:lnSpc>
                  <a:spcPts val="3639"/>
                </a:lnSpc>
              </a:pPr>
              <a:endParaRPr lang="en-US" sz="2799" spc="83" dirty="0">
                <a:solidFill>
                  <a:srgbClr val="FFFFFF"/>
                </a:solidFill>
                <a:latin typeface="Klavika-Medium"/>
              </a:endParaRPr>
            </a:p>
            <a:p>
              <a:pPr algn="l">
                <a:lnSpc>
                  <a:spcPts val="3639"/>
                </a:lnSpc>
              </a:pPr>
              <a:endParaRPr lang="en-US" sz="2799" spc="83" dirty="0">
                <a:solidFill>
                  <a:srgbClr val="FFFFFF"/>
                </a:solidFill>
                <a:latin typeface="Klavika-Medium"/>
              </a:endParaRPr>
            </a:p>
            <a:p>
              <a:pPr algn="l">
                <a:lnSpc>
                  <a:spcPts val="3639"/>
                </a:lnSpc>
              </a:pPr>
              <a:endParaRPr lang="en-US" sz="2799" spc="83" dirty="0">
                <a:solidFill>
                  <a:srgbClr val="FFFFFF"/>
                </a:solidFill>
                <a:latin typeface="Klavika-Medium"/>
              </a:endParaRPr>
            </a:p>
            <a:p>
              <a:pPr algn="l">
                <a:lnSpc>
                  <a:spcPts val="3639"/>
                </a:lnSpc>
              </a:pPr>
              <a:endParaRPr lang="en-US" sz="2799" spc="83" dirty="0">
                <a:solidFill>
                  <a:srgbClr val="FFFFFF"/>
                </a:solidFill>
                <a:latin typeface="Klavika-Medium"/>
              </a:endParaRPr>
            </a:p>
            <a:p>
              <a:pPr algn="l">
                <a:lnSpc>
                  <a:spcPts val="3639"/>
                </a:lnSpc>
              </a:pPr>
              <a:endParaRPr lang="en-US" sz="2799" spc="83" dirty="0">
                <a:solidFill>
                  <a:srgbClr val="FFFFFF"/>
                </a:solidFill>
                <a:latin typeface="Klavika-Medium"/>
              </a:endParaRPr>
            </a:p>
            <a:p>
              <a:pPr algn="l">
                <a:lnSpc>
                  <a:spcPts val="3639"/>
                </a:lnSpc>
              </a:pPr>
              <a:endParaRPr lang="en-US" sz="2799" spc="83" dirty="0">
                <a:solidFill>
                  <a:srgbClr val="FFFFFF"/>
                </a:solidFill>
                <a:latin typeface="Klavika-Medium"/>
              </a:endParaRPr>
            </a:p>
            <a:p>
              <a:pPr algn="l">
                <a:lnSpc>
                  <a:spcPts val="3639"/>
                </a:lnSpc>
              </a:pPr>
              <a:endParaRPr lang="en-US" sz="2799" spc="83" dirty="0">
                <a:solidFill>
                  <a:srgbClr val="FFFFFF"/>
                </a:solidFill>
                <a:latin typeface="Klavika-Medium"/>
              </a:endParaRPr>
            </a:p>
            <a:p>
              <a:pPr algn="l">
                <a:lnSpc>
                  <a:spcPts val="3639"/>
                </a:lnSpc>
              </a:pPr>
              <a:endParaRPr lang="en-US" sz="2799" spc="83" dirty="0">
                <a:solidFill>
                  <a:srgbClr val="FFFFFF"/>
                </a:solidFill>
                <a:latin typeface="Klavika-Medium"/>
              </a:endParaRPr>
            </a:p>
            <a:p>
              <a:pPr algn="l">
                <a:lnSpc>
                  <a:spcPts val="3640"/>
                </a:lnSpc>
              </a:pPr>
              <a:endParaRPr lang="en-US" sz="2799" spc="83" dirty="0">
                <a:solidFill>
                  <a:srgbClr val="FFFFFF"/>
                </a:solidFill>
                <a:latin typeface="Klavika-Medium"/>
              </a:endParaRPr>
            </a:p>
          </p:txBody>
        </p:sp>
      </p:grpSp>
      <p:pic>
        <p:nvPicPr>
          <p:cNvPr id="8" name="Picture 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225382" y="-652378"/>
            <a:ext cx="10719351" cy="11591757"/>
          </a:xfrm>
          <a:prstGeom prst="rect">
            <a:avLst/>
          </a:prstGeom>
        </p:spPr>
      </p:pic>
      <p:pic>
        <p:nvPicPr>
          <p:cNvPr id="9" name="Picture 9"/>
          <p:cNvPicPr>
            <a:picLocks noChangeAspect="1"/>
          </p:cNvPicPr>
          <p:nvPr/>
        </p:nvPicPr>
        <p:blipFill>
          <a:blip r:embed="rId3"/>
          <a:srcRect/>
          <a:stretch>
            <a:fillRect/>
          </a:stretch>
        </p:blipFill>
        <p:spPr>
          <a:xfrm>
            <a:off x="1778924" y="4185226"/>
            <a:ext cx="1383680" cy="1383680"/>
          </a:xfrm>
          <a:prstGeom prst="rect">
            <a:avLst/>
          </a:prstGeom>
        </p:spPr>
      </p:pic>
      <p:pic>
        <p:nvPicPr>
          <p:cNvPr id="10" name="Picture 10"/>
          <p:cNvPicPr>
            <a:picLocks noChangeAspect="1"/>
          </p:cNvPicPr>
          <p:nvPr/>
        </p:nvPicPr>
        <p:blipFill>
          <a:blip r:embed="rId4"/>
          <a:srcRect/>
          <a:stretch>
            <a:fillRect/>
          </a:stretch>
        </p:blipFill>
        <p:spPr>
          <a:xfrm>
            <a:off x="1878401" y="8316030"/>
            <a:ext cx="1184726" cy="509432"/>
          </a:xfrm>
          <a:prstGeom prst="rect">
            <a:avLst/>
          </a:prstGeom>
        </p:spPr>
      </p:pic>
      <p:sp>
        <p:nvSpPr>
          <p:cNvPr id="11" name="TextBox 11"/>
          <p:cNvSpPr txBox="1"/>
          <p:nvPr/>
        </p:nvSpPr>
        <p:spPr>
          <a:xfrm>
            <a:off x="3469495" y="4105843"/>
            <a:ext cx="3409432" cy="5834931"/>
          </a:xfrm>
          <a:prstGeom prst="rect">
            <a:avLst/>
          </a:prstGeom>
        </p:spPr>
        <p:txBody>
          <a:bodyPr lIns="0" tIns="0" rIns="0" bIns="0" rtlCol="0" anchor="t">
            <a:spAutoFit/>
          </a:bodyPr>
          <a:lstStyle/>
          <a:p>
            <a:pPr>
              <a:lnSpc>
                <a:spcPts val="3079"/>
              </a:lnSpc>
              <a:spcBef>
                <a:spcPct val="0"/>
              </a:spcBef>
            </a:pPr>
            <a:r>
              <a:rPr lang="en-US" sz="2200" dirty="0">
                <a:solidFill>
                  <a:srgbClr val="FFFFFF"/>
                </a:solidFill>
                <a:latin typeface="Proxima Nova Regular"/>
              </a:rPr>
              <a:t>Leaf removal that exceeds 50% (whether it’s eaten or destroyed) slows root growth,  making the plant less competitive</a:t>
            </a:r>
          </a:p>
          <a:p>
            <a:pPr>
              <a:lnSpc>
                <a:spcPts val="3079"/>
              </a:lnSpc>
              <a:spcBef>
                <a:spcPct val="0"/>
              </a:spcBef>
            </a:pPr>
            <a:endParaRPr lang="en-US" sz="2200" dirty="0">
              <a:solidFill>
                <a:srgbClr val="FFFFFF"/>
              </a:solidFill>
              <a:latin typeface="Proxima Nova Regular"/>
            </a:endParaRPr>
          </a:p>
          <a:p>
            <a:pPr>
              <a:lnSpc>
                <a:spcPts val="3079"/>
              </a:lnSpc>
              <a:spcBef>
                <a:spcPct val="0"/>
              </a:spcBef>
            </a:pPr>
            <a:r>
              <a:rPr lang="en-US" sz="2200" dirty="0">
                <a:solidFill>
                  <a:srgbClr val="FFFFFF"/>
                </a:solidFill>
                <a:latin typeface="Proxima Nova Regular"/>
              </a:rPr>
              <a:t>Adequate root mass promotes resilience during drought</a:t>
            </a:r>
          </a:p>
          <a:p>
            <a:pPr>
              <a:lnSpc>
                <a:spcPts val="3079"/>
              </a:lnSpc>
              <a:spcBef>
                <a:spcPct val="0"/>
              </a:spcBef>
            </a:pPr>
            <a:endParaRPr lang="en-US" sz="2200" dirty="0">
              <a:solidFill>
                <a:srgbClr val="FFFFFF"/>
              </a:solidFill>
              <a:latin typeface="Proxima Nova Regular"/>
            </a:endParaRPr>
          </a:p>
          <a:p>
            <a:pPr>
              <a:lnSpc>
                <a:spcPts val="3079"/>
              </a:lnSpc>
              <a:spcBef>
                <a:spcPct val="0"/>
              </a:spcBef>
            </a:pPr>
            <a:r>
              <a:rPr lang="en-US" sz="2200" dirty="0">
                <a:solidFill>
                  <a:srgbClr val="FFFFFF"/>
                </a:solidFill>
                <a:latin typeface="Proxima Nova Regular"/>
              </a:rPr>
              <a:t>Cover prevents soil loss and erosion due to wind and water</a:t>
            </a:r>
          </a:p>
          <a:p>
            <a:pPr>
              <a:lnSpc>
                <a:spcPts val="2580"/>
              </a:lnSpc>
              <a:spcBef>
                <a:spcPct val="0"/>
              </a:spcBef>
            </a:pPr>
            <a:endParaRPr lang="en-US" sz="2200" dirty="0">
              <a:solidFill>
                <a:srgbClr val="FFFFFF"/>
              </a:solidFill>
              <a:latin typeface="Proxima Nova Regular"/>
            </a:endParaRPr>
          </a:p>
          <a:p>
            <a:pPr>
              <a:lnSpc>
                <a:spcPts val="2580"/>
              </a:lnSpc>
              <a:spcBef>
                <a:spcPct val="0"/>
              </a:spcBef>
            </a:pPr>
            <a:endParaRPr lang="en-US" sz="2200" dirty="0">
              <a:solidFill>
                <a:srgbClr val="FFFFFF"/>
              </a:solidFill>
              <a:latin typeface="Proxima Nova Regular"/>
            </a:endParaRPr>
          </a:p>
        </p:txBody>
      </p:sp>
      <p:pic>
        <p:nvPicPr>
          <p:cNvPr id="12" name="Picture 12"/>
          <p:cNvPicPr>
            <a:picLocks noChangeAspect="1"/>
          </p:cNvPicPr>
          <p:nvPr/>
        </p:nvPicPr>
        <p:blipFill>
          <a:blip r:embed="rId5"/>
          <a:srcRect/>
          <a:stretch>
            <a:fillRect/>
          </a:stretch>
        </p:blipFill>
        <p:spPr>
          <a:xfrm>
            <a:off x="1728715" y="6339420"/>
            <a:ext cx="1344955" cy="1344955"/>
          </a:xfrm>
          <a:prstGeom prst="rect">
            <a:avLst/>
          </a:prstGeom>
        </p:spPr>
      </p:pic>
      <p:sp>
        <p:nvSpPr>
          <p:cNvPr id="13" name="TextBox 7">
            <a:extLst>
              <a:ext uri="{FF2B5EF4-FFF2-40B4-BE49-F238E27FC236}">
                <a16:creationId xmlns:a16="http://schemas.microsoft.com/office/drawing/2014/main" id="{580E7F7F-EBC7-4687-9F35-2BB1B84D282A}"/>
              </a:ext>
            </a:extLst>
          </p:cNvPr>
          <p:cNvSpPr txBox="1"/>
          <p:nvPr/>
        </p:nvSpPr>
        <p:spPr>
          <a:xfrm>
            <a:off x="1858199" y="1956435"/>
            <a:ext cx="4570380" cy="1325363"/>
          </a:xfrm>
          <a:prstGeom prst="rect">
            <a:avLst/>
          </a:prstGeom>
        </p:spPr>
        <p:txBody>
          <a:bodyPr lIns="0" tIns="0" rIns="0" bIns="0" rtlCol="0" anchor="t">
            <a:spAutoFit/>
          </a:bodyPr>
          <a:lstStyle/>
          <a:p>
            <a:pPr algn="l">
              <a:lnSpc>
                <a:spcPts val="12480"/>
              </a:lnSpc>
            </a:pPr>
            <a:r>
              <a:rPr lang="en-US" sz="4000" dirty="0">
                <a:solidFill>
                  <a:srgbClr val="FFFFFF"/>
                </a:solidFill>
                <a:latin typeface="Vitesse-Book"/>
              </a:rPr>
              <a:t>Graze Moderately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E4D2B"/>
        </a:solidFill>
        <a:effectLst/>
      </p:bgPr>
    </p:bg>
    <p:spTree>
      <p:nvGrpSpPr>
        <p:cNvPr id="1" name=""/>
        <p:cNvGrpSpPr/>
        <p:nvPr/>
      </p:nvGrpSpPr>
      <p:grpSpPr>
        <a:xfrm>
          <a:off x="0" y="0"/>
          <a:ext cx="0" cy="0"/>
          <a:chOff x="0" y="0"/>
          <a:chExt cx="0" cy="0"/>
        </a:xfrm>
      </p:grpSpPr>
      <p:sp>
        <p:nvSpPr>
          <p:cNvPr id="2" name="AutoShape 2"/>
          <p:cNvSpPr/>
          <p:nvPr/>
        </p:nvSpPr>
        <p:spPr>
          <a:xfrm>
            <a:off x="1173747" y="3258060"/>
            <a:ext cx="7674664" cy="2709641"/>
          </a:xfrm>
          <a:prstGeom prst="rect">
            <a:avLst/>
          </a:prstGeom>
          <a:solidFill>
            <a:srgbClr val="57735C"/>
          </a:solidFill>
        </p:spPr>
      </p:sp>
      <p:sp>
        <p:nvSpPr>
          <p:cNvPr id="3" name="AutoShape 3"/>
          <p:cNvSpPr/>
          <p:nvPr/>
        </p:nvSpPr>
        <p:spPr>
          <a:xfrm>
            <a:off x="9439589" y="3258060"/>
            <a:ext cx="7674664" cy="2709641"/>
          </a:xfrm>
          <a:prstGeom prst="rect">
            <a:avLst/>
          </a:prstGeom>
          <a:solidFill>
            <a:srgbClr val="57735C"/>
          </a:solidFill>
        </p:spPr>
      </p:sp>
      <p:pic>
        <p:nvPicPr>
          <p:cNvPr id="4" name="Picture 4"/>
          <p:cNvPicPr>
            <a:picLocks noChangeAspect="1"/>
          </p:cNvPicPr>
          <p:nvPr/>
        </p:nvPicPr>
        <p:blipFill>
          <a:blip r:embed="rId3"/>
          <a:srcRect/>
          <a:stretch>
            <a:fillRect/>
          </a:stretch>
        </p:blipFill>
        <p:spPr>
          <a:xfrm>
            <a:off x="9914562" y="4096510"/>
            <a:ext cx="1046990" cy="1046990"/>
          </a:xfrm>
          <a:prstGeom prst="rect">
            <a:avLst/>
          </a:prstGeom>
        </p:spPr>
      </p:pic>
      <p:sp>
        <p:nvSpPr>
          <p:cNvPr id="5" name="AutoShape 5"/>
          <p:cNvSpPr/>
          <p:nvPr/>
        </p:nvSpPr>
        <p:spPr>
          <a:xfrm>
            <a:off x="1173747" y="6548659"/>
            <a:ext cx="7674664" cy="2709641"/>
          </a:xfrm>
          <a:prstGeom prst="rect">
            <a:avLst/>
          </a:prstGeom>
          <a:solidFill>
            <a:srgbClr val="57735C"/>
          </a:solidFill>
        </p:spPr>
      </p:sp>
      <p:pic>
        <p:nvPicPr>
          <p:cNvPr id="6" name="Picture 6"/>
          <p:cNvPicPr>
            <a:picLocks noChangeAspect="1"/>
          </p:cNvPicPr>
          <p:nvPr/>
        </p:nvPicPr>
        <p:blipFill>
          <a:blip r:embed="rId4"/>
          <a:srcRect/>
          <a:stretch>
            <a:fillRect/>
          </a:stretch>
        </p:blipFill>
        <p:spPr>
          <a:xfrm>
            <a:off x="1709423" y="7381733"/>
            <a:ext cx="1043494" cy="1043494"/>
          </a:xfrm>
          <a:prstGeom prst="rect">
            <a:avLst/>
          </a:prstGeom>
        </p:spPr>
      </p:pic>
      <p:sp>
        <p:nvSpPr>
          <p:cNvPr id="7" name="AutoShape 7"/>
          <p:cNvSpPr/>
          <p:nvPr/>
        </p:nvSpPr>
        <p:spPr>
          <a:xfrm>
            <a:off x="9439589" y="6548659"/>
            <a:ext cx="7674664" cy="2709641"/>
          </a:xfrm>
          <a:prstGeom prst="rect">
            <a:avLst/>
          </a:prstGeom>
          <a:solidFill>
            <a:srgbClr val="57735C"/>
          </a:solidFill>
        </p:spPr>
      </p:sp>
      <p:pic>
        <p:nvPicPr>
          <p:cNvPr id="8" name="Picture 8"/>
          <p:cNvPicPr>
            <a:picLocks noChangeAspect="1"/>
          </p:cNvPicPr>
          <p:nvPr/>
        </p:nvPicPr>
        <p:blipFill>
          <a:blip r:embed="rId5"/>
          <a:srcRect/>
          <a:stretch>
            <a:fillRect/>
          </a:stretch>
        </p:blipFill>
        <p:spPr>
          <a:xfrm>
            <a:off x="9914562" y="7372807"/>
            <a:ext cx="1052420" cy="1052420"/>
          </a:xfrm>
          <a:prstGeom prst="rect">
            <a:avLst/>
          </a:prstGeom>
        </p:spPr>
      </p:pic>
      <p:pic>
        <p:nvPicPr>
          <p:cNvPr id="9" name="Picture 9"/>
          <p:cNvPicPr>
            <a:picLocks noChangeAspect="1"/>
          </p:cNvPicPr>
          <p:nvPr/>
        </p:nvPicPr>
        <p:blipFill>
          <a:blip r:embed="rId6"/>
          <a:srcRect/>
          <a:stretch>
            <a:fillRect/>
          </a:stretch>
        </p:blipFill>
        <p:spPr>
          <a:xfrm>
            <a:off x="1709423" y="4095605"/>
            <a:ext cx="1048800" cy="1048800"/>
          </a:xfrm>
          <a:prstGeom prst="rect">
            <a:avLst/>
          </a:prstGeom>
        </p:spPr>
      </p:pic>
      <p:grpSp>
        <p:nvGrpSpPr>
          <p:cNvPr id="10" name="Group 10"/>
          <p:cNvGrpSpPr/>
          <p:nvPr/>
        </p:nvGrpSpPr>
        <p:grpSpPr>
          <a:xfrm>
            <a:off x="3192006" y="4083237"/>
            <a:ext cx="5222737" cy="1002099"/>
            <a:chOff x="0" y="-95249"/>
            <a:chExt cx="6963650" cy="1336132"/>
          </a:xfrm>
        </p:grpSpPr>
        <p:sp>
          <p:nvSpPr>
            <p:cNvPr id="11" name="TextBox 11"/>
            <p:cNvSpPr txBox="1"/>
            <p:nvPr/>
          </p:nvSpPr>
          <p:spPr>
            <a:xfrm>
              <a:off x="0" y="-95249"/>
              <a:ext cx="6930197" cy="654025"/>
            </a:xfrm>
            <a:prstGeom prst="rect">
              <a:avLst/>
            </a:prstGeom>
          </p:spPr>
          <p:txBody>
            <a:bodyPr lIns="0" tIns="0" rIns="0" bIns="0" rtlCol="0" anchor="t">
              <a:spAutoFit/>
            </a:bodyPr>
            <a:lstStyle/>
            <a:p>
              <a:pPr algn="l">
                <a:lnSpc>
                  <a:spcPts val="3900"/>
                </a:lnSpc>
              </a:pPr>
              <a:r>
                <a:rPr lang="en-US" sz="3000" spc="120" dirty="0">
                  <a:solidFill>
                    <a:srgbClr val="FFFFFF"/>
                  </a:solidFill>
                  <a:latin typeface="Klavika-Medium"/>
                </a:rPr>
                <a:t>Graze moderately</a:t>
              </a:r>
            </a:p>
          </p:txBody>
        </p:sp>
        <p:sp>
          <p:nvSpPr>
            <p:cNvPr id="12" name="TextBox 12"/>
            <p:cNvSpPr txBox="1"/>
            <p:nvPr/>
          </p:nvSpPr>
          <p:spPr>
            <a:xfrm>
              <a:off x="33454" y="780508"/>
              <a:ext cx="6930196" cy="460375"/>
            </a:xfrm>
            <a:prstGeom prst="rect">
              <a:avLst/>
            </a:prstGeom>
          </p:spPr>
          <p:txBody>
            <a:bodyPr lIns="0" tIns="0" rIns="0" bIns="0" rtlCol="0" anchor="t">
              <a:spAutoFit/>
            </a:bodyPr>
            <a:lstStyle/>
            <a:p>
              <a:pPr algn="l">
                <a:lnSpc>
                  <a:spcPts val="3000"/>
                </a:lnSpc>
              </a:pPr>
              <a:endParaRPr/>
            </a:p>
          </p:txBody>
        </p:sp>
      </p:grpSp>
      <p:sp>
        <p:nvSpPr>
          <p:cNvPr id="13" name="TextBox 13"/>
          <p:cNvSpPr txBox="1"/>
          <p:nvPr/>
        </p:nvSpPr>
        <p:spPr>
          <a:xfrm>
            <a:off x="1945737" y="1101249"/>
            <a:ext cx="14396527" cy="944489"/>
          </a:xfrm>
          <a:prstGeom prst="rect">
            <a:avLst/>
          </a:prstGeom>
        </p:spPr>
        <p:txBody>
          <a:bodyPr lIns="0" tIns="0" rIns="0" bIns="0" rtlCol="0" anchor="t">
            <a:spAutoFit/>
          </a:bodyPr>
          <a:lstStyle/>
          <a:p>
            <a:pPr algn="ctr">
              <a:lnSpc>
                <a:spcPts val="7540"/>
              </a:lnSpc>
            </a:pPr>
            <a:r>
              <a:rPr lang="en-US" sz="5800" dirty="0">
                <a:solidFill>
                  <a:srgbClr val="FFFFFF"/>
                </a:solidFill>
                <a:latin typeface="Klavika-Medium"/>
              </a:rPr>
              <a:t>Grazing Management in Drought</a:t>
            </a:r>
          </a:p>
        </p:txBody>
      </p:sp>
      <p:sp>
        <p:nvSpPr>
          <p:cNvPr id="14" name="TextBox 14"/>
          <p:cNvSpPr txBox="1"/>
          <p:nvPr/>
        </p:nvSpPr>
        <p:spPr>
          <a:xfrm>
            <a:off x="11555743" y="7356092"/>
            <a:ext cx="5197647" cy="490519"/>
          </a:xfrm>
          <a:prstGeom prst="rect">
            <a:avLst/>
          </a:prstGeom>
        </p:spPr>
        <p:txBody>
          <a:bodyPr lIns="0" tIns="0" rIns="0" bIns="0" rtlCol="0" anchor="t">
            <a:spAutoFit/>
          </a:bodyPr>
          <a:lstStyle/>
          <a:p>
            <a:pPr algn="l">
              <a:lnSpc>
                <a:spcPts val="3900"/>
              </a:lnSpc>
            </a:pPr>
            <a:r>
              <a:rPr lang="en-US" sz="3000" spc="120" dirty="0">
                <a:solidFill>
                  <a:srgbClr val="FFFFFF"/>
                </a:solidFill>
                <a:latin typeface="Klavika-Medium"/>
              </a:rPr>
              <a:t>Evaluate trade-offs</a:t>
            </a:r>
          </a:p>
        </p:txBody>
      </p:sp>
      <p:grpSp>
        <p:nvGrpSpPr>
          <p:cNvPr id="15" name="Group 15"/>
          <p:cNvGrpSpPr/>
          <p:nvPr/>
        </p:nvGrpSpPr>
        <p:grpSpPr>
          <a:xfrm>
            <a:off x="3192006" y="7347585"/>
            <a:ext cx="5222738" cy="1416437"/>
            <a:chOff x="0" y="0"/>
            <a:chExt cx="6963651" cy="1888583"/>
          </a:xfrm>
        </p:grpSpPr>
        <p:sp>
          <p:nvSpPr>
            <p:cNvPr id="16" name="TextBox 16"/>
            <p:cNvSpPr txBox="1"/>
            <p:nvPr/>
          </p:nvSpPr>
          <p:spPr>
            <a:xfrm>
              <a:off x="0" y="-95250"/>
              <a:ext cx="6930196" cy="1339850"/>
            </a:xfrm>
            <a:prstGeom prst="rect">
              <a:avLst/>
            </a:prstGeom>
          </p:spPr>
          <p:txBody>
            <a:bodyPr lIns="0" tIns="0" rIns="0" bIns="0" rtlCol="0" anchor="t">
              <a:spAutoFit/>
            </a:bodyPr>
            <a:lstStyle/>
            <a:p>
              <a:pPr algn="l">
                <a:lnSpc>
                  <a:spcPts val="3900"/>
                </a:lnSpc>
              </a:pPr>
              <a:r>
                <a:rPr lang="en-US" sz="3000" spc="120" dirty="0">
                  <a:solidFill>
                    <a:srgbClr val="FFFFFF"/>
                  </a:solidFill>
                  <a:latin typeface="Klavika-Medium"/>
                </a:rPr>
                <a:t>Demand cannot exceed supply</a:t>
              </a:r>
            </a:p>
          </p:txBody>
        </p:sp>
        <p:sp>
          <p:nvSpPr>
            <p:cNvPr id="17" name="TextBox 17"/>
            <p:cNvSpPr txBox="1"/>
            <p:nvPr/>
          </p:nvSpPr>
          <p:spPr>
            <a:xfrm>
              <a:off x="33454" y="1428208"/>
              <a:ext cx="6930196" cy="460375"/>
            </a:xfrm>
            <a:prstGeom prst="rect">
              <a:avLst/>
            </a:prstGeom>
          </p:spPr>
          <p:txBody>
            <a:bodyPr lIns="0" tIns="0" rIns="0" bIns="0" rtlCol="0" anchor="t">
              <a:spAutoFit/>
            </a:bodyPr>
            <a:lstStyle/>
            <a:p>
              <a:pPr algn="l">
                <a:lnSpc>
                  <a:spcPts val="3000"/>
                </a:lnSpc>
              </a:pPr>
              <a:endParaRPr/>
            </a:p>
          </p:txBody>
        </p:sp>
      </p:grpSp>
      <p:grpSp>
        <p:nvGrpSpPr>
          <p:cNvPr id="18" name="Group 18"/>
          <p:cNvGrpSpPr/>
          <p:nvPr/>
        </p:nvGrpSpPr>
        <p:grpSpPr>
          <a:xfrm>
            <a:off x="11407666" y="4216651"/>
            <a:ext cx="5222738" cy="1416437"/>
            <a:chOff x="0" y="0"/>
            <a:chExt cx="6963651" cy="1888583"/>
          </a:xfrm>
        </p:grpSpPr>
        <p:sp>
          <p:nvSpPr>
            <p:cNvPr id="19" name="TextBox 19"/>
            <p:cNvSpPr txBox="1"/>
            <p:nvPr/>
          </p:nvSpPr>
          <p:spPr>
            <a:xfrm>
              <a:off x="0" y="-95250"/>
              <a:ext cx="6930196" cy="1339850"/>
            </a:xfrm>
            <a:prstGeom prst="rect">
              <a:avLst/>
            </a:prstGeom>
          </p:spPr>
          <p:txBody>
            <a:bodyPr lIns="0" tIns="0" rIns="0" bIns="0" rtlCol="0" anchor="t">
              <a:spAutoFit/>
            </a:bodyPr>
            <a:lstStyle/>
            <a:p>
              <a:pPr algn="l">
                <a:lnSpc>
                  <a:spcPts val="3900"/>
                </a:lnSpc>
              </a:pPr>
              <a:r>
                <a:rPr lang="en-US" sz="3000" spc="120" dirty="0">
                  <a:solidFill>
                    <a:srgbClr val="FFFFFF"/>
                  </a:solidFill>
                  <a:latin typeface="Klavika-Medium"/>
                </a:rPr>
                <a:t>Demand cannot exceed supply</a:t>
              </a:r>
            </a:p>
          </p:txBody>
        </p:sp>
        <p:sp>
          <p:nvSpPr>
            <p:cNvPr id="20" name="TextBox 20"/>
            <p:cNvSpPr txBox="1"/>
            <p:nvPr/>
          </p:nvSpPr>
          <p:spPr>
            <a:xfrm>
              <a:off x="33454" y="1428208"/>
              <a:ext cx="6930196" cy="460375"/>
            </a:xfrm>
            <a:prstGeom prst="rect">
              <a:avLst/>
            </a:prstGeom>
          </p:spPr>
          <p:txBody>
            <a:bodyPr lIns="0" tIns="0" rIns="0" bIns="0" rtlCol="0" anchor="t">
              <a:spAutoFit/>
            </a:bodyPr>
            <a:lstStyle/>
            <a:p>
              <a:pPr algn="l">
                <a:lnSpc>
                  <a:spcPts val="3000"/>
                </a:lnSpc>
              </a:pPr>
              <a:endParaRPr/>
            </a:p>
          </p:txBody>
        </p:sp>
      </p:grpSp>
      <p:sp>
        <p:nvSpPr>
          <p:cNvPr id="21" name="AutoShape 2">
            <a:extLst>
              <a:ext uri="{FF2B5EF4-FFF2-40B4-BE49-F238E27FC236}">
                <a16:creationId xmlns:a16="http://schemas.microsoft.com/office/drawing/2014/main" id="{C69DE8EB-D5C0-41BB-B117-59B636C49526}"/>
              </a:ext>
            </a:extLst>
          </p:cNvPr>
          <p:cNvSpPr/>
          <p:nvPr/>
        </p:nvSpPr>
        <p:spPr>
          <a:xfrm>
            <a:off x="1173747" y="3258060"/>
            <a:ext cx="7674664" cy="2709641"/>
          </a:xfrm>
          <a:prstGeom prst="rect">
            <a:avLst/>
          </a:prstGeom>
          <a:solidFill>
            <a:srgbClr val="57735C"/>
          </a:solidFill>
        </p:spPr>
      </p:sp>
      <p:sp>
        <p:nvSpPr>
          <p:cNvPr id="22" name="AutoShape 3">
            <a:extLst>
              <a:ext uri="{FF2B5EF4-FFF2-40B4-BE49-F238E27FC236}">
                <a16:creationId xmlns:a16="http://schemas.microsoft.com/office/drawing/2014/main" id="{D347D8EB-BF22-4565-A05C-7EF6B7F2C10E}"/>
              </a:ext>
            </a:extLst>
          </p:cNvPr>
          <p:cNvSpPr/>
          <p:nvPr/>
        </p:nvSpPr>
        <p:spPr>
          <a:xfrm>
            <a:off x="9439589" y="3258060"/>
            <a:ext cx="7674664" cy="2709641"/>
          </a:xfrm>
          <a:prstGeom prst="rect">
            <a:avLst/>
          </a:prstGeom>
          <a:solidFill>
            <a:srgbClr val="57735C"/>
          </a:solidFill>
        </p:spPr>
      </p:sp>
      <p:pic>
        <p:nvPicPr>
          <p:cNvPr id="23" name="Picture 4">
            <a:extLst>
              <a:ext uri="{FF2B5EF4-FFF2-40B4-BE49-F238E27FC236}">
                <a16:creationId xmlns:a16="http://schemas.microsoft.com/office/drawing/2014/main" id="{97BE68B8-F0CE-42AD-AD05-7F638D10C39C}"/>
              </a:ext>
            </a:extLst>
          </p:cNvPr>
          <p:cNvPicPr>
            <a:picLocks noChangeAspect="1"/>
          </p:cNvPicPr>
          <p:nvPr/>
        </p:nvPicPr>
        <p:blipFill>
          <a:blip r:embed="rId3"/>
          <a:srcRect/>
          <a:stretch>
            <a:fillRect/>
          </a:stretch>
        </p:blipFill>
        <p:spPr>
          <a:xfrm>
            <a:off x="9914562" y="4096510"/>
            <a:ext cx="1046990" cy="1046990"/>
          </a:xfrm>
          <a:prstGeom prst="rect">
            <a:avLst/>
          </a:prstGeom>
        </p:spPr>
      </p:pic>
      <p:sp>
        <p:nvSpPr>
          <p:cNvPr id="24" name="AutoShape 5">
            <a:extLst>
              <a:ext uri="{FF2B5EF4-FFF2-40B4-BE49-F238E27FC236}">
                <a16:creationId xmlns:a16="http://schemas.microsoft.com/office/drawing/2014/main" id="{DF8CFE38-D790-4F2B-954C-B8A146A38341}"/>
              </a:ext>
            </a:extLst>
          </p:cNvPr>
          <p:cNvSpPr/>
          <p:nvPr/>
        </p:nvSpPr>
        <p:spPr>
          <a:xfrm>
            <a:off x="1173747" y="6548659"/>
            <a:ext cx="7674664" cy="2709641"/>
          </a:xfrm>
          <a:prstGeom prst="rect">
            <a:avLst/>
          </a:prstGeom>
          <a:solidFill>
            <a:srgbClr val="57735C"/>
          </a:solidFill>
        </p:spPr>
      </p:sp>
      <p:pic>
        <p:nvPicPr>
          <p:cNvPr id="25" name="Picture 6">
            <a:extLst>
              <a:ext uri="{FF2B5EF4-FFF2-40B4-BE49-F238E27FC236}">
                <a16:creationId xmlns:a16="http://schemas.microsoft.com/office/drawing/2014/main" id="{891CCF55-B7B7-4FAF-9F33-A1DA0AA950E1}"/>
              </a:ext>
            </a:extLst>
          </p:cNvPr>
          <p:cNvPicPr>
            <a:picLocks noChangeAspect="1"/>
          </p:cNvPicPr>
          <p:nvPr/>
        </p:nvPicPr>
        <p:blipFill>
          <a:blip r:embed="rId4"/>
          <a:srcRect/>
          <a:stretch>
            <a:fillRect/>
          </a:stretch>
        </p:blipFill>
        <p:spPr>
          <a:xfrm>
            <a:off x="1709423" y="7381733"/>
            <a:ext cx="1043494" cy="1043494"/>
          </a:xfrm>
          <a:prstGeom prst="rect">
            <a:avLst/>
          </a:prstGeom>
        </p:spPr>
      </p:pic>
      <p:pic>
        <p:nvPicPr>
          <p:cNvPr id="27" name="Picture 8">
            <a:extLst>
              <a:ext uri="{FF2B5EF4-FFF2-40B4-BE49-F238E27FC236}">
                <a16:creationId xmlns:a16="http://schemas.microsoft.com/office/drawing/2014/main" id="{4FAED06C-05C7-4EF1-A428-BA46D5C0E3F9}"/>
              </a:ext>
            </a:extLst>
          </p:cNvPr>
          <p:cNvPicPr>
            <a:picLocks noChangeAspect="1"/>
          </p:cNvPicPr>
          <p:nvPr/>
        </p:nvPicPr>
        <p:blipFill>
          <a:blip r:embed="rId5"/>
          <a:srcRect/>
          <a:stretch>
            <a:fillRect/>
          </a:stretch>
        </p:blipFill>
        <p:spPr>
          <a:xfrm>
            <a:off x="9914562" y="7372807"/>
            <a:ext cx="1052420" cy="1052420"/>
          </a:xfrm>
          <a:prstGeom prst="rect">
            <a:avLst/>
          </a:prstGeom>
        </p:spPr>
      </p:pic>
      <p:pic>
        <p:nvPicPr>
          <p:cNvPr id="28" name="Picture 9">
            <a:extLst>
              <a:ext uri="{FF2B5EF4-FFF2-40B4-BE49-F238E27FC236}">
                <a16:creationId xmlns:a16="http://schemas.microsoft.com/office/drawing/2014/main" id="{0806092F-A847-4A4C-8295-7FA9FF633A1B}"/>
              </a:ext>
            </a:extLst>
          </p:cNvPr>
          <p:cNvPicPr>
            <a:picLocks noChangeAspect="1"/>
          </p:cNvPicPr>
          <p:nvPr/>
        </p:nvPicPr>
        <p:blipFill>
          <a:blip r:embed="rId6"/>
          <a:srcRect/>
          <a:stretch>
            <a:fillRect/>
          </a:stretch>
        </p:blipFill>
        <p:spPr>
          <a:xfrm>
            <a:off x="1709423" y="4095605"/>
            <a:ext cx="1048800" cy="1048800"/>
          </a:xfrm>
          <a:prstGeom prst="rect">
            <a:avLst/>
          </a:prstGeom>
        </p:spPr>
      </p:pic>
      <p:grpSp>
        <p:nvGrpSpPr>
          <p:cNvPr id="29" name="Group 10">
            <a:extLst>
              <a:ext uri="{FF2B5EF4-FFF2-40B4-BE49-F238E27FC236}">
                <a16:creationId xmlns:a16="http://schemas.microsoft.com/office/drawing/2014/main" id="{8CB0473C-F83E-45D5-9808-8F01778DF77A}"/>
              </a:ext>
            </a:extLst>
          </p:cNvPr>
          <p:cNvGrpSpPr/>
          <p:nvPr/>
        </p:nvGrpSpPr>
        <p:grpSpPr>
          <a:xfrm>
            <a:off x="3192006" y="4083237"/>
            <a:ext cx="5222737" cy="1002099"/>
            <a:chOff x="0" y="-95249"/>
            <a:chExt cx="6963650" cy="1336132"/>
          </a:xfrm>
        </p:grpSpPr>
        <p:sp>
          <p:nvSpPr>
            <p:cNvPr id="30" name="TextBox 11">
              <a:extLst>
                <a:ext uri="{FF2B5EF4-FFF2-40B4-BE49-F238E27FC236}">
                  <a16:creationId xmlns:a16="http://schemas.microsoft.com/office/drawing/2014/main" id="{520E99AA-1B7D-4E3B-9498-7E8C4A766DB9}"/>
                </a:ext>
              </a:extLst>
            </p:cNvPr>
            <p:cNvSpPr txBox="1"/>
            <p:nvPr/>
          </p:nvSpPr>
          <p:spPr>
            <a:xfrm>
              <a:off x="0" y="-95249"/>
              <a:ext cx="6930197" cy="654025"/>
            </a:xfrm>
            <a:prstGeom prst="rect">
              <a:avLst/>
            </a:prstGeom>
          </p:spPr>
          <p:txBody>
            <a:bodyPr lIns="0" tIns="0" rIns="0" bIns="0" rtlCol="0" anchor="t">
              <a:spAutoFit/>
            </a:bodyPr>
            <a:lstStyle/>
            <a:p>
              <a:pPr algn="l">
                <a:lnSpc>
                  <a:spcPts val="3900"/>
                </a:lnSpc>
              </a:pPr>
              <a:r>
                <a:rPr lang="en-US" sz="3000" spc="120" dirty="0">
                  <a:solidFill>
                    <a:srgbClr val="FFFFFF"/>
                  </a:solidFill>
                  <a:latin typeface="Klavika-Medium"/>
                </a:rPr>
                <a:t>Forage growth basics</a:t>
              </a:r>
            </a:p>
          </p:txBody>
        </p:sp>
        <p:sp>
          <p:nvSpPr>
            <p:cNvPr id="31" name="TextBox 12">
              <a:extLst>
                <a:ext uri="{FF2B5EF4-FFF2-40B4-BE49-F238E27FC236}">
                  <a16:creationId xmlns:a16="http://schemas.microsoft.com/office/drawing/2014/main" id="{411308DC-04C8-4D79-80D9-2CCB4869B3E5}"/>
                </a:ext>
              </a:extLst>
            </p:cNvPr>
            <p:cNvSpPr txBox="1"/>
            <p:nvPr/>
          </p:nvSpPr>
          <p:spPr>
            <a:xfrm>
              <a:off x="33454" y="780508"/>
              <a:ext cx="6930196" cy="460375"/>
            </a:xfrm>
            <a:prstGeom prst="rect">
              <a:avLst/>
            </a:prstGeom>
          </p:spPr>
          <p:txBody>
            <a:bodyPr lIns="0" tIns="0" rIns="0" bIns="0" rtlCol="0" anchor="t">
              <a:spAutoFit/>
            </a:bodyPr>
            <a:lstStyle/>
            <a:p>
              <a:pPr algn="l">
                <a:lnSpc>
                  <a:spcPts val="3000"/>
                </a:lnSpc>
              </a:pPr>
              <a:endParaRPr/>
            </a:p>
          </p:txBody>
        </p:sp>
      </p:grpSp>
      <p:grpSp>
        <p:nvGrpSpPr>
          <p:cNvPr id="33" name="Group 15">
            <a:extLst>
              <a:ext uri="{FF2B5EF4-FFF2-40B4-BE49-F238E27FC236}">
                <a16:creationId xmlns:a16="http://schemas.microsoft.com/office/drawing/2014/main" id="{1F5D8210-59EC-4026-A202-973F7C382003}"/>
              </a:ext>
            </a:extLst>
          </p:cNvPr>
          <p:cNvGrpSpPr/>
          <p:nvPr/>
        </p:nvGrpSpPr>
        <p:grpSpPr>
          <a:xfrm>
            <a:off x="3192006" y="7276148"/>
            <a:ext cx="5222737" cy="1487874"/>
            <a:chOff x="0" y="-95249"/>
            <a:chExt cx="6963650" cy="1983832"/>
          </a:xfrm>
        </p:grpSpPr>
        <p:sp>
          <p:nvSpPr>
            <p:cNvPr id="34" name="TextBox 16">
              <a:extLst>
                <a:ext uri="{FF2B5EF4-FFF2-40B4-BE49-F238E27FC236}">
                  <a16:creationId xmlns:a16="http://schemas.microsoft.com/office/drawing/2014/main" id="{39B9461A-F4EC-42D1-B134-998F77DFDA7F}"/>
                </a:ext>
              </a:extLst>
            </p:cNvPr>
            <p:cNvSpPr txBox="1"/>
            <p:nvPr/>
          </p:nvSpPr>
          <p:spPr>
            <a:xfrm>
              <a:off x="0" y="-95249"/>
              <a:ext cx="6930197" cy="654025"/>
            </a:xfrm>
            <a:prstGeom prst="rect">
              <a:avLst/>
            </a:prstGeom>
          </p:spPr>
          <p:txBody>
            <a:bodyPr lIns="0" tIns="0" rIns="0" bIns="0" rtlCol="0" anchor="t">
              <a:spAutoFit/>
            </a:bodyPr>
            <a:lstStyle/>
            <a:p>
              <a:pPr algn="l">
                <a:lnSpc>
                  <a:spcPts val="3900"/>
                </a:lnSpc>
              </a:pPr>
              <a:r>
                <a:rPr lang="en-US" sz="3000" spc="120" dirty="0">
                  <a:solidFill>
                    <a:srgbClr val="FFFFFF"/>
                  </a:solidFill>
                  <a:latin typeface="Klavika-Medium"/>
                </a:rPr>
                <a:t>Anticipate  forage scenarios</a:t>
              </a:r>
            </a:p>
          </p:txBody>
        </p:sp>
        <p:sp>
          <p:nvSpPr>
            <p:cNvPr id="35" name="TextBox 17">
              <a:extLst>
                <a:ext uri="{FF2B5EF4-FFF2-40B4-BE49-F238E27FC236}">
                  <a16:creationId xmlns:a16="http://schemas.microsoft.com/office/drawing/2014/main" id="{C88898F6-BE9D-4B45-ABD4-36D43C87A64B}"/>
                </a:ext>
              </a:extLst>
            </p:cNvPr>
            <p:cNvSpPr txBox="1"/>
            <p:nvPr/>
          </p:nvSpPr>
          <p:spPr>
            <a:xfrm>
              <a:off x="33454" y="1428208"/>
              <a:ext cx="6930196" cy="460375"/>
            </a:xfrm>
            <a:prstGeom prst="rect">
              <a:avLst/>
            </a:prstGeom>
          </p:spPr>
          <p:txBody>
            <a:bodyPr lIns="0" tIns="0" rIns="0" bIns="0" rtlCol="0" anchor="t">
              <a:spAutoFit/>
            </a:bodyPr>
            <a:lstStyle/>
            <a:p>
              <a:pPr algn="l">
                <a:lnSpc>
                  <a:spcPts val="3000"/>
                </a:lnSpc>
              </a:pPr>
              <a:endParaRPr/>
            </a:p>
          </p:txBody>
        </p:sp>
      </p:grpSp>
      <p:grpSp>
        <p:nvGrpSpPr>
          <p:cNvPr id="36" name="Group 18">
            <a:extLst>
              <a:ext uri="{FF2B5EF4-FFF2-40B4-BE49-F238E27FC236}">
                <a16:creationId xmlns:a16="http://schemas.microsoft.com/office/drawing/2014/main" id="{3A487F28-3AAC-4E37-B1A7-C62A336F7EAF}"/>
              </a:ext>
            </a:extLst>
          </p:cNvPr>
          <p:cNvGrpSpPr/>
          <p:nvPr/>
        </p:nvGrpSpPr>
        <p:grpSpPr>
          <a:xfrm>
            <a:off x="11407666" y="4145214"/>
            <a:ext cx="5222737" cy="1487874"/>
            <a:chOff x="0" y="-95249"/>
            <a:chExt cx="6963650" cy="1983832"/>
          </a:xfrm>
        </p:grpSpPr>
        <p:sp>
          <p:nvSpPr>
            <p:cNvPr id="37" name="TextBox 19">
              <a:extLst>
                <a:ext uri="{FF2B5EF4-FFF2-40B4-BE49-F238E27FC236}">
                  <a16:creationId xmlns:a16="http://schemas.microsoft.com/office/drawing/2014/main" id="{9E86C60D-813A-4647-9723-6B2C57BC1C4B}"/>
                </a:ext>
              </a:extLst>
            </p:cNvPr>
            <p:cNvSpPr txBox="1"/>
            <p:nvPr/>
          </p:nvSpPr>
          <p:spPr>
            <a:xfrm>
              <a:off x="0" y="-95249"/>
              <a:ext cx="6930197" cy="1320875"/>
            </a:xfrm>
            <a:prstGeom prst="rect">
              <a:avLst/>
            </a:prstGeom>
          </p:spPr>
          <p:txBody>
            <a:bodyPr lIns="0" tIns="0" rIns="0" bIns="0" rtlCol="0" anchor="t">
              <a:spAutoFit/>
            </a:bodyPr>
            <a:lstStyle/>
            <a:p>
              <a:pPr algn="l">
                <a:lnSpc>
                  <a:spcPts val="3900"/>
                </a:lnSpc>
              </a:pPr>
              <a:r>
                <a:rPr lang="en-US" sz="3000" spc="120" dirty="0">
                  <a:solidFill>
                    <a:srgbClr val="FFFFFF"/>
                  </a:solidFill>
                  <a:latin typeface="Klavika-Medium"/>
                </a:rPr>
                <a:t>Demand cannot exceed supply</a:t>
              </a:r>
            </a:p>
          </p:txBody>
        </p:sp>
        <p:sp>
          <p:nvSpPr>
            <p:cNvPr id="38" name="TextBox 20">
              <a:extLst>
                <a:ext uri="{FF2B5EF4-FFF2-40B4-BE49-F238E27FC236}">
                  <a16:creationId xmlns:a16="http://schemas.microsoft.com/office/drawing/2014/main" id="{8551DB91-2B84-4FC0-AE6C-DBEA84AD56E4}"/>
                </a:ext>
              </a:extLst>
            </p:cNvPr>
            <p:cNvSpPr txBox="1"/>
            <p:nvPr/>
          </p:nvSpPr>
          <p:spPr>
            <a:xfrm>
              <a:off x="33454" y="1428208"/>
              <a:ext cx="6930196" cy="460375"/>
            </a:xfrm>
            <a:prstGeom prst="rect">
              <a:avLst/>
            </a:prstGeom>
          </p:spPr>
          <p:txBody>
            <a:bodyPr lIns="0" tIns="0" rIns="0" bIns="0" rtlCol="0" anchor="t">
              <a:spAutoFit/>
            </a:bodyPr>
            <a:lstStyle/>
            <a:p>
              <a:pPr algn="l">
                <a:lnSpc>
                  <a:spcPts val="3000"/>
                </a:lnSpc>
              </a:pP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028700" y="4247128"/>
            <a:ext cx="10161287" cy="5305581"/>
            <a:chOff x="0" y="0"/>
            <a:chExt cx="13548383" cy="7074107"/>
          </a:xfrm>
        </p:grpSpPr>
        <p:sp>
          <p:nvSpPr>
            <p:cNvPr id="3" name="AutoShape 3"/>
            <p:cNvSpPr/>
            <p:nvPr/>
          </p:nvSpPr>
          <p:spPr>
            <a:xfrm>
              <a:off x="0" y="0"/>
              <a:ext cx="13548383" cy="7074107"/>
            </a:xfrm>
            <a:prstGeom prst="rect">
              <a:avLst/>
            </a:prstGeom>
            <a:solidFill>
              <a:srgbClr val="1E4D2B"/>
            </a:solidFill>
          </p:spPr>
        </p:sp>
        <p:sp>
          <p:nvSpPr>
            <p:cNvPr id="4" name="TextBox 4"/>
            <p:cNvSpPr txBox="1"/>
            <p:nvPr/>
          </p:nvSpPr>
          <p:spPr>
            <a:xfrm>
              <a:off x="1118999" y="933057"/>
              <a:ext cx="10610169" cy="704850"/>
            </a:xfrm>
            <a:prstGeom prst="rect">
              <a:avLst/>
            </a:prstGeom>
          </p:spPr>
          <p:txBody>
            <a:bodyPr lIns="0" tIns="0" rIns="0" bIns="0" rtlCol="0" anchor="t">
              <a:spAutoFit/>
            </a:bodyPr>
            <a:lstStyle/>
            <a:p>
              <a:pPr algn="l">
                <a:lnSpc>
                  <a:spcPts val="3900"/>
                </a:lnSpc>
              </a:pPr>
              <a:r>
                <a:rPr lang="en-US" sz="3000" spc="120">
                  <a:solidFill>
                    <a:srgbClr val="FFFFFF"/>
                  </a:solidFill>
                  <a:latin typeface="Klavika-Medium"/>
                </a:rPr>
                <a:t>Demand cannot exceed supply </a:t>
              </a:r>
            </a:p>
          </p:txBody>
        </p:sp>
        <p:sp>
          <p:nvSpPr>
            <p:cNvPr id="5" name="TextBox 5"/>
            <p:cNvSpPr txBox="1"/>
            <p:nvPr/>
          </p:nvSpPr>
          <p:spPr>
            <a:xfrm>
              <a:off x="1118999" y="4797813"/>
              <a:ext cx="10610169" cy="1247987"/>
            </a:xfrm>
            <a:prstGeom prst="rect">
              <a:avLst/>
            </a:prstGeom>
          </p:spPr>
          <p:txBody>
            <a:bodyPr lIns="0" tIns="0" rIns="0" bIns="0" rtlCol="0" anchor="t">
              <a:spAutoFit/>
            </a:bodyPr>
            <a:lstStyle/>
            <a:p>
              <a:pPr algn="l">
                <a:lnSpc>
                  <a:spcPts val="3640"/>
                </a:lnSpc>
              </a:pPr>
              <a:r>
                <a:rPr lang="en-US" sz="2800" spc="84" dirty="0">
                  <a:solidFill>
                    <a:srgbClr val="FFFFFF"/>
                  </a:solidFill>
                  <a:latin typeface="Klavika-Medium"/>
                </a:rPr>
                <a:t>Know your forage demand and supply and set stocking rate accordingly</a:t>
              </a:r>
            </a:p>
          </p:txBody>
        </p:sp>
        <p:sp>
          <p:nvSpPr>
            <p:cNvPr id="6" name="TextBox 6"/>
            <p:cNvSpPr txBox="1"/>
            <p:nvPr/>
          </p:nvSpPr>
          <p:spPr>
            <a:xfrm>
              <a:off x="1118999" y="2054933"/>
              <a:ext cx="11310385" cy="2378459"/>
            </a:xfrm>
            <a:prstGeom prst="rect">
              <a:avLst/>
            </a:prstGeom>
          </p:spPr>
          <p:txBody>
            <a:bodyPr lIns="0" tIns="0" rIns="0" bIns="0" rtlCol="0" anchor="t">
              <a:spAutoFit/>
            </a:bodyPr>
            <a:lstStyle/>
            <a:p>
              <a:pPr algn="l">
                <a:lnSpc>
                  <a:spcPts val="7526"/>
                </a:lnSpc>
              </a:pPr>
              <a:r>
                <a:rPr lang="en-US" sz="5789">
                  <a:solidFill>
                    <a:srgbClr val="FFFFFF"/>
                  </a:solidFill>
                  <a:latin typeface="Klavika-Medium"/>
                </a:rPr>
                <a:t>Stocking rate </a:t>
              </a:r>
            </a:p>
            <a:p>
              <a:pPr algn="l">
                <a:lnSpc>
                  <a:spcPts val="6240"/>
                </a:lnSpc>
              </a:pPr>
              <a:r>
                <a:rPr lang="en-US" sz="4800">
                  <a:solidFill>
                    <a:srgbClr val="FFFFFF"/>
                  </a:solidFill>
                  <a:latin typeface="Klavika-Medium"/>
                </a:rPr>
                <a:t>(animals/ area/time)</a:t>
              </a:r>
            </a:p>
          </p:txBody>
        </p:sp>
      </p:grpSp>
      <p:grpSp>
        <p:nvGrpSpPr>
          <p:cNvPr id="10" name="Group 9">
            <a:extLst>
              <a:ext uri="{FF2B5EF4-FFF2-40B4-BE49-F238E27FC236}">
                <a16:creationId xmlns:a16="http://schemas.microsoft.com/office/drawing/2014/main" id="{812800D8-0DE3-4718-93D1-B84D7F201DE6}"/>
              </a:ext>
            </a:extLst>
          </p:cNvPr>
          <p:cNvGrpSpPr/>
          <p:nvPr/>
        </p:nvGrpSpPr>
        <p:grpSpPr>
          <a:xfrm>
            <a:off x="1567373" y="5880150"/>
            <a:ext cx="7957627" cy="2867226"/>
            <a:chOff x="1567373" y="5880150"/>
            <a:chExt cx="7957627" cy="2867226"/>
          </a:xfrm>
        </p:grpSpPr>
        <p:pic>
          <p:nvPicPr>
            <p:cNvPr id="8" name="Graphic 7" descr="Warning outline">
              <a:extLst>
                <a:ext uri="{FF2B5EF4-FFF2-40B4-BE49-F238E27FC236}">
                  <a16:creationId xmlns:a16="http://schemas.microsoft.com/office/drawing/2014/main" id="{89AC145C-6D34-46DF-8EE5-7A1FDF15BF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24800" y="5880150"/>
              <a:ext cx="1600200" cy="1600200"/>
            </a:xfrm>
            <a:prstGeom prst="rect">
              <a:avLst/>
            </a:prstGeom>
          </p:spPr>
        </p:pic>
        <p:sp>
          <p:nvSpPr>
            <p:cNvPr id="9" name="TextBox 5">
              <a:extLst>
                <a:ext uri="{FF2B5EF4-FFF2-40B4-BE49-F238E27FC236}">
                  <a16:creationId xmlns:a16="http://schemas.microsoft.com/office/drawing/2014/main" id="{649E1A8A-05AF-458F-A1B0-4ED81AC3C6F5}"/>
                </a:ext>
              </a:extLst>
            </p:cNvPr>
            <p:cNvSpPr txBox="1"/>
            <p:nvPr/>
          </p:nvSpPr>
          <p:spPr>
            <a:xfrm>
              <a:off x="1567373" y="7831741"/>
              <a:ext cx="7957627" cy="915635"/>
            </a:xfrm>
            <a:prstGeom prst="rect">
              <a:avLst/>
            </a:prstGeom>
            <a:solidFill>
              <a:srgbClr val="1E4D2B"/>
            </a:solidFill>
          </p:spPr>
          <p:txBody>
            <a:bodyPr lIns="0" tIns="0" rIns="0" bIns="0" rtlCol="0" anchor="t">
              <a:spAutoFit/>
            </a:bodyPr>
            <a:lstStyle/>
            <a:p>
              <a:pPr algn="ctr">
                <a:lnSpc>
                  <a:spcPts val="3640"/>
                </a:lnSpc>
              </a:pPr>
              <a:r>
                <a:rPr lang="en-US" sz="2800" i="1" spc="84" dirty="0">
                  <a:solidFill>
                    <a:srgbClr val="FFFFFF"/>
                  </a:solidFill>
                  <a:latin typeface="Klavika-Medium"/>
                </a:rPr>
                <a:t>Easier said then done!</a:t>
              </a:r>
            </a:p>
            <a:p>
              <a:pPr algn="ctr">
                <a:lnSpc>
                  <a:spcPts val="3640"/>
                </a:lnSpc>
              </a:pPr>
              <a:endParaRPr lang="en-US" sz="2800" spc="84" dirty="0">
                <a:solidFill>
                  <a:srgbClr val="FFFFFF"/>
                </a:solidFill>
                <a:latin typeface="Klavika-Medium"/>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409"/>
          <a:stretch/>
        </p:blipFill>
        <p:spPr bwMode="auto">
          <a:xfrm>
            <a:off x="8370795" y="1793877"/>
            <a:ext cx="8472151" cy="5057279"/>
          </a:xfrm>
          <a:prstGeom prst="rect">
            <a:avLst/>
          </a:prstGeom>
          <a:noFill/>
          <a:ln w="9525">
            <a:noFill/>
            <a:miter lim="800000"/>
            <a:headEnd/>
            <a:tailEnd/>
          </a:ln>
        </p:spPr>
      </p:pic>
      <p:sp>
        <p:nvSpPr>
          <p:cNvPr id="2" name="Title 1"/>
          <p:cNvSpPr>
            <a:spLocks noGrp="1"/>
          </p:cNvSpPr>
          <p:nvPr>
            <p:ph type="title"/>
          </p:nvPr>
        </p:nvSpPr>
        <p:spPr>
          <a:xfrm>
            <a:off x="822898" y="721121"/>
            <a:ext cx="7258431" cy="2731373"/>
          </a:xfrm>
        </p:spPr>
        <p:txBody>
          <a:bodyPr/>
          <a:lstStyle>
            <a:defPPr>
              <a:defRPr lang="en-US"/>
            </a:defPPr>
            <a:lvl1pPr marL="0" algn="l" defTabSz="674048" rtl="0" eaLnBrk="1" latinLnBrk="0" hangingPunct="1">
              <a:defRPr sz="2647" kern="1200">
                <a:solidFill>
                  <a:schemeClr val="tx1"/>
                </a:solidFill>
                <a:latin typeface="+mn-lt"/>
                <a:ea typeface="+mn-ea"/>
                <a:cs typeface="+mn-cs"/>
              </a:defRPr>
            </a:lvl1pPr>
            <a:lvl2pPr marL="674048" algn="l" defTabSz="674048" rtl="0" eaLnBrk="1" latinLnBrk="0" hangingPunct="1">
              <a:defRPr sz="2647" kern="1200">
                <a:solidFill>
                  <a:schemeClr val="tx1"/>
                </a:solidFill>
                <a:latin typeface="+mn-lt"/>
                <a:ea typeface="+mn-ea"/>
                <a:cs typeface="+mn-cs"/>
              </a:defRPr>
            </a:lvl2pPr>
            <a:lvl3pPr marL="1348099" algn="l" defTabSz="674048" rtl="0" eaLnBrk="1" latinLnBrk="0" hangingPunct="1">
              <a:defRPr sz="2647" kern="1200">
                <a:solidFill>
                  <a:schemeClr val="tx1"/>
                </a:solidFill>
                <a:latin typeface="+mn-lt"/>
                <a:ea typeface="+mn-ea"/>
                <a:cs typeface="+mn-cs"/>
              </a:defRPr>
            </a:lvl3pPr>
            <a:lvl4pPr marL="2022148" algn="l" defTabSz="674048" rtl="0" eaLnBrk="1" latinLnBrk="0" hangingPunct="1">
              <a:defRPr sz="2647" kern="1200">
                <a:solidFill>
                  <a:schemeClr val="tx1"/>
                </a:solidFill>
                <a:latin typeface="+mn-lt"/>
                <a:ea typeface="+mn-ea"/>
                <a:cs typeface="+mn-cs"/>
              </a:defRPr>
            </a:lvl4pPr>
            <a:lvl5pPr marL="2696198" algn="l" defTabSz="674048" rtl="0" eaLnBrk="1" latinLnBrk="0" hangingPunct="1">
              <a:defRPr sz="2647" kern="1200">
                <a:solidFill>
                  <a:schemeClr val="tx1"/>
                </a:solidFill>
                <a:latin typeface="+mn-lt"/>
                <a:ea typeface="+mn-ea"/>
                <a:cs typeface="+mn-cs"/>
              </a:defRPr>
            </a:lvl5pPr>
            <a:lvl6pPr marL="3370248" algn="l" defTabSz="674048" rtl="0" eaLnBrk="1" latinLnBrk="0" hangingPunct="1">
              <a:defRPr sz="2647" kern="1200">
                <a:solidFill>
                  <a:schemeClr val="tx1"/>
                </a:solidFill>
                <a:latin typeface="+mn-lt"/>
                <a:ea typeface="+mn-ea"/>
                <a:cs typeface="+mn-cs"/>
              </a:defRPr>
            </a:lvl6pPr>
            <a:lvl7pPr marL="4044296" algn="l" defTabSz="674048" rtl="0" eaLnBrk="1" latinLnBrk="0" hangingPunct="1">
              <a:defRPr sz="2647" kern="1200">
                <a:solidFill>
                  <a:schemeClr val="tx1"/>
                </a:solidFill>
                <a:latin typeface="+mn-lt"/>
                <a:ea typeface="+mn-ea"/>
                <a:cs typeface="+mn-cs"/>
              </a:defRPr>
            </a:lvl7pPr>
            <a:lvl8pPr marL="4718346" algn="l" defTabSz="674048" rtl="0" eaLnBrk="1" latinLnBrk="0" hangingPunct="1">
              <a:defRPr sz="2647" kern="1200">
                <a:solidFill>
                  <a:schemeClr val="tx1"/>
                </a:solidFill>
                <a:latin typeface="+mn-lt"/>
                <a:ea typeface="+mn-ea"/>
                <a:cs typeface="+mn-cs"/>
              </a:defRPr>
            </a:lvl8pPr>
            <a:lvl9pPr marL="5392394" algn="l" defTabSz="674048" rtl="0" eaLnBrk="1" latinLnBrk="0" hangingPunct="1">
              <a:defRPr sz="2647" kern="1200">
                <a:solidFill>
                  <a:schemeClr val="tx1"/>
                </a:solidFill>
                <a:latin typeface="+mn-lt"/>
                <a:ea typeface="+mn-ea"/>
                <a:cs typeface="+mn-cs"/>
              </a:defRPr>
            </a:lvl9pPr>
          </a:lstStyle>
          <a:p>
            <a:r>
              <a:rPr lang="en-US" sz="5294" dirty="0">
                <a:solidFill>
                  <a:srgbClr val="1E4D2B"/>
                </a:solidFill>
                <a:latin typeface="Vitesse-Book" charset="0"/>
              </a:rPr>
              <a:t>Example: Forage Demand – 1 Horse in Moffat County, CO</a:t>
            </a:r>
          </a:p>
        </p:txBody>
      </p:sp>
      <p:sp>
        <p:nvSpPr>
          <p:cNvPr id="19458" name="Rectangle 3"/>
          <p:cNvSpPr>
            <a:spLocks noGrp="1" noChangeArrowheads="1"/>
          </p:cNvSpPr>
          <p:nvPr>
            <p:ph idx="1"/>
          </p:nvPr>
        </p:nvSpPr>
        <p:spPr>
          <a:xfrm>
            <a:off x="822899" y="3452494"/>
            <a:ext cx="6435535" cy="2615196"/>
          </a:xfrm>
        </p:spPr>
        <p:txBody>
          <a:bodyPr>
            <a:noAutofit/>
          </a:bodyPr>
          <a:lstStyle>
            <a:defPPr>
              <a:defRPr lang="en-US"/>
            </a:defPPr>
            <a:lvl1pPr marL="0" algn="l" defTabSz="674048" rtl="0" eaLnBrk="1" latinLnBrk="0" hangingPunct="1">
              <a:defRPr sz="2647" kern="1200">
                <a:solidFill>
                  <a:schemeClr val="tx1"/>
                </a:solidFill>
                <a:latin typeface="+mn-lt"/>
                <a:ea typeface="+mn-ea"/>
                <a:cs typeface="+mn-cs"/>
              </a:defRPr>
            </a:lvl1pPr>
            <a:lvl2pPr marL="674048" algn="l" defTabSz="674048" rtl="0" eaLnBrk="1" latinLnBrk="0" hangingPunct="1">
              <a:defRPr sz="2647" kern="1200">
                <a:solidFill>
                  <a:schemeClr val="tx1"/>
                </a:solidFill>
                <a:latin typeface="+mn-lt"/>
                <a:ea typeface="+mn-ea"/>
                <a:cs typeface="+mn-cs"/>
              </a:defRPr>
            </a:lvl2pPr>
            <a:lvl3pPr marL="1348099" algn="l" defTabSz="674048" rtl="0" eaLnBrk="1" latinLnBrk="0" hangingPunct="1">
              <a:defRPr sz="2647" kern="1200">
                <a:solidFill>
                  <a:schemeClr val="tx1"/>
                </a:solidFill>
                <a:latin typeface="+mn-lt"/>
                <a:ea typeface="+mn-ea"/>
                <a:cs typeface="+mn-cs"/>
              </a:defRPr>
            </a:lvl3pPr>
            <a:lvl4pPr marL="2022148" algn="l" defTabSz="674048" rtl="0" eaLnBrk="1" latinLnBrk="0" hangingPunct="1">
              <a:defRPr sz="2647" kern="1200">
                <a:solidFill>
                  <a:schemeClr val="tx1"/>
                </a:solidFill>
                <a:latin typeface="+mn-lt"/>
                <a:ea typeface="+mn-ea"/>
                <a:cs typeface="+mn-cs"/>
              </a:defRPr>
            </a:lvl4pPr>
            <a:lvl5pPr marL="2696198" algn="l" defTabSz="674048" rtl="0" eaLnBrk="1" latinLnBrk="0" hangingPunct="1">
              <a:defRPr sz="2647" kern="1200">
                <a:solidFill>
                  <a:schemeClr val="tx1"/>
                </a:solidFill>
                <a:latin typeface="+mn-lt"/>
                <a:ea typeface="+mn-ea"/>
                <a:cs typeface="+mn-cs"/>
              </a:defRPr>
            </a:lvl5pPr>
            <a:lvl6pPr marL="3370248" algn="l" defTabSz="674048" rtl="0" eaLnBrk="1" latinLnBrk="0" hangingPunct="1">
              <a:defRPr sz="2647" kern="1200">
                <a:solidFill>
                  <a:schemeClr val="tx1"/>
                </a:solidFill>
                <a:latin typeface="+mn-lt"/>
                <a:ea typeface="+mn-ea"/>
                <a:cs typeface="+mn-cs"/>
              </a:defRPr>
            </a:lvl6pPr>
            <a:lvl7pPr marL="4044296" algn="l" defTabSz="674048" rtl="0" eaLnBrk="1" latinLnBrk="0" hangingPunct="1">
              <a:defRPr sz="2647" kern="1200">
                <a:solidFill>
                  <a:schemeClr val="tx1"/>
                </a:solidFill>
                <a:latin typeface="+mn-lt"/>
                <a:ea typeface="+mn-ea"/>
                <a:cs typeface="+mn-cs"/>
              </a:defRPr>
            </a:lvl7pPr>
            <a:lvl8pPr marL="4718346" algn="l" defTabSz="674048" rtl="0" eaLnBrk="1" latinLnBrk="0" hangingPunct="1">
              <a:defRPr sz="2647" kern="1200">
                <a:solidFill>
                  <a:schemeClr val="tx1"/>
                </a:solidFill>
                <a:latin typeface="+mn-lt"/>
                <a:ea typeface="+mn-ea"/>
                <a:cs typeface="+mn-cs"/>
              </a:defRPr>
            </a:lvl8pPr>
            <a:lvl9pPr marL="5392394" algn="l" defTabSz="674048" rtl="0" eaLnBrk="1" latinLnBrk="0" hangingPunct="1">
              <a:defRPr sz="2647" kern="1200">
                <a:solidFill>
                  <a:schemeClr val="tx1"/>
                </a:solidFill>
                <a:latin typeface="+mn-lt"/>
                <a:ea typeface="+mn-ea"/>
                <a:cs typeface="+mn-cs"/>
              </a:defRPr>
            </a:lvl9pPr>
          </a:lstStyle>
          <a:p>
            <a:pPr>
              <a:lnSpc>
                <a:spcPct val="100000"/>
              </a:lnSpc>
              <a:spcBef>
                <a:spcPts val="0"/>
              </a:spcBef>
              <a:spcAft>
                <a:spcPts val="0"/>
              </a:spcAft>
              <a:buFont typeface="Webdings" pitchFamily="18" charset="2"/>
              <a:buNone/>
            </a:pPr>
            <a:r>
              <a:rPr lang="en-US" sz="2647" u="sng" dirty="0">
                <a:solidFill>
                  <a:srgbClr val="1E4D2B"/>
                </a:solidFill>
                <a:latin typeface="Proxima Nova 1" panose="020B0604020202020204" charset="0"/>
                <a:cs typeface="Proxima Nova 1" panose="020B0604020202020204" charset="0"/>
              </a:rPr>
              <a:t>Forage Needs:</a:t>
            </a:r>
          </a:p>
          <a:p>
            <a:pPr>
              <a:lnSpc>
                <a:spcPct val="100000"/>
              </a:lnSpc>
              <a:spcBef>
                <a:spcPts val="0"/>
              </a:spcBef>
              <a:spcAft>
                <a:spcPts val="0"/>
              </a:spcAft>
              <a:buFontTx/>
              <a:buNone/>
            </a:pPr>
            <a:r>
              <a:rPr lang="en-US" sz="2647" dirty="0">
                <a:solidFill>
                  <a:srgbClr val="1E4D2B"/>
                </a:solidFill>
                <a:latin typeface="Proxima Nova 1" panose="020B0604020202020204" charset="0"/>
                <a:cs typeface="Proxima Nova 1" panose="020B0604020202020204" charset="0"/>
              </a:rPr>
              <a:t>30 lbs forage/day or </a:t>
            </a:r>
          </a:p>
          <a:p>
            <a:pPr>
              <a:lnSpc>
                <a:spcPct val="100000"/>
              </a:lnSpc>
              <a:spcBef>
                <a:spcPts val="0"/>
              </a:spcBef>
              <a:spcAft>
                <a:spcPts val="0"/>
              </a:spcAft>
              <a:buFontTx/>
              <a:buNone/>
            </a:pPr>
            <a:r>
              <a:rPr lang="en-US" sz="2647" dirty="0">
                <a:solidFill>
                  <a:srgbClr val="1E4D2B"/>
                </a:solidFill>
                <a:latin typeface="Proxima Nova 1" panose="020B0604020202020204" charset="0"/>
                <a:cs typeface="Proxima Nova 1" panose="020B0604020202020204" charset="0"/>
              </a:rPr>
              <a:t>11,000 lbs/yr </a:t>
            </a:r>
          </a:p>
          <a:p>
            <a:pPr>
              <a:lnSpc>
                <a:spcPct val="100000"/>
              </a:lnSpc>
              <a:spcBef>
                <a:spcPts val="0"/>
              </a:spcBef>
              <a:spcAft>
                <a:spcPts val="0"/>
              </a:spcAft>
              <a:buFontTx/>
              <a:buNone/>
            </a:pPr>
            <a:endParaRPr lang="en-US" sz="2118" dirty="0">
              <a:solidFill>
                <a:srgbClr val="1E4D2B"/>
              </a:solidFill>
              <a:latin typeface="Proxima Nova 1" panose="020B0604020202020204" charset="0"/>
              <a:cs typeface="Proxima Nova 1" panose="020B0604020202020204" charset="0"/>
            </a:endParaRPr>
          </a:p>
          <a:p>
            <a:pPr>
              <a:lnSpc>
                <a:spcPct val="100000"/>
              </a:lnSpc>
              <a:spcBef>
                <a:spcPts val="0"/>
              </a:spcBef>
              <a:spcAft>
                <a:spcPts val="0"/>
              </a:spcAft>
              <a:buFont typeface="Webdings" pitchFamily="18" charset="2"/>
              <a:buNone/>
            </a:pPr>
            <a:r>
              <a:rPr lang="en-US" sz="2647" u="sng" dirty="0">
                <a:solidFill>
                  <a:srgbClr val="1E4D2B"/>
                </a:solidFill>
                <a:latin typeface="Proxima Nova 1" panose="020B0604020202020204" charset="0"/>
                <a:cs typeface="Proxima Nova 1" panose="020B0604020202020204" charset="0"/>
              </a:rPr>
              <a:t>Forage Production:</a:t>
            </a:r>
            <a:r>
              <a:rPr lang="en-US" sz="2647" dirty="0">
                <a:solidFill>
                  <a:srgbClr val="1E4D2B"/>
                </a:solidFill>
                <a:latin typeface="Proxima Nova 1" panose="020B0604020202020204" charset="0"/>
                <a:cs typeface="Proxima Nova 1" panose="020B0604020202020204" charset="0"/>
              </a:rPr>
              <a:t>(Unirrigated)</a:t>
            </a:r>
          </a:p>
          <a:p>
            <a:pPr>
              <a:lnSpc>
                <a:spcPct val="100000"/>
              </a:lnSpc>
              <a:spcBef>
                <a:spcPts val="0"/>
              </a:spcBef>
              <a:spcAft>
                <a:spcPts val="0"/>
              </a:spcAft>
              <a:buFontTx/>
              <a:buNone/>
            </a:pPr>
            <a:r>
              <a:rPr lang="en-US" sz="2647" dirty="0">
                <a:solidFill>
                  <a:srgbClr val="1E4D2B"/>
                </a:solidFill>
                <a:latin typeface="Proxima Nova 1" panose="020B0604020202020204" charset="0"/>
                <a:cs typeface="Proxima Nova 1" panose="020B0604020202020204" charset="0"/>
              </a:rPr>
              <a:t>400 lbs of forage/ac/yr</a:t>
            </a:r>
          </a:p>
          <a:p>
            <a:pPr>
              <a:lnSpc>
                <a:spcPct val="100000"/>
              </a:lnSpc>
              <a:spcBef>
                <a:spcPts val="0"/>
              </a:spcBef>
              <a:spcAft>
                <a:spcPts val="0"/>
              </a:spcAft>
              <a:buFontTx/>
              <a:buNone/>
            </a:pPr>
            <a:endParaRPr lang="en-US" sz="2118" dirty="0">
              <a:solidFill>
                <a:srgbClr val="1E4D2B"/>
              </a:solidFill>
              <a:latin typeface="Proxima Nova 1" panose="020B0604020202020204" charset="0"/>
              <a:cs typeface="Proxima Nova 1" panose="020B0604020202020204" charset="0"/>
            </a:endParaRPr>
          </a:p>
          <a:p>
            <a:pPr>
              <a:lnSpc>
                <a:spcPct val="100000"/>
              </a:lnSpc>
              <a:spcBef>
                <a:spcPts val="0"/>
              </a:spcBef>
              <a:spcAft>
                <a:spcPts val="0"/>
              </a:spcAft>
              <a:buNone/>
            </a:pPr>
            <a:r>
              <a:rPr lang="en-US" sz="2647" u="sng" dirty="0">
                <a:solidFill>
                  <a:srgbClr val="1E4D2B"/>
                </a:solidFill>
                <a:latin typeface="Proxima Nova 1" panose="020B0604020202020204" charset="0"/>
                <a:cs typeface="Proxima Nova 1" panose="020B0604020202020204" charset="0"/>
              </a:rPr>
              <a:t>30% Utilization:</a:t>
            </a:r>
            <a:r>
              <a:rPr lang="en-US" sz="2647" dirty="0">
                <a:solidFill>
                  <a:srgbClr val="1E4D2B"/>
                </a:solidFill>
                <a:latin typeface="Proxima Nova 1" panose="020B0604020202020204" charset="0"/>
                <a:cs typeface="Proxima Nova 1" panose="020B0604020202020204" charset="0"/>
              </a:rPr>
              <a:t> (trampling, manure piles, wildlife)</a:t>
            </a:r>
          </a:p>
          <a:p>
            <a:pPr>
              <a:lnSpc>
                <a:spcPct val="100000"/>
              </a:lnSpc>
              <a:spcBef>
                <a:spcPts val="0"/>
              </a:spcBef>
              <a:spcAft>
                <a:spcPts val="0"/>
              </a:spcAft>
              <a:buNone/>
            </a:pPr>
            <a:r>
              <a:rPr lang="en-US" sz="2647" dirty="0">
                <a:solidFill>
                  <a:srgbClr val="1E4D2B"/>
                </a:solidFill>
                <a:latin typeface="Proxima Nova 1" panose="020B0604020202020204" charset="0"/>
                <a:cs typeface="Proxima Nova 1" panose="020B0604020202020204" charset="0"/>
              </a:rPr>
              <a:t> </a:t>
            </a:r>
            <a:endParaRPr lang="en-US" sz="1853" dirty="0">
              <a:solidFill>
                <a:srgbClr val="1E4D2B"/>
              </a:solidFill>
              <a:latin typeface="Proxima Nova 1" panose="020B0604020202020204" charset="0"/>
              <a:cs typeface="Proxima Nova 1" panose="020B0604020202020204" charset="0"/>
            </a:endParaRPr>
          </a:p>
          <a:p>
            <a:pPr>
              <a:lnSpc>
                <a:spcPct val="100000"/>
              </a:lnSpc>
              <a:spcBef>
                <a:spcPts val="0"/>
              </a:spcBef>
              <a:spcAft>
                <a:spcPts val="0"/>
              </a:spcAft>
              <a:buFontTx/>
              <a:buNone/>
            </a:pPr>
            <a:r>
              <a:rPr lang="en-US" sz="2647" dirty="0">
                <a:solidFill>
                  <a:srgbClr val="1E4D2B"/>
                </a:solidFill>
                <a:latin typeface="Proxima Nova 1" panose="020B0604020202020204" charset="0"/>
                <a:cs typeface="Proxima Nova 1" panose="020B0604020202020204" charset="0"/>
              </a:rPr>
              <a:t>400 </a:t>
            </a:r>
            <a:r>
              <a:rPr lang="en-US" sz="2647" dirty="0" err="1">
                <a:solidFill>
                  <a:srgbClr val="1E4D2B"/>
                </a:solidFill>
                <a:latin typeface="Proxima Nova 1" panose="020B0604020202020204" charset="0"/>
                <a:cs typeface="Proxima Nova 1" panose="020B0604020202020204" charset="0"/>
              </a:rPr>
              <a:t>lbs</a:t>
            </a:r>
            <a:r>
              <a:rPr lang="en-US" sz="2647" dirty="0">
                <a:solidFill>
                  <a:srgbClr val="1E4D2B"/>
                </a:solidFill>
                <a:latin typeface="Proxima Nova 1" panose="020B0604020202020204" charset="0"/>
                <a:cs typeface="Proxima Nova 1" panose="020B0604020202020204" charset="0"/>
              </a:rPr>
              <a:t> x 0.30 = 120 </a:t>
            </a:r>
            <a:r>
              <a:rPr lang="en-US" sz="2647" dirty="0" err="1">
                <a:solidFill>
                  <a:srgbClr val="1E4D2B"/>
                </a:solidFill>
                <a:latin typeface="Proxima Nova 1" panose="020B0604020202020204" charset="0"/>
                <a:cs typeface="Proxima Nova 1" panose="020B0604020202020204" charset="0"/>
              </a:rPr>
              <a:t>lbs</a:t>
            </a:r>
            <a:r>
              <a:rPr lang="en-US" sz="2647" dirty="0">
                <a:solidFill>
                  <a:srgbClr val="1E4D2B"/>
                </a:solidFill>
                <a:latin typeface="Proxima Nova 1" panose="020B0604020202020204" charset="0"/>
                <a:cs typeface="Proxima Nova 1" panose="020B0604020202020204" charset="0"/>
              </a:rPr>
              <a:t>/ acre usable forage</a:t>
            </a:r>
          </a:p>
          <a:p>
            <a:pPr>
              <a:lnSpc>
                <a:spcPct val="100000"/>
              </a:lnSpc>
              <a:spcBef>
                <a:spcPts val="0"/>
              </a:spcBef>
              <a:spcAft>
                <a:spcPts val="0"/>
              </a:spcAft>
              <a:buFontTx/>
              <a:buNone/>
            </a:pPr>
            <a:r>
              <a:rPr lang="en-US" sz="2647" dirty="0">
                <a:solidFill>
                  <a:srgbClr val="1E4D2B"/>
                </a:solidFill>
                <a:latin typeface="Proxima Nova 1" panose="020B0604020202020204" charset="0"/>
                <a:cs typeface="Proxima Nova 1" panose="020B0604020202020204" charset="0"/>
              </a:rPr>
              <a:t>120 lbs / 30 lbs forage/day = 4 days/ acre</a:t>
            </a:r>
            <a:endParaRPr lang="en-US" sz="2647" u="sng" dirty="0">
              <a:solidFill>
                <a:srgbClr val="1E4D2B"/>
              </a:solidFill>
              <a:effectLst>
                <a:outerShdw blurRad="38100" dist="38100" dir="2700000" algn="tl">
                  <a:srgbClr val="000000">
                    <a:alpha val="43137"/>
                  </a:srgbClr>
                </a:outerShdw>
              </a:effectLst>
              <a:latin typeface="Proxima Nova 1" panose="020B0604020202020204" charset="0"/>
              <a:cs typeface="Proxima Nova 1" panose="020B0604020202020204" charset="0"/>
            </a:endParaRPr>
          </a:p>
          <a:p>
            <a:pPr>
              <a:lnSpc>
                <a:spcPct val="100000"/>
              </a:lnSpc>
              <a:spcBef>
                <a:spcPts val="0"/>
              </a:spcBef>
              <a:spcAft>
                <a:spcPts val="0"/>
              </a:spcAft>
              <a:buFontTx/>
              <a:buNone/>
            </a:pPr>
            <a:endParaRPr lang="en-US" sz="2118" dirty="0">
              <a:solidFill>
                <a:srgbClr val="1E4D2B"/>
              </a:solidFill>
              <a:latin typeface="Proxima Nova 1" panose="020B0604020202020204" charset="0"/>
              <a:cs typeface="Proxima Nova 1" panose="020B0604020202020204" charset="0"/>
            </a:endParaRPr>
          </a:p>
          <a:p>
            <a:pPr>
              <a:lnSpc>
                <a:spcPct val="100000"/>
              </a:lnSpc>
              <a:spcBef>
                <a:spcPts val="0"/>
              </a:spcBef>
              <a:spcAft>
                <a:spcPts val="0"/>
              </a:spcAft>
              <a:buFontTx/>
              <a:buNone/>
            </a:pPr>
            <a:r>
              <a:rPr lang="en-US" sz="2647" dirty="0">
                <a:solidFill>
                  <a:srgbClr val="1E4D2B"/>
                </a:solidFill>
                <a:latin typeface="Proxima Nova 1" panose="020B0604020202020204" charset="0"/>
                <a:cs typeface="Proxima Nova 1" panose="020B0604020202020204" charset="0"/>
              </a:rPr>
              <a:t>11,000 lb forage needed / 120 lbs usable forage/ acre  = 92 acres/ animal</a:t>
            </a:r>
            <a:endParaRPr lang="en-US" sz="1853" dirty="0">
              <a:solidFill>
                <a:srgbClr val="1E4D2B"/>
              </a:solidFill>
              <a:latin typeface="Proxima Nova 1" panose="020B0604020202020204" charset="0"/>
              <a:cs typeface="Proxima Nova 1" panose="020B0604020202020204" charset="0"/>
            </a:endParaRPr>
          </a:p>
          <a:p>
            <a:pPr>
              <a:lnSpc>
                <a:spcPct val="100000"/>
              </a:lnSpc>
              <a:spcBef>
                <a:spcPts val="0"/>
              </a:spcBef>
              <a:spcAft>
                <a:spcPts val="0"/>
              </a:spcAft>
              <a:buFontTx/>
              <a:buNone/>
            </a:pPr>
            <a:endParaRPr lang="en-US" sz="1853" dirty="0">
              <a:solidFill>
                <a:srgbClr val="1E4D2B"/>
              </a:solidFill>
            </a:endParaRPr>
          </a:p>
        </p:txBody>
      </p:sp>
      <p:pic>
        <p:nvPicPr>
          <p:cNvPr id="6" name="Picture Placeholder 5"/>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2791" r="12791"/>
          <a:stretch>
            <a:fillRect/>
          </a:stretch>
        </p:blipFill>
        <p:spPr/>
      </p:pic>
      <p:sp>
        <p:nvSpPr>
          <p:cNvPr id="5" name="Rectangle 4"/>
          <p:cNvSpPr/>
          <p:nvPr/>
        </p:nvSpPr>
        <p:spPr>
          <a:xfrm>
            <a:off x="10181145" y="7708122"/>
            <a:ext cx="6878723" cy="860955"/>
          </a:xfrm>
          <a:prstGeom prst="rect">
            <a:avLst/>
          </a:prstGeom>
        </p:spPr>
        <p:txBody>
          <a:bodyPr wrap="square">
            <a:spAutoFit/>
          </a:bodyPr>
          <a:lstStyle>
            <a:defPPr>
              <a:defRPr lang="en-US"/>
            </a:defPPr>
            <a:lvl1pPr marL="0" algn="l" defTabSz="674048" rtl="0" eaLnBrk="1" latinLnBrk="0" hangingPunct="1">
              <a:defRPr sz="2647" kern="1200">
                <a:solidFill>
                  <a:schemeClr val="tx1"/>
                </a:solidFill>
                <a:latin typeface="+mn-lt"/>
                <a:ea typeface="+mn-ea"/>
                <a:cs typeface="+mn-cs"/>
              </a:defRPr>
            </a:lvl1pPr>
            <a:lvl2pPr marL="674048" algn="l" defTabSz="674048" rtl="0" eaLnBrk="1" latinLnBrk="0" hangingPunct="1">
              <a:defRPr sz="2647" kern="1200">
                <a:solidFill>
                  <a:schemeClr val="tx1"/>
                </a:solidFill>
                <a:latin typeface="+mn-lt"/>
                <a:ea typeface="+mn-ea"/>
                <a:cs typeface="+mn-cs"/>
              </a:defRPr>
            </a:lvl2pPr>
            <a:lvl3pPr marL="1348099" algn="l" defTabSz="674048" rtl="0" eaLnBrk="1" latinLnBrk="0" hangingPunct="1">
              <a:defRPr sz="2647" kern="1200">
                <a:solidFill>
                  <a:schemeClr val="tx1"/>
                </a:solidFill>
                <a:latin typeface="+mn-lt"/>
                <a:ea typeface="+mn-ea"/>
                <a:cs typeface="+mn-cs"/>
              </a:defRPr>
            </a:lvl3pPr>
            <a:lvl4pPr marL="2022148" algn="l" defTabSz="674048" rtl="0" eaLnBrk="1" latinLnBrk="0" hangingPunct="1">
              <a:defRPr sz="2647" kern="1200">
                <a:solidFill>
                  <a:schemeClr val="tx1"/>
                </a:solidFill>
                <a:latin typeface="+mn-lt"/>
                <a:ea typeface="+mn-ea"/>
                <a:cs typeface="+mn-cs"/>
              </a:defRPr>
            </a:lvl4pPr>
            <a:lvl5pPr marL="2696198" algn="l" defTabSz="674048" rtl="0" eaLnBrk="1" latinLnBrk="0" hangingPunct="1">
              <a:defRPr sz="2647" kern="1200">
                <a:solidFill>
                  <a:schemeClr val="tx1"/>
                </a:solidFill>
                <a:latin typeface="+mn-lt"/>
                <a:ea typeface="+mn-ea"/>
                <a:cs typeface="+mn-cs"/>
              </a:defRPr>
            </a:lvl5pPr>
            <a:lvl6pPr marL="3370248" algn="l" defTabSz="674048" rtl="0" eaLnBrk="1" latinLnBrk="0" hangingPunct="1">
              <a:defRPr sz="2647" kern="1200">
                <a:solidFill>
                  <a:schemeClr val="tx1"/>
                </a:solidFill>
                <a:latin typeface="+mn-lt"/>
                <a:ea typeface="+mn-ea"/>
                <a:cs typeface="+mn-cs"/>
              </a:defRPr>
            </a:lvl6pPr>
            <a:lvl7pPr marL="4044296" algn="l" defTabSz="674048" rtl="0" eaLnBrk="1" latinLnBrk="0" hangingPunct="1">
              <a:defRPr sz="2647" kern="1200">
                <a:solidFill>
                  <a:schemeClr val="tx1"/>
                </a:solidFill>
                <a:latin typeface="+mn-lt"/>
                <a:ea typeface="+mn-ea"/>
                <a:cs typeface="+mn-cs"/>
              </a:defRPr>
            </a:lvl7pPr>
            <a:lvl8pPr marL="4718346" algn="l" defTabSz="674048" rtl="0" eaLnBrk="1" latinLnBrk="0" hangingPunct="1">
              <a:defRPr sz="2647" kern="1200">
                <a:solidFill>
                  <a:schemeClr val="tx1"/>
                </a:solidFill>
                <a:latin typeface="+mn-lt"/>
                <a:ea typeface="+mn-ea"/>
                <a:cs typeface="+mn-cs"/>
              </a:defRPr>
            </a:lvl8pPr>
            <a:lvl9pPr marL="5392394" algn="l" defTabSz="674048" rtl="0" eaLnBrk="1" latinLnBrk="0" hangingPunct="1">
              <a:defRPr sz="2647" kern="1200">
                <a:solidFill>
                  <a:schemeClr val="tx1"/>
                </a:solidFill>
                <a:latin typeface="+mn-lt"/>
                <a:ea typeface="+mn-ea"/>
                <a:cs typeface="+mn-cs"/>
              </a:defRPr>
            </a:lvl9pPr>
          </a:lstStyle>
          <a:p>
            <a:r>
              <a:rPr lang="en-US" sz="4800" b="1" kern="0" dirty="0">
                <a:solidFill>
                  <a:srgbClr val="FF0000"/>
                </a:solidFill>
                <a:effectLst>
                  <a:outerShdw blurRad="38100" dist="38100" dir="2700000" algn="tl">
                    <a:srgbClr val="000000">
                      <a:alpha val="43137"/>
                    </a:srgbClr>
                  </a:outerShdw>
                </a:effectLst>
                <a:latin typeface="Arial"/>
              </a:rPr>
              <a:t>4 days of grazing/ acre</a:t>
            </a:r>
            <a:endParaRPr lang="en-US" sz="1575" dirty="0"/>
          </a:p>
        </p:txBody>
      </p:sp>
      <p:sp>
        <p:nvSpPr>
          <p:cNvPr id="8" name="Rectangle 7"/>
          <p:cNvSpPr/>
          <p:nvPr/>
        </p:nvSpPr>
        <p:spPr>
          <a:xfrm>
            <a:off x="8241073" y="8995565"/>
            <a:ext cx="9887182" cy="860955"/>
          </a:xfrm>
          <a:prstGeom prst="rect">
            <a:avLst/>
          </a:prstGeom>
        </p:spPr>
        <p:txBody>
          <a:bodyPr wrap="square">
            <a:spAutoFit/>
          </a:bodyPr>
          <a:lstStyle>
            <a:defPPr>
              <a:defRPr lang="en-US"/>
            </a:defPPr>
            <a:lvl1pPr marL="0" algn="l" defTabSz="674048" rtl="0" eaLnBrk="1" latinLnBrk="0" hangingPunct="1">
              <a:defRPr sz="2647" kern="1200">
                <a:solidFill>
                  <a:schemeClr val="tx1"/>
                </a:solidFill>
                <a:latin typeface="+mn-lt"/>
                <a:ea typeface="+mn-ea"/>
                <a:cs typeface="+mn-cs"/>
              </a:defRPr>
            </a:lvl1pPr>
            <a:lvl2pPr marL="674048" algn="l" defTabSz="674048" rtl="0" eaLnBrk="1" latinLnBrk="0" hangingPunct="1">
              <a:defRPr sz="2647" kern="1200">
                <a:solidFill>
                  <a:schemeClr val="tx1"/>
                </a:solidFill>
                <a:latin typeface="+mn-lt"/>
                <a:ea typeface="+mn-ea"/>
                <a:cs typeface="+mn-cs"/>
              </a:defRPr>
            </a:lvl2pPr>
            <a:lvl3pPr marL="1348099" algn="l" defTabSz="674048" rtl="0" eaLnBrk="1" latinLnBrk="0" hangingPunct="1">
              <a:defRPr sz="2647" kern="1200">
                <a:solidFill>
                  <a:schemeClr val="tx1"/>
                </a:solidFill>
                <a:latin typeface="+mn-lt"/>
                <a:ea typeface="+mn-ea"/>
                <a:cs typeface="+mn-cs"/>
              </a:defRPr>
            </a:lvl3pPr>
            <a:lvl4pPr marL="2022148" algn="l" defTabSz="674048" rtl="0" eaLnBrk="1" latinLnBrk="0" hangingPunct="1">
              <a:defRPr sz="2647" kern="1200">
                <a:solidFill>
                  <a:schemeClr val="tx1"/>
                </a:solidFill>
                <a:latin typeface="+mn-lt"/>
                <a:ea typeface="+mn-ea"/>
                <a:cs typeface="+mn-cs"/>
              </a:defRPr>
            </a:lvl4pPr>
            <a:lvl5pPr marL="2696198" algn="l" defTabSz="674048" rtl="0" eaLnBrk="1" latinLnBrk="0" hangingPunct="1">
              <a:defRPr sz="2647" kern="1200">
                <a:solidFill>
                  <a:schemeClr val="tx1"/>
                </a:solidFill>
                <a:latin typeface="+mn-lt"/>
                <a:ea typeface="+mn-ea"/>
                <a:cs typeface="+mn-cs"/>
              </a:defRPr>
            </a:lvl5pPr>
            <a:lvl6pPr marL="3370248" algn="l" defTabSz="674048" rtl="0" eaLnBrk="1" latinLnBrk="0" hangingPunct="1">
              <a:defRPr sz="2647" kern="1200">
                <a:solidFill>
                  <a:schemeClr val="tx1"/>
                </a:solidFill>
                <a:latin typeface="+mn-lt"/>
                <a:ea typeface="+mn-ea"/>
                <a:cs typeface="+mn-cs"/>
              </a:defRPr>
            </a:lvl6pPr>
            <a:lvl7pPr marL="4044296" algn="l" defTabSz="674048" rtl="0" eaLnBrk="1" latinLnBrk="0" hangingPunct="1">
              <a:defRPr sz="2647" kern="1200">
                <a:solidFill>
                  <a:schemeClr val="tx1"/>
                </a:solidFill>
                <a:latin typeface="+mn-lt"/>
                <a:ea typeface="+mn-ea"/>
                <a:cs typeface="+mn-cs"/>
              </a:defRPr>
            </a:lvl7pPr>
            <a:lvl8pPr marL="4718346" algn="l" defTabSz="674048" rtl="0" eaLnBrk="1" latinLnBrk="0" hangingPunct="1">
              <a:defRPr sz="2647" kern="1200">
                <a:solidFill>
                  <a:schemeClr val="tx1"/>
                </a:solidFill>
                <a:latin typeface="+mn-lt"/>
                <a:ea typeface="+mn-ea"/>
                <a:cs typeface="+mn-cs"/>
              </a:defRPr>
            </a:lvl8pPr>
            <a:lvl9pPr marL="5392394" algn="l" defTabSz="674048" rtl="0" eaLnBrk="1" latinLnBrk="0" hangingPunct="1">
              <a:defRPr sz="2647" kern="1200">
                <a:solidFill>
                  <a:schemeClr val="tx1"/>
                </a:solidFill>
                <a:latin typeface="+mn-lt"/>
                <a:ea typeface="+mn-ea"/>
                <a:cs typeface="+mn-cs"/>
              </a:defRPr>
            </a:lvl9pPr>
          </a:lstStyle>
          <a:p>
            <a:r>
              <a:rPr lang="en-US" sz="4800" b="1" kern="0" dirty="0">
                <a:solidFill>
                  <a:srgbClr val="FF0000"/>
                </a:solidFill>
                <a:effectLst>
                  <a:outerShdw blurRad="38100" dist="38100" dir="2700000" algn="tl">
                    <a:srgbClr val="000000">
                      <a:alpha val="43137"/>
                    </a:srgbClr>
                  </a:outerShdw>
                </a:effectLst>
                <a:latin typeface="Arial"/>
              </a:rPr>
              <a:t>92 acres needed per animal/ year</a:t>
            </a:r>
            <a:endParaRPr lang="en-US" sz="1575" dirty="0"/>
          </a:p>
        </p:txBody>
      </p:sp>
    </p:spTree>
    <p:extLst>
      <p:ext uri="{BB962C8B-B14F-4D97-AF65-F5344CB8AC3E}">
        <p14:creationId xmlns:p14="http://schemas.microsoft.com/office/powerpoint/2010/main" val="21556135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 name="Group 2"/>
          <p:cNvGrpSpPr/>
          <p:nvPr/>
        </p:nvGrpSpPr>
        <p:grpSpPr>
          <a:xfrm>
            <a:off x="609600" y="398873"/>
            <a:ext cx="10161287" cy="5305581"/>
            <a:chOff x="0" y="0"/>
            <a:chExt cx="13548383" cy="7074107"/>
          </a:xfrm>
        </p:grpSpPr>
        <p:sp>
          <p:nvSpPr>
            <p:cNvPr id="3" name="AutoShape 3"/>
            <p:cNvSpPr/>
            <p:nvPr/>
          </p:nvSpPr>
          <p:spPr>
            <a:xfrm>
              <a:off x="0" y="0"/>
              <a:ext cx="13548383" cy="7074107"/>
            </a:xfrm>
            <a:prstGeom prst="rect">
              <a:avLst/>
            </a:prstGeom>
            <a:solidFill>
              <a:srgbClr val="1E4D2B"/>
            </a:solidFill>
          </p:spPr>
        </p:sp>
        <p:sp>
          <p:nvSpPr>
            <p:cNvPr id="4" name="TextBox 4"/>
            <p:cNvSpPr txBox="1"/>
            <p:nvPr/>
          </p:nvSpPr>
          <p:spPr>
            <a:xfrm>
              <a:off x="1118999" y="933057"/>
              <a:ext cx="10610169" cy="704850"/>
            </a:xfrm>
            <a:prstGeom prst="rect">
              <a:avLst/>
            </a:prstGeom>
          </p:spPr>
          <p:txBody>
            <a:bodyPr lIns="0" tIns="0" rIns="0" bIns="0" rtlCol="0" anchor="t">
              <a:spAutoFit/>
            </a:bodyPr>
            <a:lstStyle/>
            <a:p>
              <a:pPr algn="l">
                <a:lnSpc>
                  <a:spcPts val="3900"/>
                </a:lnSpc>
              </a:pPr>
              <a:r>
                <a:rPr lang="en-US" sz="3000" spc="120">
                  <a:solidFill>
                    <a:srgbClr val="FFFFFF"/>
                  </a:solidFill>
                  <a:latin typeface="Klavika-Medium"/>
                </a:rPr>
                <a:t>Demand cannot exceed supply </a:t>
              </a:r>
            </a:p>
          </p:txBody>
        </p:sp>
        <p:sp>
          <p:nvSpPr>
            <p:cNvPr id="5" name="TextBox 5"/>
            <p:cNvSpPr txBox="1"/>
            <p:nvPr/>
          </p:nvSpPr>
          <p:spPr>
            <a:xfrm>
              <a:off x="1118999" y="4797813"/>
              <a:ext cx="10610169" cy="1247987"/>
            </a:xfrm>
            <a:prstGeom prst="rect">
              <a:avLst/>
            </a:prstGeom>
          </p:spPr>
          <p:txBody>
            <a:bodyPr lIns="0" tIns="0" rIns="0" bIns="0" rtlCol="0" anchor="t">
              <a:spAutoFit/>
            </a:bodyPr>
            <a:lstStyle/>
            <a:p>
              <a:pPr algn="l">
                <a:lnSpc>
                  <a:spcPts val="3640"/>
                </a:lnSpc>
              </a:pPr>
              <a:r>
                <a:rPr lang="en-US" sz="2800" spc="84" dirty="0">
                  <a:solidFill>
                    <a:srgbClr val="FFFFFF"/>
                  </a:solidFill>
                  <a:latin typeface="Klavika-Medium"/>
                </a:rPr>
                <a:t>Know your forage demand and supply and set stocking rate accordingly</a:t>
              </a:r>
            </a:p>
          </p:txBody>
        </p:sp>
        <p:sp>
          <p:nvSpPr>
            <p:cNvPr id="6" name="TextBox 6"/>
            <p:cNvSpPr txBox="1"/>
            <p:nvPr/>
          </p:nvSpPr>
          <p:spPr>
            <a:xfrm>
              <a:off x="1118999" y="2054933"/>
              <a:ext cx="11310385" cy="2378459"/>
            </a:xfrm>
            <a:prstGeom prst="rect">
              <a:avLst/>
            </a:prstGeom>
          </p:spPr>
          <p:txBody>
            <a:bodyPr lIns="0" tIns="0" rIns="0" bIns="0" rtlCol="0" anchor="t">
              <a:spAutoFit/>
            </a:bodyPr>
            <a:lstStyle/>
            <a:p>
              <a:pPr algn="l">
                <a:lnSpc>
                  <a:spcPts val="7526"/>
                </a:lnSpc>
              </a:pPr>
              <a:r>
                <a:rPr lang="en-US" sz="5789">
                  <a:solidFill>
                    <a:srgbClr val="FFFFFF"/>
                  </a:solidFill>
                  <a:latin typeface="Klavika-Medium"/>
                </a:rPr>
                <a:t>Stocking rate </a:t>
              </a:r>
            </a:p>
            <a:p>
              <a:pPr algn="l">
                <a:lnSpc>
                  <a:spcPts val="6240"/>
                </a:lnSpc>
              </a:pPr>
              <a:r>
                <a:rPr lang="en-US" sz="4800">
                  <a:solidFill>
                    <a:srgbClr val="FFFFFF"/>
                  </a:solidFill>
                  <a:latin typeface="Klavika-Medium"/>
                </a:rPr>
                <a:t>(animals/ area/time)</a:t>
              </a:r>
            </a:p>
          </p:txBody>
        </p:sp>
      </p:grpSp>
      <p:grpSp>
        <p:nvGrpSpPr>
          <p:cNvPr id="10" name="Group 9">
            <a:extLst>
              <a:ext uri="{FF2B5EF4-FFF2-40B4-BE49-F238E27FC236}">
                <a16:creationId xmlns:a16="http://schemas.microsoft.com/office/drawing/2014/main" id="{812800D8-0DE3-4718-93D1-B84D7F201DE6}"/>
              </a:ext>
            </a:extLst>
          </p:cNvPr>
          <p:cNvGrpSpPr/>
          <p:nvPr/>
        </p:nvGrpSpPr>
        <p:grpSpPr>
          <a:xfrm>
            <a:off x="1371600" y="2065997"/>
            <a:ext cx="7957627" cy="2867226"/>
            <a:chOff x="1567373" y="5880150"/>
            <a:chExt cx="7957627" cy="2867226"/>
          </a:xfrm>
        </p:grpSpPr>
        <p:pic>
          <p:nvPicPr>
            <p:cNvPr id="8" name="Graphic 7" descr="Warning outline">
              <a:extLst>
                <a:ext uri="{FF2B5EF4-FFF2-40B4-BE49-F238E27FC236}">
                  <a16:creationId xmlns:a16="http://schemas.microsoft.com/office/drawing/2014/main" id="{89AC145C-6D34-46DF-8EE5-7A1FDF15BF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24800" y="5880150"/>
              <a:ext cx="1600200" cy="1600200"/>
            </a:xfrm>
            <a:prstGeom prst="rect">
              <a:avLst/>
            </a:prstGeom>
          </p:spPr>
        </p:pic>
        <p:sp>
          <p:nvSpPr>
            <p:cNvPr id="9" name="TextBox 5">
              <a:extLst>
                <a:ext uri="{FF2B5EF4-FFF2-40B4-BE49-F238E27FC236}">
                  <a16:creationId xmlns:a16="http://schemas.microsoft.com/office/drawing/2014/main" id="{649E1A8A-05AF-458F-A1B0-4ED81AC3C6F5}"/>
                </a:ext>
              </a:extLst>
            </p:cNvPr>
            <p:cNvSpPr txBox="1"/>
            <p:nvPr/>
          </p:nvSpPr>
          <p:spPr>
            <a:xfrm>
              <a:off x="1567373" y="7831741"/>
              <a:ext cx="7957627" cy="915635"/>
            </a:xfrm>
            <a:prstGeom prst="rect">
              <a:avLst/>
            </a:prstGeom>
            <a:solidFill>
              <a:srgbClr val="1E4D2B"/>
            </a:solidFill>
          </p:spPr>
          <p:txBody>
            <a:bodyPr lIns="0" tIns="0" rIns="0" bIns="0" rtlCol="0" anchor="t">
              <a:spAutoFit/>
            </a:bodyPr>
            <a:lstStyle/>
            <a:p>
              <a:pPr algn="ctr">
                <a:lnSpc>
                  <a:spcPts val="3640"/>
                </a:lnSpc>
              </a:pPr>
              <a:r>
                <a:rPr lang="en-US" sz="2800" i="1" spc="84" dirty="0">
                  <a:solidFill>
                    <a:srgbClr val="FFFFFF"/>
                  </a:solidFill>
                  <a:latin typeface="Klavika-Medium"/>
                </a:rPr>
                <a:t>Easier said then done!</a:t>
              </a:r>
            </a:p>
            <a:p>
              <a:pPr algn="ctr">
                <a:lnSpc>
                  <a:spcPts val="3640"/>
                </a:lnSpc>
              </a:pPr>
              <a:endParaRPr lang="en-US" sz="2800" spc="84" dirty="0">
                <a:solidFill>
                  <a:srgbClr val="FFFFFF"/>
                </a:solidFill>
                <a:latin typeface="Klavika-Medium"/>
              </a:endParaRPr>
            </a:p>
          </p:txBody>
        </p:sp>
      </p:grpSp>
    </p:spTree>
    <p:extLst>
      <p:ext uri="{BB962C8B-B14F-4D97-AF65-F5344CB8AC3E}">
        <p14:creationId xmlns:p14="http://schemas.microsoft.com/office/powerpoint/2010/main" val="170891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cstate="email">
            <a:extLst>
              <a:ext uri="{28A0092B-C50C-407E-A947-70E740481C1C}">
                <a14:useLocalDpi xmlns:a14="http://schemas.microsoft.com/office/drawing/2010/main"/>
              </a:ext>
            </a:extLst>
          </a:blip>
          <a:srcRect l="-1"/>
          <a:stretch/>
        </p:blipFill>
        <p:spPr>
          <a:xfrm>
            <a:off x="2057400" y="1032193"/>
            <a:ext cx="13716000" cy="8952882"/>
          </a:xfrm>
          <a:prstGeom prst="rect">
            <a:avLst/>
          </a:prstGeom>
        </p:spPr>
      </p:pic>
      <p:sp>
        <p:nvSpPr>
          <p:cNvPr id="3" name="TextBox 8">
            <a:extLst>
              <a:ext uri="{FF2B5EF4-FFF2-40B4-BE49-F238E27FC236}">
                <a16:creationId xmlns:a16="http://schemas.microsoft.com/office/drawing/2014/main" id="{D1C78ABA-922B-43B8-A3A6-F5F2AE8D5C1A}"/>
              </a:ext>
            </a:extLst>
          </p:cNvPr>
          <p:cNvSpPr txBox="1"/>
          <p:nvPr/>
        </p:nvSpPr>
        <p:spPr>
          <a:xfrm>
            <a:off x="990600" y="333849"/>
            <a:ext cx="16821443" cy="1842299"/>
          </a:xfrm>
          <a:prstGeom prst="rect">
            <a:avLst/>
          </a:prstGeom>
        </p:spPr>
        <p:txBody>
          <a:bodyPr lIns="0" tIns="0" rIns="0" bIns="0" rtlCol="0" anchor="t">
            <a:spAutoFit/>
          </a:bodyPr>
          <a:lstStyle/>
          <a:p>
            <a:pPr algn="ctr">
              <a:lnSpc>
                <a:spcPts val="7375"/>
              </a:lnSpc>
            </a:pPr>
            <a:r>
              <a:rPr lang="en-US" sz="5900" spc="295" dirty="0">
                <a:solidFill>
                  <a:srgbClr val="1E4D2B"/>
                </a:solidFill>
                <a:latin typeface="Vitesse"/>
              </a:rPr>
              <a:t>Do you know your supply relative to demand?</a:t>
            </a:r>
          </a:p>
        </p:txBody>
      </p:sp>
      <p:sp>
        <p:nvSpPr>
          <p:cNvPr id="4" name="AutoShape 9">
            <a:extLst>
              <a:ext uri="{FF2B5EF4-FFF2-40B4-BE49-F238E27FC236}">
                <a16:creationId xmlns:a16="http://schemas.microsoft.com/office/drawing/2014/main" id="{E9FE44DC-5E57-4A0C-B32D-A71A5BD1221D}"/>
              </a:ext>
            </a:extLst>
          </p:cNvPr>
          <p:cNvSpPr/>
          <p:nvPr/>
        </p:nvSpPr>
        <p:spPr>
          <a:xfrm>
            <a:off x="-332267" y="9283093"/>
            <a:ext cx="18952535" cy="1349536"/>
          </a:xfrm>
          <a:prstGeom prst="rect">
            <a:avLst/>
          </a:prstGeom>
          <a:solidFill>
            <a:srgbClr val="1E4D2B"/>
          </a:solidFill>
        </p:spPr>
      </p:sp>
    </p:spTree>
    <p:extLst>
      <p:ext uri="{BB962C8B-B14F-4D97-AF65-F5344CB8AC3E}">
        <p14:creationId xmlns:p14="http://schemas.microsoft.com/office/powerpoint/2010/main" val="2209507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7201" y="190500"/>
            <a:ext cx="4038599" cy="8686800"/>
            <a:chOff x="0" y="0"/>
            <a:chExt cx="13548383" cy="7074107"/>
          </a:xfrm>
        </p:grpSpPr>
        <p:sp>
          <p:nvSpPr>
            <p:cNvPr id="3" name="AutoShape 3"/>
            <p:cNvSpPr/>
            <p:nvPr/>
          </p:nvSpPr>
          <p:spPr>
            <a:xfrm>
              <a:off x="0" y="0"/>
              <a:ext cx="13548383" cy="7074107"/>
            </a:xfrm>
            <a:prstGeom prst="rect">
              <a:avLst/>
            </a:prstGeom>
            <a:solidFill>
              <a:srgbClr val="1E4D2B"/>
            </a:solidFill>
          </p:spPr>
        </p:sp>
        <p:sp>
          <p:nvSpPr>
            <p:cNvPr id="4" name="TextBox 4"/>
            <p:cNvSpPr txBox="1"/>
            <p:nvPr/>
          </p:nvSpPr>
          <p:spPr>
            <a:xfrm>
              <a:off x="1118999" y="933057"/>
              <a:ext cx="10610170" cy="654025"/>
            </a:xfrm>
            <a:prstGeom prst="rect">
              <a:avLst/>
            </a:prstGeom>
          </p:spPr>
          <p:txBody>
            <a:bodyPr lIns="0" tIns="0" rIns="0" bIns="0" rtlCol="0" anchor="t">
              <a:spAutoFit/>
            </a:bodyPr>
            <a:lstStyle/>
            <a:p>
              <a:pPr algn="l">
                <a:lnSpc>
                  <a:spcPts val="3900"/>
                </a:lnSpc>
              </a:pPr>
              <a:r>
                <a:rPr lang="en-US" sz="3000" spc="120" dirty="0">
                  <a:solidFill>
                    <a:srgbClr val="FFFFFF"/>
                  </a:solidFill>
                  <a:latin typeface="Klavika-Medium"/>
                </a:rPr>
                <a:t>Easier said then done….</a:t>
              </a:r>
            </a:p>
          </p:txBody>
        </p:sp>
        <p:sp>
          <p:nvSpPr>
            <p:cNvPr id="6" name="TextBox 6"/>
            <p:cNvSpPr txBox="1"/>
            <p:nvPr/>
          </p:nvSpPr>
          <p:spPr>
            <a:xfrm>
              <a:off x="1119002" y="2054933"/>
              <a:ext cx="11310387" cy="3087550"/>
            </a:xfrm>
            <a:prstGeom prst="rect">
              <a:avLst/>
            </a:prstGeom>
          </p:spPr>
          <p:txBody>
            <a:bodyPr lIns="0" tIns="0" rIns="0" bIns="0" rtlCol="0" anchor="t">
              <a:spAutoFit/>
            </a:bodyPr>
            <a:lstStyle/>
            <a:p>
              <a:pPr algn="l">
                <a:lnSpc>
                  <a:spcPts val="7526"/>
                </a:lnSpc>
              </a:pPr>
              <a:r>
                <a:rPr lang="en-US" sz="4800" dirty="0">
                  <a:solidFill>
                    <a:srgbClr val="FFFFFF"/>
                  </a:solidFill>
                  <a:latin typeface="Klavika-Medium"/>
                </a:rPr>
                <a:t>Should stocking rate be the same every year?</a:t>
              </a:r>
            </a:p>
          </p:txBody>
        </p:sp>
      </p:grpSp>
      <p:graphicFrame>
        <p:nvGraphicFramePr>
          <p:cNvPr id="8" name="Chart 7">
            <a:extLst>
              <a:ext uri="{FF2B5EF4-FFF2-40B4-BE49-F238E27FC236}">
                <a16:creationId xmlns:a16="http://schemas.microsoft.com/office/drawing/2014/main" id="{154967D3-584D-4BB3-85EA-FBAC3D599918}"/>
              </a:ext>
            </a:extLst>
          </p:cNvPr>
          <p:cNvGraphicFramePr>
            <a:graphicFrameLocks/>
          </p:cNvGraphicFramePr>
          <p:nvPr>
            <p:extLst>
              <p:ext uri="{D42A27DB-BD31-4B8C-83A1-F6EECF244321}">
                <p14:modId xmlns:p14="http://schemas.microsoft.com/office/powerpoint/2010/main" val="2647326098"/>
              </p:ext>
            </p:extLst>
          </p:nvPr>
        </p:nvGraphicFramePr>
        <p:xfrm>
          <a:off x="4495798" y="647700"/>
          <a:ext cx="13625421" cy="897838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1707B7D2-6D0F-40A7-B6EE-1B5772F821B1}"/>
              </a:ext>
            </a:extLst>
          </p:cNvPr>
          <p:cNvSpPr txBox="1"/>
          <p:nvPr/>
        </p:nvSpPr>
        <p:spPr>
          <a:xfrm>
            <a:off x="11110820" y="9626084"/>
            <a:ext cx="7010400" cy="369332"/>
          </a:xfrm>
          <a:prstGeom prst="rect">
            <a:avLst/>
          </a:prstGeom>
          <a:noFill/>
        </p:spPr>
        <p:txBody>
          <a:bodyPr wrap="square" rtlCol="0">
            <a:spAutoFit/>
          </a:bodyPr>
          <a:lstStyle/>
          <a:p>
            <a:r>
              <a:rPr lang="en-US" dirty="0"/>
              <a:t>Data from the Rangeland Analysis Platform https://rangelands.app/</a:t>
            </a:r>
          </a:p>
        </p:txBody>
      </p:sp>
      <p:pic>
        <p:nvPicPr>
          <p:cNvPr id="11" name="Picture 10">
            <a:extLst>
              <a:ext uri="{FF2B5EF4-FFF2-40B4-BE49-F238E27FC236}">
                <a16:creationId xmlns:a16="http://schemas.microsoft.com/office/drawing/2014/main" id="{F4727F2A-E847-48F6-9087-5B6B067BC94C}"/>
              </a:ext>
            </a:extLst>
          </p:cNvPr>
          <p:cNvPicPr>
            <a:picLocks noChangeAspect="1"/>
          </p:cNvPicPr>
          <p:nvPr/>
        </p:nvPicPr>
        <p:blipFill>
          <a:blip r:embed="rId4"/>
          <a:stretch>
            <a:fillRect/>
          </a:stretch>
        </p:blipFill>
        <p:spPr>
          <a:xfrm>
            <a:off x="4829356" y="1966798"/>
            <a:ext cx="13291863" cy="8322016"/>
          </a:xfrm>
          <a:prstGeom prst="rect">
            <a:avLst/>
          </a:prstGeom>
        </p:spPr>
      </p:pic>
    </p:spTree>
    <p:extLst>
      <p:ext uri="{BB962C8B-B14F-4D97-AF65-F5344CB8AC3E}">
        <p14:creationId xmlns:p14="http://schemas.microsoft.com/office/powerpoint/2010/main" val="380661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4267200" y="2171700"/>
            <a:ext cx="10691024" cy="5461644"/>
            <a:chOff x="0" y="0"/>
            <a:chExt cx="12573065" cy="5826784"/>
          </a:xfrm>
        </p:grpSpPr>
        <p:sp>
          <p:nvSpPr>
            <p:cNvPr id="3" name="AutoShape 3"/>
            <p:cNvSpPr/>
            <p:nvPr/>
          </p:nvSpPr>
          <p:spPr>
            <a:xfrm>
              <a:off x="0" y="0"/>
              <a:ext cx="12573065" cy="5826784"/>
            </a:xfrm>
            <a:prstGeom prst="rect">
              <a:avLst/>
            </a:prstGeom>
            <a:solidFill>
              <a:srgbClr val="1E4D2B"/>
            </a:solidFill>
          </p:spPr>
        </p:sp>
        <p:sp>
          <p:nvSpPr>
            <p:cNvPr id="4" name="TextBox 4"/>
            <p:cNvSpPr txBox="1"/>
            <p:nvPr/>
          </p:nvSpPr>
          <p:spPr>
            <a:xfrm>
              <a:off x="901633" y="2062915"/>
              <a:ext cx="10769838" cy="2833596"/>
            </a:xfrm>
            <a:prstGeom prst="rect">
              <a:avLst/>
            </a:prstGeom>
          </p:spPr>
          <p:txBody>
            <a:bodyPr lIns="0" tIns="0" rIns="0" bIns="0" rtlCol="0" anchor="t">
              <a:spAutoFit/>
            </a:bodyPr>
            <a:lstStyle/>
            <a:p>
              <a:pPr algn="ctr">
                <a:lnSpc>
                  <a:spcPts val="4200"/>
                </a:lnSpc>
              </a:pPr>
              <a:r>
                <a:rPr lang="en-US" sz="2800" dirty="0">
                  <a:solidFill>
                    <a:srgbClr val="FFFFFF"/>
                  </a:solidFill>
                  <a:latin typeface="Proxima Nova Regular"/>
                </a:rPr>
                <a:t>We have an app for that! </a:t>
              </a:r>
            </a:p>
            <a:p>
              <a:pPr algn="ctr">
                <a:lnSpc>
                  <a:spcPts val="4200"/>
                </a:lnSpc>
              </a:pPr>
              <a:r>
                <a:rPr lang="en-US" sz="2800" dirty="0">
                  <a:solidFill>
                    <a:srgbClr val="FFFFFF"/>
                  </a:solidFill>
                  <a:latin typeface="Proxima Nova Regular"/>
                </a:rPr>
                <a:t>Learn more here:</a:t>
              </a:r>
            </a:p>
            <a:p>
              <a:pPr algn="ctr">
                <a:lnSpc>
                  <a:spcPts val="4200"/>
                </a:lnSpc>
              </a:pPr>
              <a:r>
                <a:rPr lang="en-US" sz="2800" dirty="0">
                  <a:solidFill>
                    <a:srgbClr val="FFFFFF"/>
                  </a:solidFill>
                  <a:latin typeface="Proxima Nova Regular"/>
                </a:rPr>
                <a:t>https://rangemanagement.extension.colostate.edu/stocking-rate/</a:t>
              </a:r>
            </a:p>
          </p:txBody>
        </p:sp>
        <p:sp>
          <p:nvSpPr>
            <p:cNvPr id="5" name="TextBox 5"/>
            <p:cNvSpPr txBox="1"/>
            <p:nvPr/>
          </p:nvSpPr>
          <p:spPr>
            <a:xfrm>
              <a:off x="901594" y="905734"/>
              <a:ext cx="10763317" cy="815340"/>
            </a:xfrm>
            <a:prstGeom prst="rect">
              <a:avLst/>
            </a:prstGeom>
          </p:spPr>
          <p:txBody>
            <a:bodyPr lIns="0" tIns="0" rIns="0" bIns="0" rtlCol="0" anchor="t">
              <a:spAutoFit/>
            </a:bodyPr>
            <a:lstStyle/>
            <a:p>
              <a:pPr algn="ctr">
                <a:lnSpc>
                  <a:spcPts val="4680"/>
                </a:lnSpc>
              </a:pPr>
              <a:r>
                <a:rPr lang="en-US" sz="3600" spc="144" dirty="0">
                  <a:solidFill>
                    <a:srgbClr val="FFFFFF"/>
                  </a:solidFill>
                  <a:latin typeface="Klavika-Medium"/>
                </a:rPr>
                <a:t>Estimating Stocking Rate</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3200400" y="7619"/>
            <a:ext cx="12420600" cy="1325880"/>
            <a:chOff x="3059" y="-47530169"/>
            <a:chExt cx="13548383" cy="6478392"/>
          </a:xfrm>
        </p:grpSpPr>
        <p:sp>
          <p:nvSpPr>
            <p:cNvPr id="3" name="AutoShape 3"/>
            <p:cNvSpPr/>
            <p:nvPr/>
          </p:nvSpPr>
          <p:spPr>
            <a:xfrm>
              <a:off x="3059" y="-47530169"/>
              <a:ext cx="13548383" cy="6478392"/>
            </a:xfrm>
            <a:prstGeom prst="rect">
              <a:avLst/>
            </a:prstGeom>
            <a:solidFill>
              <a:srgbClr val="1E4D2B"/>
            </a:solidFill>
          </p:spPr>
        </p:sp>
        <p:sp>
          <p:nvSpPr>
            <p:cNvPr id="6" name="TextBox 6"/>
            <p:cNvSpPr txBox="1"/>
            <p:nvPr/>
          </p:nvSpPr>
          <p:spPr>
            <a:xfrm>
              <a:off x="1249843" y="-46636598"/>
              <a:ext cx="11310386" cy="3007961"/>
            </a:xfrm>
            <a:prstGeom prst="rect">
              <a:avLst/>
            </a:prstGeom>
          </p:spPr>
          <p:txBody>
            <a:bodyPr lIns="0" tIns="0" rIns="0" bIns="0" rtlCol="0" anchor="t">
              <a:spAutoFit/>
            </a:bodyPr>
            <a:lstStyle/>
            <a:p>
              <a:pPr algn="ctr">
                <a:lnSpc>
                  <a:spcPts val="7526"/>
                </a:lnSpc>
              </a:pPr>
              <a:r>
                <a:rPr lang="en-US" sz="5789" dirty="0">
                  <a:solidFill>
                    <a:srgbClr val="FFFFFF"/>
                  </a:solidFill>
                  <a:latin typeface="Klavika-Medium"/>
                </a:rPr>
                <a:t>Rangelands</a:t>
              </a:r>
              <a:endParaRPr lang="en-US" sz="4800" dirty="0">
                <a:solidFill>
                  <a:srgbClr val="FFFFFF"/>
                </a:solidFill>
                <a:latin typeface="Klavika-Medium"/>
              </a:endParaRPr>
            </a:p>
          </p:txBody>
        </p:sp>
      </p:grpSp>
    </p:spTree>
    <p:extLst>
      <p:ext uri="{BB962C8B-B14F-4D97-AF65-F5344CB8AC3E}">
        <p14:creationId xmlns:p14="http://schemas.microsoft.com/office/powerpoint/2010/main" val="431121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9980E-178C-4FF8-BA9C-FBD3B4C77AC8}"/>
              </a:ext>
            </a:extLst>
          </p:cNvPr>
          <p:cNvPicPr>
            <a:picLocks noChangeAspect="1"/>
          </p:cNvPicPr>
          <p:nvPr/>
        </p:nvPicPr>
        <p:blipFill>
          <a:blip r:embed="rId3"/>
          <a:stretch>
            <a:fillRect/>
          </a:stretch>
        </p:blipFill>
        <p:spPr>
          <a:xfrm>
            <a:off x="1524833" y="1924520"/>
            <a:ext cx="15323511" cy="8341793"/>
          </a:xfrm>
          <a:prstGeom prst="rect">
            <a:avLst/>
          </a:prstGeom>
        </p:spPr>
      </p:pic>
      <p:sp>
        <p:nvSpPr>
          <p:cNvPr id="17" name="TextBox 8">
            <a:extLst>
              <a:ext uri="{FF2B5EF4-FFF2-40B4-BE49-F238E27FC236}">
                <a16:creationId xmlns:a16="http://schemas.microsoft.com/office/drawing/2014/main" id="{9CF2B6AB-57EA-4E8F-ADE3-538B7A7A6246}"/>
              </a:ext>
            </a:extLst>
          </p:cNvPr>
          <p:cNvSpPr txBox="1"/>
          <p:nvPr/>
        </p:nvSpPr>
        <p:spPr>
          <a:xfrm>
            <a:off x="609600" y="512445"/>
            <a:ext cx="17153979" cy="1622239"/>
          </a:xfrm>
          <a:prstGeom prst="rect">
            <a:avLst/>
          </a:prstGeom>
        </p:spPr>
        <p:txBody>
          <a:bodyPr wrap="square" lIns="0" tIns="0" rIns="0" bIns="0" rtlCol="0" anchor="t">
            <a:spAutoFit/>
          </a:bodyPr>
          <a:lstStyle/>
          <a:p>
            <a:pPr algn="ctr">
              <a:lnSpc>
                <a:spcPts val="6240"/>
              </a:lnSpc>
            </a:pPr>
            <a:r>
              <a:rPr lang="en-US" sz="6000" spc="192" dirty="0">
                <a:solidFill>
                  <a:srgbClr val="1E4D2B"/>
                </a:solidFill>
                <a:latin typeface="Vitesse-Book" charset="0"/>
              </a:rPr>
              <a:t>Rangeland Analysis Platform –</a:t>
            </a:r>
          </a:p>
          <a:p>
            <a:pPr algn="ctr">
              <a:lnSpc>
                <a:spcPts val="6240"/>
              </a:lnSpc>
            </a:pPr>
            <a:r>
              <a:rPr lang="en-US" sz="6000" spc="192" dirty="0">
                <a:solidFill>
                  <a:srgbClr val="1E4D2B"/>
                </a:solidFill>
                <a:latin typeface="Vitesse-Book" charset="0"/>
              </a:rPr>
              <a:t>Production Explorer</a:t>
            </a:r>
          </a:p>
        </p:txBody>
      </p:sp>
    </p:spTree>
    <p:extLst>
      <p:ext uri="{BB962C8B-B14F-4D97-AF65-F5344CB8AC3E}">
        <p14:creationId xmlns:p14="http://schemas.microsoft.com/office/powerpoint/2010/main" val="3910503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9980E-178C-4FF8-BA9C-FBD3B4C77AC8}"/>
              </a:ext>
            </a:extLst>
          </p:cNvPr>
          <p:cNvPicPr>
            <a:picLocks noChangeAspect="1"/>
          </p:cNvPicPr>
          <p:nvPr/>
        </p:nvPicPr>
        <p:blipFill>
          <a:blip r:embed="rId3"/>
          <a:stretch>
            <a:fillRect/>
          </a:stretch>
        </p:blipFill>
        <p:spPr>
          <a:xfrm>
            <a:off x="1524833" y="1924520"/>
            <a:ext cx="15323511" cy="8341793"/>
          </a:xfrm>
          <a:prstGeom prst="rect">
            <a:avLst/>
          </a:prstGeom>
        </p:spPr>
      </p:pic>
      <p:pic>
        <p:nvPicPr>
          <p:cNvPr id="5" name="Picture 4">
            <a:extLst>
              <a:ext uri="{FF2B5EF4-FFF2-40B4-BE49-F238E27FC236}">
                <a16:creationId xmlns:a16="http://schemas.microsoft.com/office/drawing/2014/main" id="{2EC938A2-8966-4CFE-A373-2D635BAC40E2}"/>
              </a:ext>
            </a:extLst>
          </p:cNvPr>
          <p:cNvPicPr>
            <a:picLocks noChangeAspect="1"/>
          </p:cNvPicPr>
          <p:nvPr/>
        </p:nvPicPr>
        <p:blipFill>
          <a:blip r:embed="rId4"/>
          <a:stretch>
            <a:fillRect/>
          </a:stretch>
        </p:blipFill>
        <p:spPr>
          <a:xfrm>
            <a:off x="1524833" y="2016459"/>
            <a:ext cx="14619514" cy="7654113"/>
          </a:xfrm>
          <a:prstGeom prst="rect">
            <a:avLst/>
          </a:prstGeom>
        </p:spPr>
      </p:pic>
      <p:grpSp>
        <p:nvGrpSpPr>
          <p:cNvPr id="13" name="Group 12">
            <a:extLst>
              <a:ext uri="{FF2B5EF4-FFF2-40B4-BE49-F238E27FC236}">
                <a16:creationId xmlns:a16="http://schemas.microsoft.com/office/drawing/2014/main" id="{BFA990AB-0E5A-4759-8D0A-6DEB561176E8}"/>
              </a:ext>
            </a:extLst>
          </p:cNvPr>
          <p:cNvGrpSpPr/>
          <p:nvPr/>
        </p:nvGrpSpPr>
        <p:grpSpPr>
          <a:xfrm>
            <a:off x="1492528" y="2016458"/>
            <a:ext cx="16643072" cy="8003841"/>
            <a:chOff x="-779807" y="2457436"/>
            <a:chExt cx="16220849" cy="7222852"/>
          </a:xfrm>
        </p:grpSpPr>
        <p:pic>
          <p:nvPicPr>
            <p:cNvPr id="7" name="Picture 6">
              <a:extLst>
                <a:ext uri="{FF2B5EF4-FFF2-40B4-BE49-F238E27FC236}">
                  <a16:creationId xmlns:a16="http://schemas.microsoft.com/office/drawing/2014/main" id="{D4B9F062-7CBB-4D87-9D83-64CEFCC5ACF6}"/>
                </a:ext>
              </a:extLst>
            </p:cNvPr>
            <p:cNvPicPr>
              <a:picLocks noChangeAspect="1"/>
            </p:cNvPicPr>
            <p:nvPr/>
          </p:nvPicPr>
          <p:blipFill rotWithShape="1">
            <a:blip r:embed="rId5"/>
            <a:srcRect r="603" b="12639"/>
            <a:stretch/>
          </p:blipFill>
          <p:spPr>
            <a:xfrm>
              <a:off x="-779807" y="2457436"/>
              <a:ext cx="16209963" cy="7222852"/>
            </a:xfrm>
            <a:prstGeom prst="rect">
              <a:avLst/>
            </a:prstGeom>
          </p:spPr>
        </p:pic>
        <p:pic>
          <p:nvPicPr>
            <p:cNvPr id="12" name="Picture 11" descr="Chart, line chart&#10;&#10;Description automatically generated">
              <a:extLst>
                <a:ext uri="{FF2B5EF4-FFF2-40B4-BE49-F238E27FC236}">
                  <a16:creationId xmlns:a16="http://schemas.microsoft.com/office/drawing/2014/main" id="{A0D57F5D-F5AC-4390-AD5B-128D0FC993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921" y="3469574"/>
              <a:ext cx="16209963" cy="6210714"/>
            </a:xfrm>
            <a:prstGeom prst="rect">
              <a:avLst/>
            </a:prstGeom>
          </p:spPr>
        </p:pic>
      </p:grpSp>
      <p:sp>
        <p:nvSpPr>
          <p:cNvPr id="17" name="TextBox 8">
            <a:extLst>
              <a:ext uri="{FF2B5EF4-FFF2-40B4-BE49-F238E27FC236}">
                <a16:creationId xmlns:a16="http://schemas.microsoft.com/office/drawing/2014/main" id="{9CF2B6AB-57EA-4E8F-ADE3-538B7A7A6246}"/>
              </a:ext>
            </a:extLst>
          </p:cNvPr>
          <p:cNvSpPr txBox="1"/>
          <p:nvPr/>
        </p:nvSpPr>
        <p:spPr>
          <a:xfrm>
            <a:off x="609600" y="512445"/>
            <a:ext cx="17153979" cy="1622239"/>
          </a:xfrm>
          <a:prstGeom prst="rect">
            <a:avLst/>
          </a:prstGeom>
        </p:spPr>
        <p:txBody>
          <a:bodyPr wrap="square" lIns="0" tIns="0" rIns="0" bIns="0" rtlCol="0" anchor="t">
            <a:spAutoFit/>
          </a:bodyPr>
          <a:lstStyle/>
          <a:p>
            <a:pPr algn="ctr">
              <a:lnSpc>
                <a:spcPts val="6240"/>
              </a:lnSpc>
            </a:pPr>
            <a:r>
              <a:rPr lang="en-US" sz="6000" spc="192" dirty="0">
                <a:solidFill>
                  <a:srgbClr val="1E4D2B"/>
                </a:solidFill>
                <a:latin typeface="Vitesse-Book" charset="0"/>
              </a:rPr>
              <a:t>Rangeland Analysis Platform –</a:t>
            </a:r>
          </a:p>
          <a:p>
            <a:pPr algn="ctr">
              <a:lnSpc>
                <a:spcPts val="6240"/>
              </a:lnSpc>
            </a:pPr>
            <a:r>
              <a:rPr lang="en-US" sz="6000" spc="192" dirty="0">
                <a:solidFill>
                  <a:srgbClr val="1E4D2B"/>
                </a:solidFill>
                <a:latin typeface="Vitesse-Book" charset="0"/>
              </a:rPr>
              <a:t>Production Explorer</a:t>
            </a:r>
          </a:p>
        </p:txBody>
      </p:sp>
      <p:pic>
        <p:nvPicPr>
          <p:cNvPr id="9" name="Picture 8">
            <a:extLst>
              <a:ext uri="{FF2B5EF4-FFF2-40B4-BE49-F238E27FC236}">
                <a16:creationId xmlns:a16="http://schemas.microsoft.com/office/drawing/2014/main" id="{0662EB11-CF87-4D04-B900-D49C38909824}"/>
              </a:ext>
            </a:extLst>
          </p:cNvPr>
          <p:cNvPicPr>
            <a:picLocks noChangeAspect="1"/>
          </p:cNvPicPr>
          <p:nvPr/>
        </p:nvPicPr>
        <p:blipFill>
          <a:blip r:embed="rId7"/>
          <a:stretch>
            <a:fillRect/>
          </a:stretch>
        </p:blipFill>
        <p:spPr>
          <a:xfrm>
            <a:off x="1286007" y="2030721"/>
            <a:ext cx="15858993" cy="8384333"/>
          </a:xfrm>
          <a:prstGeom prst="rect">
            <a:avLst/>
          </a:prstGeom>
        </p:spPr>
      </p:pic>
    </p:spTree>
    <p:extLst>
      <p:ext uri="{BB962C8B-B14F-4D97-AF65-F5344CB8AC3E}">
        <p14:creationId xmlns:p14="http://schemas.microsoft.com/office/powerpoint/2010/main" val="139676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9980E-178C-4FF8-BA9C-FBD3B4C77AC8}"/>
              </a:ext>
            </a:extLst>
          </p:cNvPr>
          <p:cNvPicPr>
            <a:picLocks noChangeAspect="1"/>
          </p:cNvPicPr>
          <p:nvPr/>
        </p:nvPicPr>
        <p:blipFill rotWithShape="1">
          <a:blip r:embed="rId3"/>
          <a:srcRect b="25786"/>
          <a:stretch/>
        </p:blipFill>
        <p:spPr>
          <a:xfrm>
            <a:off x="1524833" y="1924521"/>
            <a:ext cx="15323511" cy="6190780"/>
          </a:xfrm>
          <a:prstGeom prst="rect">
            <a:avLst/>
          </a:prstGeom>
        </p:spPr>
      </p:pic>
      <p:sp>
        <p:nvSpPr>
          <p:cNvPr id="17" name="TextBox 8">
            <a:extLst>
              <a:ext uri="{FF2B5EF4-FFF2-40B4-BE49-F238E27FC236}">
                <a16:creationId xmlns:a16="http://schemas.microsoft.com/office/drawing/2014/main" id="{9CF2B6AB-57EA-4E8F-ADE3-538B7A7A6246}"/>
              </a:ext>
            </a:extLst>
          </p:cNvPr>
          <p:cNvSpPr txBox="1"/>
          <p:nvPr/>
        </p:nvSpPr>
        <p:spPr>
          <a:xfrm>
            <a:off x="609600" y="512445"/>
            <a:ext cx="17153979" cy="1622239"/>
          </a:xfrm>
          <a:prstGeom prst="rect">
            <a:avLst/>
          </a:prstGeom>
        </p:spPr>
        <p:txBody>
          <a:bodyPr wrap="square" lIns="0" tIns="0" rIns="0" bIns="0" rtlCol="0" anchor="t">
            <a:spAutoFit/>
          </a:bodyPr>
          <a:lstStyle/>
          <a:p>
            <a:pPr algn="ctr">
              <a:lnSpc>
                <a:spcPts val="6240"/>
              </a:lnSpc>
            </a:pPr>
            <a:r>
              <a:rPr lang="en-US" sz="6000" spc="192" dirty="0">
                <a:solidFill>
                  <a:srgbClr val="1E4D2B"/>
                </a:solidFill>
                <a:latin typeface="Vitesse-Book" charset="0"/>
              </a:rPr>
              <a:t>Rangeland Analysis Platform –</a:t>
            </a:r>
          </a:p>
          <a:p>
            <a:pPr algn="ctr">
              <a:lnSpc>
                <a:spcPts val="6240"/>
              </a:lnSpc>
            </a:pPr>
            <a:r>
              <a:rPr lang="en-US" sz="6000" spc="192" dirty="0">
                <a:solidFill>
                  <a:srgbClr val="1E4D2B"/>
                </a:solidFill>
                <a:latin typeface="Vitesse-Book" charset="0"/>
              </a:rPr>
              <a:t>Production Explorer</a:t>
            </a:r>
          </a:p>
        </p:txBody>
      </p:sp>
      <p:pic>
        <p:nvPicPr>
          <p:cNvPr id="10" name="Picture 9">
            <a:extLst>
              <a:ext uri="{FF2B5EF4-FFF2-40B4-BE49-F238E27FC236}">
                <a16:creationId xmlns:a16="http://schemas.microsoft.com/office/drawing/2014/main" id="{00000000-0008-0000-0000-000003000000}"/>
              </a:ext>
            </a:extLst>
          </p:cNvPr>
          <p:cNvPicPr>
            <a:picLocks noChangeAspect="1"/>
          </p:cNvPicPr>
          <p:nvPr/>
        </p:nvPicPr>
        <p:blipFill>
          <a:blip r:embed="rId4"/>
          <a:stretch>
            <a:fillRect/>
          </a:stretch>
        </p:blipFill>
        <p:spPr>
          <a:xfrm>
            <a:off x="633046" y="3066580"/>
            <a:ext cx="18006060" cy="5295900"/>
          </a:xfrm>
          <a:prstGeom prst="rect">
            <a:avLst/>
          </a:prstGeom>
        </p:spPr>
      </p:pic>
      <p:grpSp>
        <p:nvGrpSpPr>
          <p:cNvPr id="6" name="Group 5">
            <a:extLst>
              <a:ext uri="{FF2B5EF4-FFF2-40B4-BE49-F238E27FC236}">
                <a16:creationId xmlns:a16="http://schemas.microsoft.com/office/drawing/2014/main" id="{8B7AFCE4-8553-41A6-AE7E-B43894F588A3}"/>
              </a:ext>
            </a:extLst>
          </p:cNvPr>
          <p:cNvGrpSpPr/>
          <p:nvPr/>
        </p:nvGrpSpPr>
        <p:grpSpPr>
          <a:xfrm>
            <a:off x="391757" y="2987658"/>
            <a:ext cx="18147558" cy="6512505"/>
            <a:chOff x="304800" y="3262050"/>
            <a:chExt cx="18147558" cy="6512505"/>
          </a:xfrm>
        </p:grpSpPr>
        <p:pic>
          <p:nvPicPr>
            <p:cNvPr id="4" name="Picture 3">
              <a:extLst>
                <a:ext uri="{FF2B5EF4-FFF2-40B4-BE49-F238E27FC236}">
                  <a16:creationId xmlns:a16="http://schemas.microsoft.com/office/drawing/2014/main" id="{BD69F5E9-7DCF-40B3-A22C-856F4EDDAFCD}"/>
                </a:ext>
              </a:extLst>
            </p:cNvPr>
            <p:cNvPicPr>
              <a:picLocks noChangeAspect="1"/>
            </p:cNvPicPr>
            <p:nvPr/>
          </p:nvPicPr>
          <p:blipFill>
            <a:blip r:embed="rId5"/>
            <a:stretch>
              <a:fillRect/>
            </a:stretch>
          </p:blipFill>
          <p:spPr>
            <a:xfrm>
              <a:off x="304800" y="3262050"/>
              <a:ext cx="18147558" cy="6512505"/>
            </a:xfrm>
            <a:prstGeom prst="rect">
              <a:avLst/>
            </a:prstGeom>
          </p:spPr>
        </p:pic>
        <p:sp>
          <p:nvSpPr>
            <p:cNvPr id="5" name="TextBox 4">
              <a:extLst>
                <a:ext uri="{FF2B5EF4-FFF2-40B4-BE49-F238E27FC236}">
                  <a16:creationId xmlns:a16="http://schemas.microsoft.com/office/drawing/2014/main" id="{2F5522CD-DBFE-41D5-B708-6BD822B073B5}"/>
                </a:ext>
              </a:extLst>
            </p:cNvPr>
            <p:cNvSpPr txBox="1"/>
            <p:nvPr/>
          </p:nvSpPr>
          <p:spPr>
            <a:xfrm>
              <a:off x="1524833" y="5143500"/>
              <a:ext cx="2818567" cy="369332"/>
            </a:xfrm>
            <a:prstGeom prst="rect">
              <a:avLst/>
            </a:prstGeom>
            <a:noFill/>
          </p:spPr>
          <p:txBody>
            <a:bodyPr wrap="square" rtlCol="0">
              <a:spAutoFit/>
            </a:bodyPr>
            <a:lstStyle/>
            <a:p>
              <a:r>
                <a:rPr lang="en-US" dirty="0" err="1"/>
                <a:t>Apprx</a:t>
              </a:r>
              <a:r>
                <a:rPr lang="en-US" dirty="0"/>
                <a:t>. Jackson County, CO</a:t>
              </a:r>
            </a:p>
          </p:txBody>
        </p:sp>
      </p:grpSp>
      <p:pic>
        <p:nvPicPr>
          <p:cNvPr id="8" name="Picture 7">
            <a:extLst>
              <a:ext uri="{FF2B5EF4-FFF2-40B4-BE49-F238E27FC236}">
                <a16:creationId xmlns:a16="http://schemas.microsoft.com/office/drawing/2014/main" id="{DA345375-03EB-407D-AEBD-97AFE934CA73}"/>
              </a:ext>
            </a:extLst>
          </p:cNvPr>
          <p:cNvPicPr>
            <a:picLocks noChangeAspect="1"/>
          </p:cNvPicPr>
          <p:nvPr/>
        </p:nvPicPr>
        <p:blipFill>
          <a:blip r:embed="rId6"/>
          <a:stretch>
            <a:fillRect/>
          </a:stretch>
        </p:blipFill>
        <p:spPr>
          <a:xfrm>
            <a:off x="130314" y="3238500"/>
            <a:ext cx="17865148" cy="7302210"/>
          </a:xfrm>
          <a:prstGeom prst="rect">
            <a:avLst/>
          </a:prstGeom>
        </p:spPr>
      </p:pic>
      <p:pic>
        <p:nvPicPr>
          <p:cNvPr id="12" name="Picture 11">
            <a:extLst>
              <a:ext uri="{FF2B5EF4-FFF2-40B4-BE49-F238E27FC236}">
                <a16:creationId xmlns:a16="http://schemas.microsoft.com/office/drawing/2014/main" id="{084B2921-8D6A-4398-82A6-22930A0A7073}"/>
              </a:ext>
            </a:extLst>
          </p:cNvPr>
          <p:cNvPicPr>
            <a:picLocks noChangeAspect="1"/>
          </p:cNvPicPr>
          <p:nvPr/>
        </p:nvPicPr>
        <p:blipFill>
          <a:blip r:embed="rId7"/>
          <a:stretch>
            <a:fillRect/>
          </a:stretch>
        </p:blipFill>
        <p:spPr>
          <a:xfrm>
            <a:off x="84741" y="3089440"/>
            <a:ext cx="18118518" cy="7302030"/>
          </a:xfrm>
          <a:prstGeom prst="rect">
            <a:avLst/>
          </a:prstGeom>
        </p:spPr>
      </p:pic>
    </p:spTree>
    <p:extLst>
      <p:ext uri="{BB962C8B-B14F-4D97-AF65-F5344CB8AC3E}">
        <p14:creationId xmlns:p14="http://schemas.microsoft.com/office/powerpoint/2010/main" val="273834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9980E-178C-4FF8-BA9C-FBD3B4C77AC8}"/>
              </a:ext>
            </a:extLst>
          </p:cNvPr>
          <p:cNvPicPr>
            <a:picLocks noChangeAspect="1"/>
          </p:cNvPicPr>
          <p:nvPr/>
        </p:nvPicPr>
        <p:blipFill rotWithShape="1">
          <a:blip r:embed="rId3"/>
          <a:srcRect b="25786"/>
          <a:stretch/>
        </p:blipFill>
        <p:spPr>
          <a:xfrm>
            <a:off x="1524833" y="1924521"/>
            <a:ext cx="15323511" cy="6190780"/>
          </a:xfrm>
          <a:prstGeom prst="rect">
            <a:avLst/>
          </a:prstGeom>
        </p:spPr>
      </p:pic>
      <p:sp>
        <p:nvSpPr>
          <p:cNvPr id="17" name="TextBox 8">
            <a:extLst>
              <a:ext uri="{FF2B5EF4-FFF2-40B4-BE49-F238E27FC236}">
                <a16:creationId xmlns:a16="http://schemas.microsoft.com/office/drawing/2014/main" id="{9CF2B6AB-57EA-4E8F-ADE3-538B7A7A6246}"/>
              </a:ext>
            </a:extLst>
          </p:cNvPr>
          <p:cNvSpPr txBox="1"/>
          <p:nvPr/>
        </p:nvSpPr>
        <p:spPr>
          <a:xfrm>
            <a:off x="609600" y="512445"/>
            <a:ext cx="17153979" cy="1622239"/>
          </a:xfrm>
          <a:prstGeom prst="rect">
            <a:avLst/>
          </a:prstGeom>
        </p:spPr>
        <p:txBody>
          <a:bodyPr wrap="square" lIns="0" tIns="0" rIns="0" bIns="0" rtlCol="0" anchor="t">
            <a:spAutoFit/>
          </a:bodyPr>
          <a:lstStyle/>
          <a:p>
            <a:pPr algn="ctr">
              <a:lnSpc>
                <a:spcPts val="6240"/>
              </a:lnSpc>
            </a:pPr>
            <a:r>
              <a:rPr lang="en-US" sz="6000" spc="192" dirty="0">
                <a:solidFill>
                  <a:srgbClr val="1E4D2B"/>
                </a:solidFill>
                <a:latin typeface="Vitesse-Book" charset="0"/>
              </a:rPr>
              <a:t>Rangeland Analysis Platform –</a:t>
            </a:r>
          </a:p>
          <a:p>
            <a:pPr algn="ctr">
              <a:lnSpc>
                <a:spcPts val="6240"/>
              </a:lnSpc>
            </a:pPr>
            <a:r>
              <a:rPr lang="en-US" sz="6000" spc="192" dirty="0">
                <a:solidFill>
                  <a:srgbClr val="1E4D2B"/>
                </a:solidFill>
                <a:latin typeface="Vitesse-Book" charset="0"/>
              </a:rPr>
              <a:t>Production Explorer</a:t>
            </a:r>
          </a:p>
        </p:txBody>
      </p:sp>
      <p:pic>
        <p:nvPicPr>
          <p:cNvPr id="10" name="Picture 9">
            <a:extLst>
              <a:ext uri="{FF2B5EF4-FFF2-40B4-BE49-F238E27FC236}">
                <a16:creationId xmlns:a16="http://schemas.microsoft.com/office/drawing/2014/main" id="{00000000-0008-0000-0000-000003000000}"/>
              </a:ext>
            </a:extLst>
          </p:cNvPr>
          <p:cNvPicPr>
            <a:picLocks noChangeAspect="1"/>
          </p:cNvPicPr>
          <p:nvPr/>
        </p:nvPicPr>
        <p:blipFill>
          <a:blip r:embed="rId4"/>
          <a:stretch>
            <a:fillRect/>
          </a:stretch>
        </p:blipFill>
        <p:spPr>
          <a:xfrm>
            <a:off x="457200" y="3066580"/>
            <a:ext cx="18006060" cy="5295900"/>
          </a:xfrm>
          <a:prstGeom prst="rect">
            <a:avLst/>
          </a:prstGeom>
        </p:spPr>
      </p:pic>
      <p:pic>
        <p:nvPicPr>
          <p:cNvPr id="4" name="Picture 3">
            <a:extLst>
              <a:ext uri="{FF2B5EF4-FFF2-40B4-BE49-F238E27FC236}">
                <a16:creationId xmlns:a16="http://schemas.microsoft.com/office/drawing/2014/main" id="{A79B3574-B4D9-468C-A78A-05EE16778EEE}"/>
              </a:ext>
            </a:extLst>
          </p:cNvPr>
          <p:cNvPicPr>
            <a:picLocks noChangeAspect="1"/>
          </p:cNvPicPr>
          <p:nvPr/>
        </p:nvPicPr>
        <p:blipFill>
          <a:blip r:embed="rId5"/>
          <a:stretch>
            <a:fillRect/>
          </a:stretch>
        </p:blipFill>
        <p:spPr>
          <a:xfrm>
            <a:off x="576262" y="3254895"/>
            <a:ext cx="17254538" cy="7009115"/>
          </a:xfrm>
          <a:prstGeom prst="rect">
            <a:avLst/>
          </a:prstGeom>
        </p:spPr>
      </p:pic>
      <p:pic>
        <p:nvPicPr>
          <p:cNvPr id="8" name="Picture 7">
            <a:extLst>
              <a:ext uri="{FF2B5EF4-FFF2-40B4-BE49-F238E27FC236}">
                <a16:creationId xmlns:a16="http://schemas.microsoft.com/office/drawing/2014/main" id="{CDC4A322-F9C4-43BE-BB54-1256E01290B1}"/>
              </a:ext>
            </a:extLst>
          </p:cNvPr>
          <p:cNvPicPr>
            <a:picLocks noChangeAspect="1"/>
          </p:cNvPicPr>
          <p:nvPr/>
        </p:nvPicPr>
        <p:blipFill>
          <a:blip r:embed="rId6"/>
          <a:stretch>
            <a:fillRect/>
          </a:stretch>
        </p:blipFill>
        <p:spPr>
          <a:xfrm>
            <a:off x="603736" y="3254895"/>
            <a:ext cx="17153981" cy="7105405"/>
          </a:xfrm>
          <a:prstGeom prst="rect">
            <a:avLst/>
          </a:prstGeom>
        </p:spPr>
      </p:pic>
      <p:pic>
        <p:nvPicPr>
          <p:cNvPr id="15" name="Picture 14">
            <a:extLst>
              <a:ext uri="{FF2B5EF4-FFF2-40B4-BE49-F238E27FC236}">
                <a16:creationId xmlns:a16="http://schemas.microsoft.com/office/drawing/2014/main" id="{F402FD65-982A-44F3-BEAB-51C84858A409}"/>
              </a:ext>
            </a:extLst>
          </p:cNvPr>
          <p:cNvPicPr>
            <a:picLocks noChangeAspect="1"/>
          </p:cNvPicPr>
          <p:nvPr/>
        </p:nvPicPr>
        <p:blipFill>
          <a:blip r:embed="rId7"/>
          <a:stretch>
            <a:fillRect/>
          </a:stretch>
        </p:blipFill>
        <p:spPr>
          <a:xfrm>
            <a:off x="-112138" y="3067474"/>
            <a:ext cx="18006060" cy="7263400"/>
          </a:xfrm>
          <a:prstGeom prst="rect">
            <a:avLst/>
          </a:prstGeom>
        </p:spPr>
      </p:pic>
    </p:spTree>
    <p:extLst>
      <p:ext uri="{BB962C8B-B14F-4D97-AF65-F5344CB8AC3E}">
        <p14:creationId xmlns:p14="http://schemas.microsoft.com/office/powerpoint/2010/main" val="133756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858110" y="2744425"/>
            <a:ext cx="3499079" cy="1743373"/>
          </a:xfrm>
          <a:prstGeom prst="rect">
            <a:avLst/>
          </a:prstGeom>
        </p:spPr>
        <p:txBody>
          <a:bodyPr lIns="0" tIns="0" rIns="0" bIns="0" rtlCol="0" anchor="t">
            <a:spAutoFit/>
          </a:bodyPr>
          <a:lstStyle/>
          <a:p>
            <a:pPr algn="ctr">
              <a:lnSpc>
                <a:spcPts val="4600"/>
              </a:lnSpc>
            </a:pPr>
            <a:r>
              <a:rPr lang="en-US" sz="3539" spc="176" dirty="0">
                <a:solidFill>
                  <a:srgbClr val="000000"/>
                </a:solidFill>
                <a:latin typeface="Proxima Nova 1"/>
              </a:rPr>
              <a:t>FORAGE PRODUCTION ESTIMATE</a:t>
            </a:r>
          </a:p>
        </p:txBody>
      </p:sp>
      <p:sp>
        <p:nvSpPr>
          <p:cNvPr id="3" name="TextBox 3"/>
          <p:cNvSpPr txBox="1"/>
          <p:nvPr/>
        </p:nvSpPr>
        <p:spPr>
          <a:xfrm>
            <a:off x="6357188" y="2744437"/>
            <a:ext cx="3575536" cy="1743361"/>
          </a:xfrm>
          <a:prstGeom prst="rect">
            <a:avLst/>
          </a:prstGeom>
        </p:spPr>
        <p:txBody>
          <a:bodyPr lIns="0" tIns="0" rIns="0" bIns="0" rtlCol="0" anchor="t">
            <a:spAutoFit/>
          </a:bodyPr>
          <a:lstStyle/>
          <a:p>
            <a:pPr algn="ctr">
              <a:lnSpc>
                <a:spcPts val="4602"/>
              </a:lnSpc>
            </a:pPr>
            <a:r>
              <a:rPr lang="en-US" sz="3540" spc="177" dirty="0">
                <a:solidFill>
                  <a:srgbClr val="000000"/>
                </a:solidFill>
                <a:latin typeface="Proxima Nova 1"/>
              </a:rPr>
              <a:t>LIKELIHOOD OF SCENARIO AS OF (</a:t>
            </a:r>
            <a:r>
              <a:rPr lang="en-US" sz="3540" i="1" spc="177" dirty="0">
                <a:solidFill>
                  <a:srgbClr val="000000"/>
                </a:solidFill>
                <a:latin typeface="Proxima Nova 1"/>
              </a:rPr>
              <a:t>date)</a:t>
            </a:r>
            <a:endParaRPr lang="en-US" sz="3540" spc="177" dirty="0">
              <a:solidFill>
                <a:srgbClr val="000000"/>
              </a:solidFill>
              <a:latin typeface="Proxima Nova 1"/>
            </a:endParaRPr>
          </a:p>
        </p:txBody>
      </p:sp>
      <p:sp>
        <p:nvSpPr>
          <p:cNvPr id="5" name="TextBox 5"/>
          <p:cNvSpPr txBox="1"/>
          <p:nvPr/>
        </p:nvSpPr>
        <p:spPr>
          <a:xfrm>
            <a:off x="566971" y="943570"/>
            <a:ext cx="16939979" cy="923330"/>
          </a:xfrm>
          <a:prstGeom prst="rect">
            <a:avLst/>
          </a:prstGeom>
        </p:spPr>
        <p:txBody>
          <a:bodyPr wrap="square" lIns="0" tIns="0" rIns="0" bIns="0" rtlCol="0" anchor="t">
            <a:spAutoFit/>
          </a:bodyPr>
          <a:lstStyle/>
          <a:p>
            <a:pPr algn="ctr">
              <a:lnSpc>
                <a:spcPts val="7150"/>
              </a:lnSpc>
            </a:pPr>
            <a:r>
              <a:rPr lang="en-US" sz="6000" spc="165" dirty="0">
                <a:solidFill>
                  <a:srgbClr val="1E4D2B"/>
                </a:solidFill>
                <a:latin typeface="Vitesse-Book" charset="0"/>
              </a:rPr>
              <a:t>Using Production Info in Drought Planning </a:t>
            </a:r>
          </a:p>
        </p:txBody>
      </p:sp>
      <p:sp>
        <p:nvSpPr>
          <p:cNvPr id="6" name="TextBox 6"/>
          <p:cNvSpPr txBox="1"/>
          <p:nvPr/>
        </p:nvSpPr>
        <p:spPr>
          <a:xfrm>
            <a:off x="358370" y="5114925"/>
            <a:ext cx="2272184" cy="920790"/>
          </a:xfrm>
          <a:prstGeom prst="rect">
            <a:avLst/>
          </a:prstGeom>
        </p:spPr>
        <p:txBody>
          <a:bodyPr lIns="0" tIns="0" rIns="0" bIns="0" rtlCol="0" anchor="t">
            <a:spAutoFit/>
          </a:bodyPr>
          <a:lstStyle/>
          <a:p>
            <a:pPr algn="ctr">
              <a:lnSpc>
                <a:spcPts val="3733"/>
              </a:lnSpc>
            </a:pPr>
            <a:r>
              <a:rPr lang="en-US" sz="2871" spc="143">
                <a:solidFill>
                  <a:srgbClr val="000000"/>
                </a:solidFill>
                <a:latin typeface="Proxima Nova 1"/>
              </a:rPr>
              <a:t>BEST CASE</a:t>
            </a:r>
          </a:p>
          <a:p>
            <a:pPr algn="ctr">
              <a:lnSpc>
                <a:spcPts val="3733"/>
              </a:lnSpc>
            </a:pPr>
            <a:r>
              <a:rPr lang="en-US" sz="2871" spc="143">
                <a:solidFill>
                  <a:srgbClr val="000000"/>
                </a:solidFill>
                <a:latin typeface="Proxima Nova 1"/>
              </a:rPr>
              <a:t>2021</a:t>
            </a:r>
          </a:p>
        </p:txBody>
      </p:sp>
      <p:sp>
        <p:nvSpPr>
          <p:cNvPr id="8" name="TextBox 8"/>
          <p:cNvSpPr txBox="1"/>
          <p:nvPr/>
        </p:nvSpPr>
        <p:spPr>
          <a:xfrm>
            <a:off x="10781414" y="3036134"/>
            <a:ext cx="2716442" cy="1159954"/>
          </a:xfrm>
          <a:prstGeom prst="rect">
            <a:avLst/>
          </a:prstGeom>
        </p:spPr>
        <p:txBody>
          <a:bodyPr lIns="0" tIns="0" rIns="0" bIns="0" rtlCol="0" anchor="t">
            <a:spAutoFit/>
          </a:bodyPr>
          <a:lstStyle/>
          <a:p>
            <a:pPr algn="ctr">
              <a:lnSpc>
                <a:spcPts val="4602"/>
              </a:lnSpc>
            </a:pPr>
            <a:r>
              <a:rPr lang="en-US" sz="3540" spc="177">
                <a:solidFill>
                  <a:srgbClr val="000000"/>
                </a:solidFill>
                <a:latin typeface="Proxima Nova 1"/>
              </a:rPr>
              <a:t>ADAPTIVE ACTION</a:t>
            </a:r>
          </a:p>
        </p:txBody>
      </p:sp>
      <p:sp>
        <p:nvSpPr>
          <p:cNvPr id="9" name="TextBox 9"/>
          <p:cNvSpPr txBox="1"/>
          <p:nvPr/>
        </p:nvSpPr>
        <p:spPr>
          <a:xfrm>
            <a:off x="566971" y="8432245"/>
            <a:ext cx="1854982" cy="1385133"/>
          </a:xfrm>
          <a:prstGeom prst="rect">
            <a:avLst/>
          </a:prstGeom>
        </p:spPr>
        <p:txBody>
          <a:bodyPr lIns="0" tIns="0" rIns="0" bIns="0" rtlCol="0" anchor="t">
            <a:spAutoFit/>
          </a:bodyPr>
          <a:lstStyle/>
          <a:p>
            <a:pPr algn="ctr">
              <a:lnSpc>
                <a:spcPts val="3733"/>
              </a:lnSpc>
            </a:pPr>
            <a:r>
              <a:rPr lang="en-US" sz="2871" spc="143">
                <a:solidFill>
                  <a:srgbClr val="000000"/>
                </a:solidFill>
                <a:latin typeface="Proxima Nova 1"/>
              </a:rPr>
              <a:t>WORSE CASE</a:t>
            </a:r>
          </a:p>
          <a:p>
            <a:pPr algn="ctr">
              <a:lnSpc>
                <a:spcPts val="3733"/>
              </a:lnSpc>
            </a:pPr>
            <a:r>
              <a:rPr lang="en-US" sz="2871" spc="143">
                <a:solidFill>
                  <a:srgbClr val="000000"/>
                </a:solidFill>
                <a:latin typeface="Proxima Nova 1"/>
              </a:rPr>
              <a:t>2021</a:t>
            </a:r>
          </a:p>
        </p:txBody>
      </p:sp>
      <p:sp>
        <p:nvSpPr>
          <p:cNvPr id="10" name="TextBox 10"/>
          <p:cNvSpPr txBox="1"/>
          <p:nvPr/>
        </p:nvSpPr>
        <p:spPr>
          <a:xfrm>
            <a:off x="358370" y="6614624"/>
            <a:ext cx="2272184" cy="1385133"/>
          </a:xfrm>
          <a:prstGeom prst="rect">
            <a:avLst/>
          </a:prstGeom>
        </p:spPr>
        <p:txBody>
          <a:bodyPr lIns="0" tIns="0" rIns="0" bIns="0" rtlCol="0" anchor="t">
            <a:spAutoFit/>
          </a:bodyPr>
          <a:lstStyle/>
          <a:p>
            <a:pPr algn="ctr">
              <a:lnSpc>
                <a:spcPts val="3733"/>
              </a:lnSpc>
            </a:pPr>
            <a:r>
              <a:rPr lang="en-US" sz="2871" spc="143">
                <a:solidFill>
                  <a:srgbClr val="000000"/>
                </a:solidFill>
                <a:latin typeface="Proxima Nova 1"/>
              </a:rPr>
              <a:t>AVERAGE CASE</a:t>
            </a:r>
          </a:p>
          <a:p>
            <a:pPr algn="ctr">
              <a:lnSpc>
                <a:spcPts val="3733"/>
              </a:lnSpc>
            </a:pPr>
            <a:r>
              <a:rPr lang="en-US" sz="2871" spc="143">
                <a:solidFill>
                  <a:srgbClr val="000000"/>
                </a:solidFill>
                <a:latin typeface="Proxima Nova 1"/>
              </a:rPr>
              <a:t>2021</a:t>
            </a:r>
          </a:p>
        </p:txBody>
      </p:sp>
      <p:sp>
        <p:nvSpPr>
          <p:cNvPr id="11" name="TextBox 11"/>
          <p:cNvSpPr txBox="1"/>
          <p:nvPr/>
        </p:nvSpPr>
        <p:spPr>
          <a:xfrm>
            <a:off x="3113043" y="4996996"/>
            <a:ext cx="3069022" cy="931545"/>
          </a:xfrm>
          <a:prstGeom prst="rect">
            <a:avLst/>
          </a:prstGeom>
        </p:spPr>
        <p:txBody>
          <a:bodyPr lIns="0" tIns="0" rIns="0" bIns="0" rtlCol="0" anchor="t">
            <a:spAutoFit/>
          </a:bodyPr>
          <a:lstStyle/>
          <a:p>
            <a:pPr algn="ctr">
              <a:lnSpc>
                <a:spcPts val="3779"/>
              </a:lnSpc>
            </a:pPr>
            <a:r>
              <a:rPr lang="en-US" sz="2700">
                <a:solidFill>
                  <a:srgbClr val="000000"/>
                </a:solidFill>
                <a:latin typeface="Proxima Nova 1"/>
              </a:rPr>
              <a:t>700 lb/acre total </a:t>
            </a:r>
          </a:p>
          <a:p>
            <a:pPr algn="ctr">
              <a:lnSpc>
                <a:spcPts val="3779"/>
              </a:lnSpc>
            </a:pPr>
            <a:r>
              <a:rPr lang="en-US" sz="2700">
                <a:solidFill>
                  <a:srgbClr val="000000"/>
                </a:solidFill>
                <a:latin typeface="Proxima Nova 1"/>
              </a:rPr>
              <a:t>210 lb/acre available</a:t>
            </a:r>
          </a:p>
        </p:txBody>
      </p:sp>
      <p:sp>
        <p:nvSpPr>
          <p:cNvPr id="12" name="TextBox 12"/>
          <p:cNvSpPr txBox="1"/>
          <p:nvPr/>
        </p:nvSpPr>
        <p:spPr>
          <a:xfrm>
            <a:off x="3073045" y="6755325"/>
            <a:ext cx="3069766" cy="931545"/>
          </a:xfrm>
          <a:prstGeom prst="rect">
            <a:avLst/>
          </a:prstGeom>
        </p:spPr>
        <p:txBody>
          <a:bodyPr lIns="0" tIns="0" rIns="0" bIns="0" rtlCol="0" anchor="t">
            <a:spAutoFit/>
          </a:bodyPr>
          <a:lstStyle/>
          <a:p>
            <a:pPr algn="ctr">
              <a:lnSpc>
                <a:spcPts val="3779"/>
              </a:lnSpc>
            </a:pPr>
            <a:r>
              <a:rPr lang="en-US" sz="2700">
                <a:solidFill>
                  <a:srgbClr val="000000"/>
                </a:solidFill>
                <a:latin typeface="Proxima Nova 1"/>
              </a:rPr>
              <a:t>500 lb/acre total</a:t>
            </a:r>
          </a:p>
          <a:p>
            <a:pPr algn="ctr">
              <a:lnSpc>
                <a:spcPts val="3779"/>
              </a:lnSpc>
            </a:pPr>
            <a:r>
              <a:rPr lang="en-US" sz="2700">
                <a:solidFill>
                  <a:srgbClr val="000000"/>
                </a:solidFill>
                <a:latin typeface="Proxima Nova 1"/>
              </a:rPr>
              <a:t>150 lb/acre available</a:t>
            </a:r>
          </a:p>
        </p:txBody>
      </p:sp>
      <p:sp>
        <p:nvSpPr>
          <p:cNvPr id="13" name="TextBox 13"/>
          <p:cNvSpPr txBox="1"/>
          <p:nvPr/>
        </p:nvSpPr>
        <p:spPr>
          <a:xfrm>
            <a:off x="2962540" y="8887639"/>
            <a:ext cx="3290218" cy="931545"/>
          </a:xfrm>
          <a:prstGeom prst="rect">
            <a:avLst/>
          </a:prstGeom>
        </p:spPr>
        <p:txBody>
          <a:bodyPr lIns="0" tIns="0" rIns="0" bIns="0" rtlCol="0" anchor="t">
            <a:spAutoFit/>
          </a:bodyPr>
          <a:lstStyle/>
          <a:p>
            <a:pPr algn="ctr">
              <a:lnSpc>
                <a:spcPts val="3779"/>
              </a:lnSpc>
            </a:pPr>
            <a:r>
              <a:rPr lang="en-US" sz="2700" dirty="0">
                <a:solidFill>
                  <a:srgbClr val="000000"/>
                </a:solidFill>
                <a:latin typeface="Proxima Nova 1"/>
              </a:rPr>
              <a:t>200 </a:t>
            </a:r>
            <a:r>
              <a:rPr lang="en-US" sz="2700" dirty="0" err="1">
                <a:solidFill>
                  <a:srgbClr val="000000"/>
                </a:solidFill>
                <a:latin typeface="Proxima Nova 1"/>
              </a:rPr>
              <a:t>lb</a:t>
            </a:r>
            <a:r>
              <a:rPr lang="en-US" sz="2700" dirty="0">
                <a:solidFill>
                  <a:srgbClr val="000000"/>
                </a:solidFill>
                <a:latin typeface="Proxima Nova 1"/>
              </a:rPr>
              <a:t>/acre</a:t>
            </a:r>
          </a:p>
          <a:p>
            <a:pPr algn="ctr">
              <a:lnSpc>
                <a:spcPts val="3779"/>
              </a:lnSpc>
            </a:pPr>
            <a:r>
              <a:rPr lang="en-US" sz="2700" dirty="0">
                <a:solidFill>
                  <a:srgbClr val="000000"/>
                </a:solidFill>
                <a:latin typeface="Proxima Nova 1"/>
              </a:rPr>
              <a:t>60 </a:t>
            </a:r>
            <a:r>
              <a:rPr lang="en-US" sz="2700" dirty="0" err="1">
                <a:solidFill>
                  <a:srgbClr val="000000"/>
                </a:solidFill>
                <a:latin typeface="Proxima Nova 1"/>
              </a:rPr>
              <a:t>lbs</a:t>
            </a:r>
            <a:r>
              <a:rPr lang="en-US" sz="2700" dirty="0">
                <a:solidFill>
                  <a:srgbClr val="000000"/>
                </a:solidFill>
                <a:latin typeface="Proxima Nova 1"/>
              </a:rPr>
              <a:t>/ acre available </a:t>
            </a:r>
          </a:p>
        </p:txBody>
      </p:sp>
      <p:sp>
        <p:nvSpPr>
          <p:cNvPr id="14" name="TextBox 14"/>
          <p:cNvSpPr txBox="1"/>
          <p:nvPr/>
        </p:nvSpPr>
        <p:spPr>
          <a:xfrm>
            <a:off x="7019902" y="5197672"/>
            <a:ext cx="2695598" cy="858440"/>
          </a:xfrm>
          <a:prstGeom prst="rect">
            <a:avLst/>
          </a:prstGeom>
        </p:spPr>
        <p:txBody>
          <a:bodyPr lIns="0" tIns="0" rIns="0" bIns="0" rtlCol="0" anchor="t">
            <a:spAutoFit/>
          </a:bodyPr>
          <a:lstStyle/>
          <a:p>
            <a:pPr algn="ctr">
              <a:lnSpc>
                <a:spcPts val="3499"/>
              </a:lnSpc>
            </a:pPr>
            <a:r>
              <a:rPr lang="en-US" sz="2499" i="1" dirty="0">
                <a:solidFill>
                  <a:srgbClr val="000000"/>
                </a:solidFill>
                <a:latin typeface="Proxima Nova 1"/>
              </a:rPr>
              <a:t>April 1? April 15? May 1? </a:t>
            </a:r>
          </a:p>
        </p:txBody>
      </p:sp>
      <p:sp>
        <p:nvSpPr>
          <p:cNvPr id="15" name="TextBox 15"/>
          <p:cNvSpPr txBox="1"/>
          <p:nvPr/>
        </p:nvSpPr>
        <p:spPr>
          <a:xfrm>
            <a:off x="10596134" y="5187247"/>
            <a:ext cx="7035120" cy="865188"/>
          </a:xfrm>
          <a:prstGeom prst="rect">
            <a:avLst/>
          </a:prstGeom>
        </p:spPr>
        <p:txBody>
          <a:bodyPr lIns="0" tIns="0" rIns="0" bIns="0" rtlCol="0" anchor="t">
            <a:spAutoFit/>
          </a:bodyPr>
          <a:lstStyle/>
          <a:p>
            <a:pPr algn="ctr">
              <a:lnSpc>
                <a:spcPts val="3499"/>
              </a:lnSpc>
            </a:pPr>
            <a:r>
              <a:rPr lang="en-US" sz="2499" dirty="0">
                <a:solidFill>
                  <a:srgbClr val="000000"/>
                </a:solidFill>
                <a:latin typeface="Proxima Nova 1"/>
              </a:rPr>
              <a:t>If scenario looks likely, will cull steers by X%......</a:t>
            </a:r>
          </a:p>
          <a:p>
            <a:pPr algn="ctr">
              <a:lnSpc>
                <a:spcPts val="3499"/>
              </a:lnSpc>
            </a:pPr>
            <a:r>
              <a:rPr lang="en-US" sz="2499" dirty="0">
                <a:solidFill>
                  <a:srgbClr val="000000"/>
                </a:solidFill>
                <a:latin typeface="Proxima Nova 1"/>
              </a:rPr>
              <a:t>or,  </a:t>
            </a:r>
          </a:p>
        </p:txBody>
      </p:sp>
      <p:sp>
        <p:nvSpPr>
          <p:cNvPr id="19" name="TextBox 19"/>
          <p:cNvSpPr txBox="1"/>
          <p:nvPr/>
        </p:nvSpPr>
        <p:spPr>
          <a:xfrm>
            <a:off x="10616203" y="6937200"/>
            <a:ext cx="7035120" cy="879536"/>
          </a:xfrm>
          <a:prstGeom prst="rect">
            <a:avLst/>
          </a:prstGeom>
        </p:spPr>
        <p:txBody>
          <a:bodyPr lIns="0" tIns="0" rIns="0" bIns="0" rtlCol="0" anchor="t">
            <a:spAutoFit/>
          </a:bodyPr>
          <a:lstStyle/>
          <a:p>
            <a:pPr algn="ctr">
              <a:lnSpc>
                <a:spcPts val="3499"/>
              </a:lnSpc>
            </a:pPr>
            <a:r>
              <a:rPr lang="en-US" sz="2499" dirty="0">
                <a:solidFill>
                  <a:srgbClr val="000000"/>
                </a:solidFill>
                <a:latin typeface="Proxima Nova 1"/>
              </a:rPr>
              <a:t>cull to base herd</a:t>
            </a:r>
          </a:p>
          <a:p>
            <a:pPr algn="ctr">
              <a:lnSpc>
                <a:spcPts val="3499"/>
              </a:lnSpc>
            </a:pPr>
            <a:r>
              <a:rPr lang="en-US" sz="2499" dirty="0">
                <a:solidFill>
                  <a:srgbClr val="000000"/>
                </a:solidFill>
                <a:latin typeface="Proxima Nova 1"/>
              </a:rPr>
              <a:t>Or ???????</a:t>
            </a:r>
          </a:p>
        </p:txBody>
      </p:sp>
      <p:pic>
        <p:nvPicPr>
          <p:cNvPr id="20" name="Picture 20"/>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3699045" y="8575170"/>
            <a:ext cx="869438" cy="1366259"/>
          </a:xfrm>
          <a:prstGeom prst="rect">
            <a:avLst/>
          </a:prstGeom>
        </p:spPr>
      </p:pic>
      <p:sp>
        <p:nvSpPr>
          <p:cNvPr id="21" name="AutoShape 5">
            <a:extLst>
              <a:ext uri="{FF2B5EF4-FFF2-40B4-BE49-F238E27FC236}">
                <a16:creationId xmlns:a16="http://schemas.microsoft.com/office/drawing/2014/main" id="{C59A4002-F319-4806-A3FA-E6485C58A804}"/>
              </a:ext>
            </a:extLst>
          </p:cNvPr>
          <p:cNvSpPr/>
          <p:nvPr/>
        </p:nvSpPr>
        <p:spPr>
          <a:xfrm>
            <a:off x="1143000" y="4682437"/>
            <a:ext cx="16992600" cy="78490"/>
          </a:xfrm>
          <a:prstGeom prst="rect">
            <a:avLst/>
          </a:prstGeom>
          <a:solidFill>
            <a:schemeClr val="tx1"/>
          </a:solidFill>
        </p:spPr>
      </p:sp>
      <p:sp>
        <p:nvSpPr>
          <p:cNvPr id="22" name="AutoShape 5">
            <a:extLst>
              <a:ext uri="{FF2B5EF4-FFF2-40B4-BE49-F238E27FC236}">
                <a16:creationId xmlns:a16="http://schemas.microsoft.com/office/drawing/2014/main" id="{918FE923-4EB4-42A2-BD81-0BB6D6D65F4C}"/>
              </a:ext>
            </a:extLst>
          </p:cNvPr>
          <p:cNvSpPr/>
          <p:nvPr/>
        </p:nvSpPr>
        <p:spPr>
          <a:xfrm>
            <a:off x="1143000" y="6515100"/>
            <a:ext cx="16992600" cy="78490"/>
          </a:xfrm>
          <a:prstGeom prst="rect">
            <a:avLst/>
          </a:prstGeom>
          <a:solidFill>
            <a:schemeClr val="tx1"/>
          </a:solidFill>
        </p:spPr>
      </p:sp>
      <p:sp>
        <p:nvSpPr>
          <p:cNvPr id="23" name="AutoShape 5">
            <a:extLst>
              <a:ext uri="{FF2B5EF4-FFF2-40B4-BE49-F238E27FC236}">
                <a16:creationId xmlns:a16="http://schemas.microsoft.com/office/drawing/2014/main" id="{D6EAA4B3-E088-49B2-9B3C-208C8A451B5D}"/>
              </a:ext>
            </a:extLst>
          </p:cNvPr>
          <p:cNvSpPr/>
          <p:nvPr/>
        </p:nvSpPr>
        <p:spPr>
          <a:xfrm>
            <a:off x="1219200" y="8341610"/>
            <a:ext cx="16992600" cy="78490"/>
          </a:xfrm>
          <a:prstGeom prst="rect">
            <a:avLst/>
          </a:prstGeom>
          <a:solidFill>
            <a:schemeClr val="tx1"/>
          </a:solidFill>
        </p:spPr>
      </p:sp>
      <p:sp>
        <p:nvSpPr>
          <p:cNvPr id="24" name="AutoShape 5">
            <a:extLst>
              <a:ext uri="{FF2B5EF4-FFF2-40B4-BE49-F238E27FC236}">
                <a16:creationId xmlns:a16="http://schemas.microsoft.com/office/drawing/2014/main" id="{A1E0B066-BFFD-443B-8975-C7AC8B5D047E}"/>
              </a:ext>
            </a:extLst>
          </p:cNvPr>
          <p:cNvSpPr/>
          <p:nvPr/>
        </p:nvSpPr>
        <p:spPr>
          <a:xfrm rot="5400000">
            <a:off x="-648134" y="6713251"/>
            <a:ext cx="6683447" cy="84147"/>
          </a:xfrm>
          <a:prstGeom prst="rect">
            <a:avLst/>
          </a:prstGeom>
          <a:solidFill>
            <a:schemeClr val="tx1"/>
          </a:solidFill>
        </p:spPr>
      </p:sp>
      <p:sp>
        <p:nvSpPr>
          <p:cNvPr id="25" name="AutoShape 5">
            <a:extLst>
              <a:ext uri="{FF2B5EF4-FFF2-40B4-BE49-F238E27FC236}">
                <a16:creationId xmlns:a16="http://schemas.microsoft.com/office/drawing/2014/main" id="{E1A6FAF9-E87E-4BD6-97D5-928864AB1896}"/>
              </a:ext>
            </a:extLst>
          </p:cNvPr>
          <p:cNvSpPr/>
          <p:nvPr/>
        </p:nvSpPr>
        <p:spPr>
          <a:xfrm rot="5400000">
            <a:off x="3024950" y="6865651"/>
            <a:ext cx="6683447" cy="84147"/>
          </a:xfrm>
          <a:prstGeom prst="rect">
            <a:avLst/>
          </a:prstGeom>
          <a:solidFill>
            <a:schemeClr val="tx1"/>
          </a:solidFill>
        </p:spPr>
      </p:sp>
      <p:sp>
        <p:nvSpPr>
          <p:cNvPr id="26" name="AutoShape 5">
            <a:extLst>
              <a:ext uri="{FF2B5EF4-FFF2-40B4-BE49-F238E27FC236}">
                <a16:creationId xmlns:a16="http://schemas.microsoft.com/office/drawing/2014/main" id="{88EE61A2-0F08-4BC8-A8E2-3A70A18488EB}"/>
              </a:ext>
            </a:extLst>
          </p:cNvPr>
          <p:cNvSpPr/>
          <p:nvPr/>
        </p:nvSpPr>
        <p:spPr>
          <a:xfrm rot="5400000">
            <a:off x="7131803" y="6766750"/>
            <a:ext cx="6683447" cy="84147"/>
          </a:xfrm>
          <a:prstGeom prst="rect">
            <a:avLst/>
          </a:prstGeom>
          <a:solidFill>
            <a:schemeClr val="tx1"/>
          </a:solid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028700" y="4247128"/>
            <a:ext cx="10161287" cy="5305581"/>
            <a:chOff x="0" y="0"/>
            <a:chExt cx="13548383" cy="7074107"/>
          </a:xfrm>
        </p:grpSpPr>
        <p:sp>
          <p:nvSpPr>
            <p:cNvPr id="3" name="AutoShape 3"/>
            <p:cNvSpPr/>
            <p:nvPr/>
          </p:nvSpPr>
          <p:spPr>
            <a:xfrm>
              <a:off x="0" y="0"/>
              <a:ext cx="13548383" cy="7074107"/>
            </a:xfrm>
            <a:prstGeom prst="rect">
              <a:avLst/>
            </a:prstGeom>
            <a:solidFill>
              <a:srgbClr val="1E4D2B"/>
            </a:solidFill>
          </p:spPr>
        </p:sp>
        <p:sp>
          <p:nvSpPr>
            <p:cNvPr id="5" name="TextBox 5"/>
            <p:cNvSpPr txBox="1"/>
            <p:nvPr/>
          </p:nvSpPr>
          <p:spPr>
            <a:xfrm>
              <a:off x="996949" y="3171266"/>
              <a:ext cx="10610170" cy="605293"/>
            </a:xfrm>
            <a:prstGeom prst="rect">
              <a:avLst/>
            </a:prstGeom>
          </p:spPr>
          <p:txBody>
            <a:bodyPr lIns="0" tIns="0" rIns="0" bIns="0" rtlCol="0" anchor="t">
              <a:spAutoFit/>
            </a:bodyPr>
            <a:lstStyle/>
            <a:p>
              <a:pPr algn="l">
                <a:lnSpc>
                  <a:spcPts val="3640"/>
                </a:lnSpc>
              </a:pPr>
              <a:r>
                <a:rPr lang="en-US" sz="2800" spc="84" dirty="0">
                  <a:solidFill>
                    <a:srgbClr val="FFFFFF"/>
                  </a:solidFill>
                  <a:latin typeface="Klavika-Medium"/>
                </a:rPr>
                <a:t>Most Important = You paying attention </a:t>
              </a:r>
            </a:p>
          </p:txBody>
        </p:sp>
        <p:sp>
          <p:nvSpPr>
            <p:cNvPr id="6" name="TextBox 6"/>
            <p:cNvSpPr txBox="1"/>
            <p:nvPr/>
          </p:nvSpPr>
          <p:spPr>
            <a:xfrm>
              <a:off x="965200" y="483963"/>
              <a:ext cx="11310386" cy="2541124"/>
            </a:xfrm>
            <a:prstGeom prst="rect">
              <a:avLst/>
            </a:prstGeom>
          </p:spPr>
          <p:txBody>
            <a:bodyPr lIns="0" tIns="0" rIns="0" bIns="0" rtlCol="0" anchor="t">
              <a:spAutoFit/>
            </a:bodyPr>
            <a:lstStyle/>
            <a:p>
              <a:pPr algn="l">
                <a:lnSpc>
                  <a:spcPts val="7526"/>
                </a:lnSpc>
              </a:pPr>
              <a:r>
                <a:rPr lang="en-US" sz="5789" dirty="0">
                  <a:solidFill>
                    <a:srgbClr val="FFFFFF"/>
                  </a:solidFill>
                  <a:latin typeface="Klavika-Medium"/>
                </a:rPr>
                <a:t>Don’t set a stocking rate and walk away!</a:t>
              </a:r>
              <a:endParaRPr lang="en-US" sz="4800" dirty="0">
                <a:solidFill>
                  <a:srgbClr val="FFFFFF"/>
                </a:solidFill>
                <a:latin typeface="Klavika-Medium"/>
              </a:endParaRPr>
            </a:p>
          </p:txBody>
        </p:sp>
      </p:grpSp>
    </p:spTree>
    <p:extLst>
      <p:ext uri="{BB962C8B-B14F-4D97-AF65-F5344CB8AC3E}">
        <p14:creationId xmlns:p14="http://schemas.microsoft.com/office/powerpoint/2010/main" val="3005633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E4D2B"/>
        </a:solidFill>
        <a:effectLst/>
      </p:bgPr>
    </p:bg>
    <p:spTree>
      <p:nvGrpSpPr>
        <p:cNvPr id="1" name=""/>
        <p:cNvGrpSpPr/>
        <p:nvPr/>
      </p:nvGrpSpPr>
      <p:grpSpPr>
        <a:xfrm>
          <a:off x="0" y="0"/>
          <a:ext cx="0" cy="0"/>
          <a:chOff x="0" y="0"/>
          <a:chExt cx="0" cy="0"/>
        </a:xfrm>
      </p:grpSpPr>
      <p:pic>
        <p:nvPicPr>
          <p:cNvPr id="12" name="Picture 11" descr="Grazing Stick.JPG">
            <a:extLst>
              <a:ext uri="{FF2B5EF4-FFF2-40B4-BE49-F238E27FC236}">
                <a16:creationId xmlns:a16="http://schemas.microsoft.com/office/drawing/2014/main" id="{5210B2D7-CF08-472D-916A-4309FDDDDA38}"/>
              </a:ext>
            </a:extLst>
          </p:cNvPr>
          <p:cNvPicPr>
            <a:picLocks noChangeAspect="1"/>
          </p:cNvPicPr>
          <p:nvPr/>
        </p:nvPicPr>
        <p:blipFill>
          <a:blip r:embed="rId3" cstate="print"/>
          <a:stretch>
            <a:fillRect/>
          </a:stretch>
        </p:blipFill>
        <p:spPr>
          <a:xfrm>
            <a:off x="8339832" y="7227"/>
            <a:ext cx="9921989" cy="13260232"/>
          </a:xfrm>
          <a:prstGeom prst="rect">
            <a:avLst/>
          </a:prstGeom>
          <a:ln>
            <a:noFill/>
          </a:ln>
        </p:spPr>
      </p:pic>
      <p:grpSp>
        <p:nvGrpSpPr>
          <p:cNvPr id="2" name="Group 2"/>
          <p:cNvGrpSpPr/>
          <p:nvPr/>
        </p:nvGrpSpPr>
        <p:grpSpPr>
          <a:xfrm>
            <a:off x="808363" y="1704798"/>
            <a:ext cx="7447835" cy="2544868"/>
            <a:chOff x="0" y="0"/>
            <a:chExt cx="12659737" cy="3393157"/>
          </a:xfrm>
        </p:grpSpPr>
        <p:sp>
          <p:nvSpPr>
            <p:cNvPr id="3" name="AutoShape 3"/>
            <p:cNvSpPr/>
            <p:nvPr/>
          </p:nvSpPr>
          <p:spPr>
            <a:xfrm>
              <a:off x="0" y="0"/>
              <a:ext cx="12659737" cy="140928"/>
            </a:xfrm>
            <a:prstGeom prst="rect">
              <a:avLst/>
            </a:prstGeom>
            <a:solidFill>
              <a:srgbClr val="1E4D2B"/>
            </a:solidFill>
          </p:spPr>
        </p:sp>
        <p:sp>
          <p:nvSpPr>
            <p:cNvPr id="4" name="TextBox 4"/>
            <p:cNvSpPr txBox="1"/>
            <p:nvPr/>
          </p:nvSpPr>
          <p:spPr>
            <a:xfrm>
              <a:off x="0" y="676833"/>
              <a:ext cx="12654875" cy="2716324"/>
            </a:xfrm>
            <a:prstGeom prst="rect">
              <a:avLst/>
            </a:prstGeom>
          </p:spPr>
          <p:txBody>
            <a:bodyPr lIns="0" tIns="0" rIns="0" bIns="0" rtlCol="0" anchor="t">
              <a:spAutoFit/>
            </a:bodyPr>
            <a:lstStyle/>
            <a:p>
              <a:pPr algn="l">
                <a:lnSpc>
                  <a:spcPts val="4070"/>
                </a:lnSpc>
              </a:pPr>
              <a:r>
                <a:rPr lang="en-US" sz="3130" spc="93">
                  <a:solidFill>
                    <a:srgbClr val="FFFFFF"/>
                  </a:solidFill>
                  <a:latin typeface="Klavika-Medium"/>
                </a:rPr>
                <a:t>How much depends </a:t>
              </a:r>
            </a:p>
            <a:p>
              <a:pPr algn="l">
                <a:lnSpc>
                  <a:spcPts val="4070"/>
                </a:lnSpc>
              </a:pPr>
              <a:r>
                <a:rPr lang="en-US" sz="3130" spc="93">
                  <a:solidFill>
                    <a:srgbClr val="FFFFFF"/>
                  </a:solidFill>
                  <a:latin typeface="Klavika-Medium"/>
                </a:rPr>
                <a:t>on the species</a:t>
              </a:r>
            </a:p>
            <a:p>
              <a:pPr algn="l">
                <a:lnSpc>
                  <a:spcPts val="4070"/>
                </a:lnSpc>
              </a:pPr>
              <a:endParaRPr lang="en-US" sz="3130" spc="93">
                <a:solidFill>
                  <a:srgbClr val="FFFFFF"/>
                </a:solidFill>
                <a:latin typeface="Klavika-Medium"/>
              </a:endParaRPr>
            </a:p>
            <a:p>
              <a:pPr algn="just">
                <a:lnSpc>
                  <a:spcPts val="4070"/>
                </a:lnSpc>
              </a:pPr>
              <a:endParaRPr lang="en-US" sz="3130" spc="93">
                <a:solidFill>
                  <a:srgbClr val="FFFFFF"/>
                </a:solidFill>
                <a:latin typeface="Klavika-Medium"/>
              </a:endParaRPr>
            </a:p>
          </p:txBody>
        </p:sp>
      </p:grpSp>
      <p:sp>
        <p:nvSpPr>
          <p:cNvPr id="5" name="TextBox 5"/>
          <p:cNvSpPr txBox="1"/>
          <p:nvPr/>
        </p:nvSpPr>
        <p:spPr>
          <a:xfrm>
            <a:off x="10464184" y="8986718"/>
            <a:ext cx="6795116" cy="294119"/>
          </a:xfrm>
          <a:prstGeom prst="rect">
            <a:avLst/>
          </a:prstGeom>
        </p:spPr>
        <p:txBody>
          <a:bodyPr lIns="0" tIns="0" rIns="0" bIns="0" rtlCol="0" anchor="t">
            <a:spAutoFit/>
          </a:bodyPr>
          <a:lstStyle/>
          <a:p>
            <a:pPr algn="r">
              <a:lnSpc>
                <a:spcPts val="2355"/>
              </a:lnSpc>
            </a:pPr>
            <a:r>
              <a:rPr lang="en-US" sz="1682" spc="50" dirty="0">
                <a:solidFill>
                  <a:srgbClr val="FFFFFF"/>
                </a:solidFill>
                <a:latin typeface="Proxima Nova Regular"/>
              </a:rPr>
              <a:t>Grazing with the Grass in Mind | Feb. 2020</a:t>
            </a:r>
          </a:p>
        </p:txBody>
      </p:sp>
      <p:sp>
        <p:nvSpPr>
          <p:cNvPr id="7" name="TextBox 7"/>
          <p:cNvSpPr txBox="1"/>
          <p:nvPr/>
        </p:nvSpPr>
        <p:spPr>
          <a:xfrm>
            <a:off x="842567" y="3752772"/>
            <a:ext cx="4713197" cy="3841929"/>
          </a:xfrm>
          <a:prstGeom prst="rect">
            <a:avLst/>
          </a:prstGeom>
        </p:spPr>
        <p:txBody>
          <a:bodyPr lIns="0" tIns="0" rIns="0" bIns="0" rtlCol="0" anchor="t">
            <a:spAutoFit/>
          </a:bodyPr>
          <a:lstStyle/>
          <a:p>
            <a:pPr marL="400867" lvl="1" indent="-200433">
              <a:lnSpc>
                <a:spcPts val="3399"/>
              </a:lnSpc>
              <a:buFont typeface="Arial"/>
              <a:buChar char="•"/>
            </a:pPr>
            <a:r>
              <a:rPr lang="en-US" sz="2428">
                <a:solidFill>
                  <a:srgbClr val="FFFFFF"/>
                </a:solidFill>
                <a:latin typeface="Proxima Nova Regular"/>
              </a:rPr>
              <a:t>4 inches is general guideline for taller species</a:t>
            </a:r>
          </a:p>
          <a:p>
            <a:pPr>
              <a:lnSpc>
                <a:spcPts val="3399"/>
              </a:lnSpc>
            </a:pPr>
            <a:endParaRPr lang="en-US" sz="2428">
              <a:solidFill>
                <a:srgbClr val="FFFFFF"/>
              </a:solidFill>
              <a:latin typeface="Proxima Nova Regular"/>
            </a:endParaRPr>
          </a:p>
          <a:p>
            <a:pPr marL="400867" lvl="1" indent="-200433">
              <a:lnSpc>
                <a:spcPts val="3399"/>
              </a:lnSpc>
              <a:buFont typeface="Arial"/>
              <a:buChar char="•"/>
            </a:pPr>
            <a:r>
              <a:rPr lang="en-US" sz="2428">
                <a:solidFill>
                  <a:srgbClr val="FFFFFF"/>
                </a:solidFill>
                <a:latin typeface="Proxima Nova Regular"/>
              </a:rPr>
              <a:t>2-3 inches for shorter-stature grasses</a:t>
            </a:r>
          </a:p>
          <a:p>
            <a:pPr>
              <a:lnSpc>
                <a:spcPts val="3399"/>
              </a:lnSpc>
            </a:pPr>
            <a:endParaRPr lang="en-US" sz="2428">
              <a:solidFill>
                <a:srgbClr val="FFFFFF"/>
              </a:solidFill>
              <a:latin typeface="Proxima Nova Regular"/>
            </a:endParaRPr>
          </a:p>
          <a:p>
            <a:pPr marL="400867" lvl="1" indent="-200433">
              <a:lnSpc>
                <a:spcPts val="3399"/>
              </a:lnSpc>
              <a:buFont typeface="Arial"/>
              <a:buChar char="•"/>
            </a:pPr>
            <a:r>
              <a:rPr lang="en-US" sz="2428">
                <a:solidFill>
                  <a:srgbClr val="FFFFFF"/>
                </a:solidFill>
                <a:latin typeface="Proxima Nova Regular"/>
              </a:rPr>
              <a:t>Cattle intake declines severely as grass height declines below a few inches</a:t>
            </a:r>
          </a:p>
        </p:txBody>
      </p:sp>
      <p:sp>
        <p:nvSpPr>
          <p:cNvPr id="8" name="TextBox 8"/>
          <p:cNvSpPr txBox="1"/>
          <p:nvPr/>
        </p:nvSpPr>
        <p:spPr>
          <a:xfrm>
            <a:off x="724729" y="914400"/>
            <a:ext cx="7531469" cy="1016804"/>
          </a:xfrm>
          <a:prstGeom prst="rect">
            <a:avLst/>
          </a:prstGeom>
        </p:spPr>
        <p:txBody>
          <a:bodyPr lIns="0" tIns="0" rIns="0" bIns="0" rtlCol="0" anchor="t">
            <a:spAutoFit/>
          </a:bodyPr>
          <a:lstStyle/>
          <a:p>
            <a:pPr>
              <a:lnSpc>
                <a:spcPts val="8364"/>
              </a:lnSpc>
              <a:spcBef>
                <a:spcPct val="0"/>
              </a:spcBef>
            </a:pPr>
            <a:r>
              <a:rPr lang="en-US" sz="5974" dirty="0">
                <a:solidFill>
                  <a:srgbClr val="FFFFFF"/>
                </a:solidFill>
                <a:latin typeface="Vitesse-Book"/>
              </a:rPr>
              <a:t>Monitor Residual </a:t>
            </a:r>
          </a:p>
        </p:txBody>
      </p:sp>
    </p:spTree>
    <p:extLst>
      <p:ext uri="{BB962C8B-B14F-4D97-AF65-F5344CB8AC3E}">
        <p14:creationId xmlns:p14="http://schemas.microsoft.com/office/powerpoint/2010/main" val="1983770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E4D2B"/>
        </a:solidFill>
        <a:effectLst/>
      </p:bgPr>
    </p:bg>
    <p:spTree>
      <p:nvGrpSpPr>
        <p:cNvPr id="1" name=""/>
        <p:cNvGrpSpPr/>
        <p:nvPr/>
      </p:nvGrpSpPr>
      <p:grpSpPr>
        <a:xfrm>
          <a:off x="0" y="0"/>
          <a:ext cx="0" cy="0"/>
          <a:chOff x="0" y="0"/>
          <a:chExt cx="0" cy="0"/>
        </a:xfrm>
      </p:grpSpPr>
      <p:sp>
        <p:nvSpPr>
          <p:cNvPr id="2" name="AutoShape 2"/>
          <p:cNvSpPr/>
          <p:nvPr/>
        </p:nvSpPr>
        <p:spPr>
          <a:xfrm>
            <a:off x="1173747" y="3258060"/>
            <a:ext cx="7674664" cy="2709641"/>
          </a:xfrm>
          <a:prstGeom prst="rect">
            <a:avLst/>
          </a:prstGeom>
          <a:solidFill>
            <a:srgbClr val="57735C"/>
          </a:solidFill>
        </p:spPr>
      </p:sp>
      <p:sp>
        <p:nvSpPr>
          <p:cNvPr id="3" name="AutoShape 3"/>
          <p:cNvSpPr/>
          <p:nvPr/>
        </p:nvSpPr>
        <p:spPr>
          <a:xfrm>
            <a:off x="9439589" y="3258060"/>
            <a:ext cx="7674664" cy="2709641"/>
          </a:xfrm>
          <a:prstGeom prst="rect">
            <a:avLst/>
          </a:prstGeom>
          <a:solidFill>
            <a:srgbClr val="57735C"/>
          </a:solidFill>
        </p:spPr>
      </p:sp>
      <p:pic>
        <p:nvPicPr>
          <p:cNvPr id="4" name="Picture 4"/>
          <p:cNvPicPr>
            <a:picLocks noChangeAspect="1"/>
          </p:cNvPicPr>
          <p:nvPr/>
        </p:nvPicPr>
        <p:blipFill>
          <a:blip r:embed="rId3"/>
          <a:srcRect/>
          <a:stretch>
            <a:fillRect/>
          </a:stretch>
        </p:blipFill>
        <p:spPr>
          <a:xfrm>
            <a:off x="9914562" y="4096510"/>
            <a:ext cx="1046990" cy="1046990"/>
          </a:xfrm>
          <a:prstGeom prst="rect">
            <a:avLst/>
          </a:prstGeom>
        </p:spPr>
      </p:pic>
      <p:sp>
        <p:nvSpPr>
          <p:cNvPr id="5" name="AutoShape 5"/>
          <p:cNvSpPr/>
          <p:nvPr/>
        </p:nvSpPr>
        <p:spPr>
          <a:xfrm>
            <a:off x="1173747" y="6548659"/>
            <a:ext cx="7674664" cy="2709641"/>
          </a:xfrm>
          <a:prstGeom prst="rect">
            <a:avLst/>
          </a:prstGeom>
          <a:solidFill>
            <a:srgbClr val="57735C"/>
          </a:solidFill>
        </p:spPr>
      </p:sp>
      <p:pic>
        <p:nvPicPr>
          <p:cNvPr id="6" name="Picture 6"/>
          <p:cNvPicPr>
            <a:picLocks noChangeAspect="1"/>
          </p:cNvPicPr>
          <p:nvPr/>
        </p:nvPicPr>
        <p:blipFill>
          <a:blip r:embed="rId4"/>
          <a:srcRect/>
          <a:stretch>
            <a:fillRect/>
          </a:stretch>
        </p:blipFill>
        <p:spPr>
          <a:xfrm>
            <a:off x="1709423" y="7381733"/>
            <a:ext cx="1043494" cy="1043494"/>
          </a:xfrm>
          <a:prstGeom prst="rect">
            <a:avLst/>
          </a:prstGeom>
        </p:spPr>
      </p:pic>
      <p:sp>
        <p:nvSpPr>
          <p:cNvPr id="7" name="AutoShape 7"/>
          <p:cNvSpPr/>
          <p:nvPr/>
        </p:nvSpPr>
        <p:spPr>
          <a:xfrm>
            <a:off x="9439589" y="6548659"/>
            <a:ext cx="7674664" cy="2709641"/>
          </a:xfrm>
          <a:prstGeom prst="rect">
            <a:avLst/>
          </a:prstGeom>
          <a:solidFill>
            <a:srgbClr val="57735C"/>
          </a:solidFill>
        </p:spPr>
      </p:sp>
      <p:pic>
        <p:nvPicPr>
          <p:cNvPr id="8" name="Picture 8"/>
          <p:cNvPicPr>
            <a:picLocks noChangeAspect="1"/>
          </p:cNvPicPr>
          <p:nvPr/>
        </p:nvPicPr>
        <p:blipFill>
          <a:blip r:embed="rId5"/>
          <a:srcRect/>
          <a:stretch>
            <a:fillRect/>
          </a:stretch>
        </p:blipFill>
        <p:spPr>
          <a:xfrm>
            <a:off x="9914562" y="7372807"/>
            <a:ext cx="1052420" cy="1052420"/>
          </a:xfrm>
          <a:prstGeom prst="rect">
            <a:avLst/>
          </a:prstGeom>
        </p:spPr>
      </p:pic>
      <p:pic>
        <p:nvPicPr>
          <p:cNvPr id="9" name="Picture 9"/>
          <p:cNvPicPr>
            <a:picLocks noChangeAspect="1"/>
          </p:cNvPicPr>
          <p:nvPr/>
        </p:nvPicPr>
        <p:blipFill>
          <a:blip r:embed="rId6"/>
          <a:srcRect/>
          <a:stretch>
            <a:fillRect/>
          </a:stretch>
        </p:blipFill>
        <p:spPr>
          <a:xfrm>
            <a:off x="1709423" y="4095605"/>
            <a:ext cx="1048800" cy="1048800"/>
          </a:xfrm>
          <a:prstGeom prst="rect">
            <a:avLst/>
          </a:prstGeom>
        </p:spPr>
      </p:pic>
      <p:grpSp>
        <p:nvGrpSpPr>
          <p:cNvPr id="10" name="Group 10"/>
          <p:cNvGrpSpPr/>
          <p:nvPr/>
        </p:nvGrpSpPr>
        <p:grpSpPr>
          <a:xfrm>
            <a:off x="3192006" y="4083237"/>
            <a:ext cx="5222737" cy="1002099"/>
            <a:chOff x="0" y="-95249"/>
            <a:chExt cx="6963650" cy="1336132"/>
          </a:xfrm>
        </p:grpSpPr>
        <p:sp>
          <p:nvSpPr>
            <p:cNvPr id="11" name="TextBox 11"/>
            <p:cNvSpPr txBox="1"/>
            <p:nvPr/>
          </p:nvSpPr>
          <p:spPr>
            <a:xfrm>
              <a:off x="0" y="-95249"/>
              <a:ext cx="6930197" cy="654025"/>
            </a:xfrm>
            <a:prstGeom prst="rect">
              <a:avLst/>
            </a:prstGeom>
          </p:spPr>
          <p:txBody>
            <a:bodyPr lIns="0" tIns="0" rIns="0" bIns="0" rtlCol="0" anchor="t">
              <a:spAutoFit/>
            </a:bodyPr>
            <a:lstStyle/>
            <a:p>
              <a:pPr algn="l">
                <a:lnSpc>
                  <a:spcPts val="3900"/>
                </a:lnSpc>
              </a:pPr>
              <a:r>
                <a:rPr lang="en-US" sz="3000" spc="120" dirty="0">
                  <a:solidFill>
                    <a:srgbClr val="FFFFFF"/>
                  </a:solidFill>
                  <a:latin typeface="Klavika-Medium"/>
                </a:rPr>
                <a:t>Graze moderately</a:t>
              </a:r>
            </a:p>
          </p:txBody>
        </p:sp>
        <p:sp>
          <p:nvSpPr>
            <p:cNvPr id="12" name="TextBox 12"/>
            <p:cNvSpPr txBox="1"/>
            <p:nvPr/>
          </p:nvSpPr>
          <p:spPr>
            <a:xfrm>
              <a:off x="33454" y="780508"/>
              <a:ext cx="6930196" cy="460375"/>
            </a:xfrm>
            <a:prstGeom prst="rect">
              <a:avLst/>
            </a:prstGeom>
          </p:spPr>
          <p:txBody>
            <a:bodyPr lIns="0" tIns="0" rIns="0" bIns="0" rtlCol="0" anchor="t">
              <a:spAutoFit/>
            </a:bodyPr>
            <a:lstStyle/>
            <a:p>
              <a:pPr algn="l">
                <a:lnSpc>
                  <a:spcPts val="3000"/>
                </a:lnSpc>
              </a:pPr>
              <a:endParaRPr/>
            </a:p>
          </p:txBody>
        </p:sp>
      </p:grpSp>
      <p:sp>
        <p:nvSpPr>
          <p:cNvPr id="13" name="TextBox 13"/>
          <p:cNvSpPr txBox="1"/>
          <p:nvPr/>
        </p:nvSpPr>
        <p:spPr>
          <a:xfrm>
            <a:off x="1945737" y="1101249"/>
            <a:ext cx="14396527" cy="944489"/>
          </a:xfrm>
          <a:prstGeom prst="rect">
            <a:avLst/>
          </a:prstGeom>
        </p:spPr>
        <p:txBody>
          <a:bodyPr lIns="0" tIns="0" rIns="0" bIns="0" rtlCol="0" anchor="t">
            <a:spAutoFit/>
          </a:bodyPr>
          <a:lstStyle/>
          <a:p>
            <a:pPr algn="ctr">
              <a:lnSpc>
                <a:spcPts val="7540"/>
              </a:lnSpc>
            </a:pPr>
            <a:r>
              <a:rPr lang="en-US" sz="5800" dirty="0">
                <a:solidFill>
                  <a:srgbClr val="FFFFFF"/>
                </a:solidFill>
                <a:latin typeface="Klavika-Medium"/>
              </a:rPr>
              <a:t>Grazing Management in Drought</a:t>
            </a:r>
          </a:p>
        </p:txBody>
      </p:sp>
      <p:sp>
        <p:nvSpPr>
          <p:cNvPr id="14" name="TextBox 14"/>
          <p:cNvSpPr txBox="1"/>
          <p:nvPr/>
        </p:nvSpPr>
        <p:spPr>
          <a:xfrm>
            <a:off x="11534426" y="7534044"/>
            <a:ext cx="5197647" cy="490519"/>
          </a:xfrm>
          <a:prstGeom prst="rect">
            <a:avLst/>
          </a:prstGeom>
        </p:spPr>
        <p:txBody>
          <a:bodyPr lIns="0" tIns="0" rIns="0" bIns="0" rtlCol="0" anchor="t">
            <a:spAutoFit/>
          </a:bodyPr>
          <a:lstStyle/>
          <a:p>
            <a:pPr algn="l">
              <a:lnSpc>
                <a:spcPts val="3900"/>
              </a:lnSpc>
            </a:pPr>
            <a:r>
              <a:rPr lang="en-US" sz="3000" spc="120" dirty="0">
                <a:solidFill>
                  <a:srgbClr val="FFFFFF"/>
                </a:solidFill>
                <a:latin typeface="Klavika-Medium"/>
              </a:rPr>
              <a:t>Evaluate trade-offs</a:t>
            </a:r>
          </a:p>
        </p:txBody>
      </p:sp>
      <p:grpSp>
        <p:nvGrpSpPr>
          <p:cNvPr id="15" name="Group 15"/>
          <p:cNvGrpSpPr/>
          <p:nvPr/>
        </p:nvGrpSpPr>
        <p:grpSpPr>
          <a:xfrm>
            <a:off x="3192006" y="7347585"/>
            <a:ext cx="5222738" cy="1416437"/>
            <a:chOff x="0" y="0"/>
            <a:chExt cx="6963651" cy="1888583"/>
          </a:xfrm>
        </p:grpSpPr>
        <p:sp>
          <p:nvSpPr>
            <p:cNvPr id="16" name="TextBox 16"/>
            <p:cNvSpPr txBox="1"/>
            <p:nvPr/>
          </p:nvSpPr>
          <p:spPr>
            <a:xfrm>
              <a:off x="0" y="-95250"/>
              <a:ext cx="6930196" cy="1339850"/>
            </a:xfrm>
            <a:prstGeom prst="rect">
              <a:avLst/>
            </a:prstGeom>
          </p:spPr>
          <p:txBody>
            <a:bodyPr lIns="0" tIns="0" rIns="0" bIns="0" rtlCol="0" anchor="t">
              <a:spAutoFit/>
            </a:bodyPr>
            <a:lstStyle/>
            <a:p>
              <a:pPr algn="l">
                <a:lnSpc>
                  <a:spcPts val="3900"/>
                </a:lnSpc>
              </a:pPr>
              <a:r>
                <a:rPr lang="en-US" sz="3000" spc="120" dirty="0">
                  <a:solidFill>
                    <a:srgbClr val="FFFFFF"/>
                  </a:solidFill>
                  <a:latin typeface="Klavika-Medium"/>
                </a:rPr>
                <a:t>Demand cannot exceed supply</a:t>
              </a:r>
            </a:p>
          </p:txBody>
        </p:sp>
        <p:sp>
          <p:nvSpPr>
            <p:cNvPr id="17" name="TextBox 17"/>
            <p:cNvSpPr txBox="1"/>
            <p:nvPr/>
          </p:nvSpPr>
          <p:spPr>
            <a:xfrm>
              <a:off x="33454" y="1428208"/>
              <a:ext cx="6930196" cy="460375"/>
            </a:xfrm>
            <a:prstGeom prst="rect">
              <a:avLst/>
            </a:prstGeom>
          </p:spPr>
          <p:txBody>
            <a:bodyPr lIns="0" tIns="0" rIns="0" bIns="0" rtlCol="0" anchor="t">
              <a:spAutoFit/>
            </a:bodyPr>
            <a:lstStyle/>
            <a:p>
              <a:pPr algn="l">
                <a:lnSpc>
                  <a:spcPts val="3000"/>
                </a:lnSpc>
              </a:pPr>
              <a:endParaRPr/>
            </a:p>
          </p:txBody>
        </p:sp>
      </p:grpSp>
      <p:grpSp>
        <p:nvGrpSpPr>
          <p:cNvPr id="18" name="Group 18"/>
          <p:cNvGrpSpPr/>
          <p:nvPr/>
        </p:nvGrpSpPr>
        <p:grpSpPr>
          <a:xfrm>
            <a:off x="11407666" y="4216651"/>
            <a:ext cx="5222738" cy="1416437"/>
            <a:chOff x="0" y="0"/>
            <a:chExt cx="6963651" cy="1888583"/>
          </a:xfrm>
        </p:grpSpPr>
        <p:sp>
          <p:nvSpPr>
            <p:cNvPr id="19" name="TextBox 19"/>
            <p:cNvSpPr txBox="1"/>
            <p:nvPr/>
          </p:nvSpPr>
          <p:spPr>
            <a:xfrm>
              <a:off x="0" y="-95250"/>
              <a:ext cx="6930196" cy="1339850"/>
            </a:xfrm>
            <a:prstGeom prst="rect">
              <a:avLst/>
            </a:prstGeom>
          </p:spPr>
          <p:txBody>
            <a:bodyPr lIns="0" tIns="0" rIns="0" bIns="0" rtlCol="0" anchor="t">
              <a:spAutoFit/>
            </a:bodyPr>
            <a:lstStyle/>
            <a:p>
              <a:pPr algn="l">
                <a:lnSpc>
                  <a:spcPts val="3900"/>
                </a:lnSpc>
              </a:pPr>
              <a:r>
                <a:rPr lang="en-US" sz="3000" spc="120" dirty="0">
                  <a:solidFill>
                    <a:srgbClr val="FFFFFF"/>
                  </a:solidFill>
                  <a:latin typeface="Klavika-Medium"/>
                </a:rPr>
                <a:t>Demand cannot exceed supply</a:t>
              </a:r>
            </a:p>
          </p:txBody>
        </p:sp>
        <p:sp>
          <p:nvSpPr>
            <p:cNvPr id="20" name="TextBox 20"/>
            <p:cNvSpPr txBox="1"/>
            <p:nvPr/>
          </p:nvSpPr>
          <p:spPr>
            <a:xfrm>
              <a:off x="33454" y="1428208"/>
              <a:ext cx="6930196" cy="460375"/>
            </a:xfrm>
            <a:prstGeom prst="rect">
              <a:avLst/>
            </a:prstGeom>
          </p:spPr>
          <p:txBody>
            <a:bodyPr lIns="0" tIns="0" rIns="0" bIns="0" rtlCol="0" anchor="t">
              <a:spAutoFit/>
            </a:bodyPr>
            <a:lstStyle/>
            <a:p>
              <a:pPr algn="l">
                <a:lnSpc>
                  <a:spcPts val="3000"/>
                </a:lnSpc>
              </a:pPr>
              <a:endParaRPr/>
            </a:p>
          </p:txBody>
        </p:sp>
      </p:grpSp>
      <p:sp>
        <p:nvSpPr>
          <p:cNvPr id="21" name="AutoShape 2">
            <a:extLst>
              <a:ext uri="{FF2B5EF4-FFF2-40B4-BE49-F238E27FC236}">
                <a16:creationId xmlns:a16="http://schemas.microsoft.com/office/drawing/2014/main" id="{C69DE8EB-D5C0-41BB-B117-59B636C49526}"/>
              </a:ext>
            </a:extLst>
          </p:cNvPr>
          <p:cNvSpPr/>
          <p:nvPr/>
        </p:nvSpPr>
        <p:spPr>
          <a:xfrm>
            <a:off x="1173747" y="3258060"/>
            <a:ext cx="7674664" cy="2709641"/>
          </a:xfrm>
          <a:prstGeom prst="rect">
            <a:avLst/>
          </a:prstGeom>
          <a:solidFill>
            <a:srgbClr val="57735C"/>
          </a:solidFill>
        </p:spPr>
      </p:sp>
      <p:sp>
        <p:nvSpPr>
          <p:cNvPr id="22" name="AutoShape 3">
            <a:extLst>
              <a:ext uri="{FF2B5EF4-FFF2-40B4-BE49-F238E27FC236}">
                <a16:creationId xmlns:a16="http://schemas.microsoft.com/office/drawing/2014/main" id="{D347D8EB-BF22-4565-A05C-7EF6B7F2C10E}"/>
              </a:ext>
            </a:extLst>
          </p:cNvPr>
          <p:cNvSpPr/>
          <p:nvPr/>
        </p:nvSpPr>
        <p:spPr>
          <a:xfrm>
            <a:off x="9439589" y="3258060"/>
            <a:ext cx="7674664" cy="2709641"/>
          </a:xfrm>
          <a:prstGeom prst="rect">
            <a:avLst/>
          </a:prstGeom>
          <a:solidFill>
            <a:srgbClr val="57735C"/>
          </a:solidFill>
        </p:spPr>
      </p:sp>
      <p:pic>
        <p:nvPicPr>
          <p:cNvPr id="23" name="Picture 4">
            <a:extLst>
              <a:ext uri="{FF2B5EF4-FFF2-40B4-BE49-F238E27FC236}">
                <a16:creationId xmlns:a16="http://schemas.microsoft.com/office/drawing/2014/main" id="{97BE68B8-F0CE-42AD-AD05-7F638D10C39C}"/>
              </a:ext>
            </a:extLst>
          </p:cNvPr>
          <p:cNvPicPr>
            <a:picLocks noChangeAspect="1"/>
          </p:cNvPicPr>
          <p:nvPr/>
        </p:nvPicPr>
        <p:blipFill>
          <a:blip r:embed="rId3"/>
          <a:srcRect/>
          <a:stretch>
            <a:fillRect/>
          </a:stretch>
        </p:blipFill>
        <p:spPr>
          <a:xfrm>
            <a:off x="9914562" y="4096510"/>
            <a:ext cx="1046990" cy="1046990"/>
          </a:xfrm>
          <a:prstGeom prst="rect">
            <a:avLst/>
          </a:prstGeom>
        </p:spPr>
      </p:pic>
      <p:sp>
        <p:nvSpPr>
          <p:cNvPr id="24" name="AutoShape 5">
            <a:extLst>
              <a:ext uri="{FF2B5EF4-FFF2-40B4-BE49-F238E27FC236}">
                <a16:creationId xmlns:a16="http://schemas.microsoft.com/office/drawing/2014/main" id="{DF8CFE38-D790-4F2B-954C-B8A146A38341}"/>
              </a:ext>
            </a:extLst>
          </p:cNvPr>
          <p:cNvSpPr/>
          <p:nvPr/>
        </p:nvSpPr>
        <p:spPr>
          <a:xfrm>
            <a:off x="1173747" y="6548659"/>
            <a:ext cx="7674664" cy="2709641"/>
          </a:xfrm>
          <a:prstGeom prst="rect">
            <a:avLst/>
          </a:prstGeom>
          <a:solidFill>
            <a:srgbClr val="57735C"/>
          </a:solidFill>
        </p:spPr>
      </p:sp>
      <p:pic>
        <p:nvPicPr>
          <p:cNvPr id="25" name="Picture 6">
            <a:extLst>
              <a:ext uri="{FF2B5EF4-FFF2-40B4-BE49-F238E27FC236}">
                <a16:creationId xmlns:a16="http://schemas.microsoft.com/office/drawing/2014/main" id="{891CCF55-B7B7-4FAF-9F33-A1DA0AA950E1}"/>
              </a:ext>
            </a:extLst>
          </p:cNvPr>
          <p:cNvPicPr>
            <a:picLocks noChangeAspect="1"/>
          </p:cNvPicPr>
          <p:nvPr/>
        </p:nvPicPr>
        <p:blipFill>
          <a:blip r:embed="rId4"/>
          <a:srcRect/>
          <a:stretch>
            <a:fillRect/>
          </a:stretch>
        </p:blipFill>
        <p:spPr>
          <a:xfrm>
            <a:off x="1709423" y="7381733"/>
            <a:ext cx="1043494" cy="1043494"/>
          </a:xfrm>
          <a:prstGeom prst="rect">
            <a:avLst/>
          </a:prstGeom>
        </p:spPr>
      </p:pic>
      <p:pic>
        <p:nvPicPr>
          <p:cNvPr id="27" name="Picture 8">
            <a:extLst>
              <a:ext uri="{FF2B5EF4-FFF2-40B4-BE49-F238E27FC236}">
                <a16:creationId xmlns:a16="http://schemas.microsoft.com/office/drawing/2014/main" id="{4FAED06C-05C7-4EF1-A428-BA46D5C0E3F9}"/>
              </a:ext>
            </a:extLst>
          </p:cNvPr>
          <p:cNvPicPr>
            <a:picLocks noChangeAspect="1"/>
          </p:cNvPicPr>
          <p:nvPr/>
        </p:nvPicPr>
        <p:blipFill>
          <a:blip r:embed="rId5"/>
          <a:srcRect/>
          <a:stretch>
            <a:fillRect/>
          </a:stretch>
        </p:blipFill>
        <p:spPr>
          <a:xfrm>
            <a:off x="9914562" y="7372807"/>
            <a:ext cx="1052420" cy="1052420"/>
          </a:xfrm>
          <a:prstGeom prst="rect">
            <a:avLst/>
          </a:prstGeom>
        </p:spPr>
      </p:pic>
      <p:pic>
        <p:nvPicPr>
          <p:cNvPr id="28" name="Picture 9">
            <a:extLst>
              <a:ext uri="{FF2B5EF4-FFF2-40B4-BE49-F238E27FC236}">
                <a16:creationId xmlns:a16="http://schemas.microsoft.com/office/drawing/2014/main" id="{0806092F-A847-4A4C-8295-7FA9FF633A1B}"/>
              </a:ext>
            </a:extLst>
          </p:cNvPr>
          <p:cNvPicPr>
            <a:picLocks noChangeAspect="1"/>
          </p:cNvPicPr>
          <p:nvPr/>
        </p:nvPicPr>
        <p:blipFill>
          <a:blip r:embed="rId6"/>
          <a:srcRect/>
          <a:stretch>
            <a:fillRect/>
          </a:stretch>
        </p:blipFill>
        <p:spPr>
          <a:xfrm>
            <a:off x="1709423" y="4095605"/>
            <a:ext cx="1048800" cy="1048800"/>
          </a:xfrm>
          <a:prstGeom prst="rect">
            <a:avLst/>
          </a:prstGeom>
        </p:spPr>
      </p:pic>
      <p:grpSp>
        <p:nvGrpSpPr>
          <p:cNvPr id="29" name="Group 10">
            <a:extLst>
              <a:ext uri="{FF2B5EF4-FFF2-40B4-BE49-F238E27FC236}">
                <a16:creationId xmlns:a16="http://schemas.microsoft.com/office/drawing/2014/main" id="{8CB0473C-F83E-45D5-9808-8F01778DF77A}"/>
              </a:ext>
            </a:extLst>
          </p:cNvPr>
          <p:cNvGrpSpPr/>
          <p:nvPr/>
        </p:nvGrpSpPr>
        <p:grpSpPr>
          <a:xfrm>
            <a:off x="3112637" y="4367620"/>
            <a:ext cx="5302106" cy="717716"/>
            <a:chOff x="-105825" y="283928"/>
            <a:chExt cx="7069475" cy="956955"/>
          </a:xfrm>
        </p:grpSpPr>
        <p:sp>
          <p:nvSpPr>
            <p:cNvPr id="30" name="TextBox 11">
              <a:extLst>
                <a:ext uri="{FF2B5EF4-FFF2-40B4-BE49-F238E27FC236}">
                  <a16:creationId xmlns:a16="http://schemas.microsoft.com/office/drawing/2014/main" id="{520E99AA-1B7D-4E3B-9498-7E8C4A766DB9}"/>
                </a:ext>
              </a:extLst>
            </p:cNvPr>
            <p:cNvSpPr txBox="1"/>
            <p:nvPr/>
          </p:nvSpPr>
          <p:spPr>
            <a:xfrm>
              <a:off x="-105825" y="283928"/>
              <a:ext cx="6930197" cy="654025"/>
            </a:xfrm>
            <a:prstGeom prst="rect">
              <a:avLst/>
            </a:prstGeom>
          </p:spPr>
          <p:txBody>
            <a:bodyPr lIns="0" tIns="0" rIns="0" bIns="0" rtlCol="0" anchor="t">
              <a:spAutoFit/>
            </a:bodyPr>
            <a:lstStyle/>
            <a:p>
              <a:pPr algn="l">
                <a:lnSpc>
                  <a:spcPts val="3900"/>
                </a:lnSpc>
              </a:pPr>
              <a:r>
                <a:rPr lang="en-US" sz="3000" spc="120" dirty="0">
                  <a:solidFill>
                    <a:srgbClr val="FFFFFF"/>
                  </a:solidFill>
                  <a:latin typeface="Klavika-Medium"/>
                </a:rPr>
                <a:t>Forage growth basics</a:t>
              </a:r>
            </a:p>
          </p:txBody>
        </p:sp>
        <p:sp>
          <p:nvSpPr>
            <p:cNvPr id="31" name="TextBox 12">
              <a:extLst>
                <a:ext uri="{FF2B5EF4-FFF2-40B4-BE49-F238E27FC236}">
                  <a16:creationId xmlns:a16="http://schemas.microsoft.com/office/drawing/2014/main" id="{411308DC-04C8-4D79-80D9-2CCB4869B3E5}"/>
                </a:ext>
              </a:extLst>
            </p:cNvPr>
            <p:cNvSpPr txBox="1"/>
            <p:nvPr/>
          </p:nvSpPr>
          <p:spPr>
            <a:xfrm>
              <a:off x="33454" y="780508"/>
              <a:ext cx="6930196" cy="460375"/>
            </a:xfrm>
            <a:prstGeom prst="rect">
              <a:avLst/>
            </a:prstGeom>
          </p:spPr>
          <p:txBody>
            <a:bodyPr lIns="0" tIns="0" rIns="0" bIns="0" rtlCol="0" anchor="t">
              <a:spAutoFit/>
            </a:bodyPr>
            <a:lstStyle/>
            <a:p>
              <a:pPr algn="l">
                <a:lnSpc>
                  <a:spcPts val="3000"/>
                </a:lnSpc>
              </a:pPr>
              <a:endParaRPr/>
            </a:p>
          </p:txBody>
        </p:sp>
      </p:grpSp>
      <p:grpSp>
        <p:nvGrpSpPr>
          <p:cNvPr id="33" name="Group 15">
            <a:extLst>
              <a:ext uri="{FF2B5EF4-FFF2-40B4-BE49-F238E27FC236}">
                <a16:creationId xmlns:a16="http://schemas.microsoft.com/office/drawing/2014/main" id="{1F5D8210-59EC-4026-A202-973F7C382003}"/>
              </a:ext>
            </a:extLst>
          </p:cNvPr>
          <p:cNvGrpSpPr/>
          <p:nvPr/>
        </p:nvGrpSpPr>
        <p:grpSpPr>
          <a:xfrm>
            <a:off x="3158278" y="7679203"/>
            <a:ext cx="5256465" cy="1084819"/>
            <a:chOff x="-44971" y="442158"/>
            <a:chExt cx="7008621" cy="1446425"/>
          </a:xfrm>
        </p:grpSpPr>
        <p:sp>
          <p:nvSpPr>
            <p:cNvPr id="34" name="TextBox 16">
              <a:extLst>
                <a:ext uri="{FF2B5EF4-FFF2-40B4-BE49-F238E27FC236}">
                  <a16:creationId xmlns:a16="http://schemas.microsoft.com/office/drawing/2014/main" id="{39B9461A-F4EC-42D1-B134-998F77DFDA7F}"/>
                </a:ext>
              </a:extLst>
            </p:cNvPr>
            <p:cNvSpPr txBox="1"/>
            <p:nvPr/>
          </p:nvSpPr>
          <p:spPr>
            <a:xfrm>
              <a:off x="-44971" y="442158"/>
              <a:ext cx="6930197" cy="654025"/>
            </a:xfrm>
            <a:prstGeom prst="rect">
              <a:avLst/>
            </a:prstGeom>
          </p:spPr>
          <p:txBody>
            <a:bodyPr lIns="0" tIns="0" rIns="0" bIns="0" rtlCol="0" anchor="t">
              <a:spAutoFit/>
            </a:bodyPr>
            <a:lstStyle/>
            <a:p>
              <a:pPr algn="l">
                <a:lnSpc>
                  <a:spcPts val="3900"/>
                </a:lnSpc>
              </a:pPr>
              <a:r>
                <a:rPr lang="en-US" sz="3000" spc="120" dirty="0">
                  <a:solidFill>
                    <a:srgbClr val="FFFFFF"/>
                  </a:solidFill>
                  <a:latin typeface="Klavika-Medium"/>
                </a:rPr>
                <a:t>Anticipate  forage scenarios</a:t>
              </a:r>
            </a:p>
          </p:txBody>
        </p:sp>
        <p:sp>
          <p:nvSpPr>
            <p:cNvPr id="35" name="TextBox 17">
              <a:extLst>
                <a:ext uri="{FF2B5EF4-FFF2-40B4-BE49-F238E27FC236}">
                  <a16:creationId xmlns:a16="http://schemas.microsoft.com/office/drawing/2014/main" id="{C88898F6-BE9D-4B45-ABD4-36D43C87A64B}"/>
                </a:ext>
              </a:extLst>
            </p:cNvPr>
            <p:cNvSpPr txBox="1"/>
            <p:nvPr/>
          </p:nvSpPr>
          <p:spPr>
            <a:xfrm>
              <a:off x="33454" y="1428208"/>
              <a:ext cx="6930196" cy="460375"/>
            </a:xfrm>
            <a:prstGeom prst="rect">
              <a:avLst/>
            </a:prstGeom>
          </p:spPr>
          <p:txBody>
            <a:bodyPr lIns="0" tIns="0" rIns="0" bIns="0" rtlCol="0" anchor="t">
              <a:spAutoFit/>
            </a:bodyPr>
            <a:lstStyle/>
            <a:p>
              <a:pPr algn="l">
                <a:lnSpc>
                  <a:spcPts val="3000"/>
                </a:lnSpc>
              </a:pPr>
              <a:endParaRPr/>
            </a:p>
          </p:txBody>
        </p:sp>
      </p:grpSp>
      <p:grpSp>
        <p:nvGrpSpPr>
          <p:cNvPr id="36" name="Group 18">
            <a:extLst>
              <a:ext uri="{FF2B5EF4-FFF2-40B4-BE49-F238E27FC236}">
                <a16:creationId xmlns:a16="http://schemas.microsoft.com/office/drawing/2014/main" id="{3A487F28-3AAC-4E37-B1A7-C62A336F7EAF}"/>
              </a:ext>
            </a:extLst>
          </p:cNvPr>
          <p:cNvGrpSpPr/>
          <p:nvPr/>
        </p:nvGrpSpPr>
        <p:grpSpPr>
          <a:xfrm>
            <a:off x="11407666" y="4145214"/>
            <a:ext cx="5222737" cy="1487874"/>
            <a:chOff x="0" y="-95249"/>
            <a:chExt cx="6963650" cy="1983832"/>
          </a:xfrm>
        </p:grpSpPr>
        <p:sp>
          <p:nvSpPr>
            <p:cNvPr id="37" name="TextBox 19">
              <a:extLst>
                <a:ext uri="{FF2B5EF4-FFF2-40B4-BE49-F238E27FC236}">
                  <a16:creationId xmlns:a16="http://schemas.microsoft.com/office/drawing/2014/main" id="{9E86C60D-813A-4647-9723-6B2C57BC1C4B}"/>
                </a:ext>
              </a:extLst>
            </p:cNvPr>
            <p:cNvSpPr txBox="1"/>
            <p:nvPr/>
          </p:nvSpPr>
          <p:spPr>
            <a:xfrm>
              <a:off x="0" y="-95249"/>
              <a:ext cx="6930197" cy="1320875"/>
            </a:xfrm>
            <a:prstGeom prst="rect">
              <a:avLst/>
            </a:prstGeom>
          </p:spPr>
          <p:txBody>
            <a:bodyPr lIns="0" tIns="0" rIns="0" bIns="0" rtlCol="0" anchor="t">
              <a:spAutoFit/>
            </a:bodyPr>
            <a:lstStyle/>
            <a:p>
              <a:pPr algn="l">
                <a:lnSpc>
                  <a:spcPts val="3900"/>
                </a:lnSpc>
              </a:pPr>
              <a:r>
                <a:rPr lang="en-US" sz="3000" spc="120" dirty="0">
                  <a:solidFill>
                    <a:srgbClr val="FFFFFF"/>
                  </a:solidFill>
                  <a:latin typeface="Klavika-Medium"/>
                </a:rPr>
                <a:t>Demand cannot exceed supply</a:t>
              </a:r>
            </a:p>
          </p:txBody>
        </p:sp>
        <p:sp>
          <p:nvSpPr>
            <p:cNvPr id="38" name="TextBox 20">
              <a:extLst>
                <a:ext uri="{FF2B5EF4-FFF2-40B4-BE49-F238E27FC236}">
                  <a16:creationId xmlns:a16="http://schemas.microsoft.com/office/drawing/2014/main" id="{8551DB91-2B84-4FC0-AE6C-DBEA84AD56E4}"/>
                </a:ext>
              </a:extLst>
            </p:cNvPr>
            <p:cNvSpPr txBox="1"/>
            <p:nvPr/>
          </p:nvSpPr>
          <p:spPr>
            <a:xfrm>
              <a:off x="33454" y="1428208"/>
              <a:ext cx="6930196" cy="460375"/>
            </a:xfrm>
            <a:prstGeom prst="rect">
              <a:avLst/>
            </a:prstGeom>
          </p:spPr>
          <p:txBody>
            <a:bodyPr lIns="0" tIns="0" rIns="0" bIns="0" rtlCol="0" anchor="t">
              <a:spAutoFit/>
            </a:bodyPr>
            <a:lstStyle/>
            <a:p>
              <a:pPr algn="l">
                <a:lnSpc>
                  <a:spcPts val="3000"/>
                </a:lnSpc>
              </a:pPr>
              <a:endParaRPr/>
            </a:p>
          </p:txBody>
        </p:sp>
      </p:grpSp>
    </p:spTree>
    <p:extLst>
      <p:ext uri="{BB962C8B-B14F-4D97-AF65-F5344CB8AC3E}">
        <p14:creationId xmlns:p14="http://schemas.microsoft.com/office/powerpoint/2010/main" val="4013667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942136" y="512445"/>
            <a:ext cx="16821443" cy="918210"/>
          </a:xfrm>
          <a:prstGeom prst="rect">
            <a:avLst/>
          </a:prstGeom>
        </p:spPr>
        <p:txBody>
          <a:bodyPr lIns="0" tIns="0" rIns="0" bIns="0" rtlCol="0" anchor="t">
            <a:spAutoFit/>
          </a:bodyPr>
          <a:lstStyle/>
          <a:p>
            <a:pPr algn="ctr">
              <a:lnSpc>
                <a:spcPts val="7375"/>
              </a:lnSpc>
            </a:pPr>
            <a:r>
              <a:rPr lang="en-US" sz="5900" spc="295" dirty="0">
                <a:solidFill>
                  <a:srgbClr val="1E4D2B"/>
                </a:solidFill>
                <a:latin typeface="Vitesse-Book" charset="0"/>
              </a:rPr>
              <a:t>Evaluate Cost Trade-Offs</a:t>
            </a:r>
          </a:p>
        </p:txBody>
      </p:sp>
      <p:sp>
        <p:nvSpPr>
          <p:cNvPr id="9" name="AutoShape 9"/>
          <p:cNvSpPr/>
          <p:nvPr/>
        </p:nvSpPr>
        <p:spPr>
          <a:xfrm>
            <a:off x="-332267" y="9283093"/>
            <a:ext cx="18952535" cy="1349536"/>
          </a:xfrm>
          <a:prstGeom prst="rect">
            <a:avLst/>
          </a:prstGeom>
          <a:solidFill>
            <a:srgbClr val="1E4D2B"/>
          </a:solidFill>
        </p:spPr>
      </p:sp>
      <p:pic>
        <p:nvPicPr>
          <p:cNvPr id="3" name="Picture 2">
            <a:extLst>
              <a:ext uri="{FF2B5EF4-FFF2-40B4-BE49-F238E27FC236}">
                <a16:creationId xmlns:a16="http://schemas.microsoft.com/office/drawing/2014/main" id="{57054D35-3006-4CDE-8889-508FF64946D5}"/>
              </a:ext>
            </a:extLst>
          </p:cNvPr>
          <p:cNvPicPr>
            <a:picLocks noChangeAspect="1"/>
          </p:cNvPicPr>
          <p:nvPr/>
        </p:nvPicPr>
        <p:blipFill>
          <a:blip r:embed="rId3"/>
          <a:stretch>
            <a:fillRect/>
          </a:stretch>
        </p:blipFill>
        <p:spPr>
          <a:xfrm>
            <a:off x="2383614" y="1698434"/>
            <a:ext cx="13938486" cy="8572237"/>
          </a:xfrm>
          <a:prstGeom prst="rect">
            <a:avLst/>
          </a:prstGeom>
        </p:spPr>
      </p:pic>
      <p:pic>
        <p:nvPicPr>
          <p:cNvPr id="5" name="Picture 4">
            <a:extLst>
              <a:ext uri="{FF2B5EF4-FFF2-40B4-BE49-F238E27FC236}">
                <a16:creationId xmlns:a16="http://schemas.microsoft.com/office/drawing/2014/main" id="{7E2B19D1-D7C2-4607-AA35-8C7AAB97B8D9}"/>
              </a:ext>
            </a:extLst>
          </p:cNvPr>
          <p:cNvPicPr>
            <a:picLocks noChangeAspect="1"/>
          </p:cNvPicPr>
          <p:nvPr/>
        </p:nvPicPr>
        <p:blipFill>
          <a:blip r:embed="rId4"/>
          <a:stretch>
            <a:fillRect/>
          </a:stretch>
        </p:blipFill>
        <p:spPr>
          <a:xfrm>
            <a:off x="1562100" y="1176636"/>
            <a:ext cx="15163800" cy="9144835"/>
          </a:xfrm>
          <a:prstGeom prst="rect">
            <a:avLst/>
          </a:prstGeom>
        </p:spPr>
      </p:pic>
    </p:spTree>
    <p:extLst>
      <p:ext uri="{BB962C8B-B14F-4D97-AF65-F5344CB8AC3E}">
        <p14:creationId xmlns:p14="http://schemas.microsoft.com/office/powerpoint/2010/main" val="44705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942136" y="512445"/>
            <a:ext cx="16821443" cy="918210"/>
          </a:xfrm>
          <a:prstGeom prst="rect">
            <a:avLst/>
          </a:prstGeom>
        </p:spPr>
        <p:txBody>
          <a:bodyPr lIns="0" tIns="0" rIns="0" bIns="0" rtlCol="0" anchor="t">
            <a:spAutoFit/>
          </a:bodyPr>
          <a:lstStyle/>
          <a:p>
            <a:pPr algn="ctr">
              <a:lnSpc>
                <a:spcPts val="7375"/>
              </a:lnSpc>
            </a:pPr>
            <a:r>
              <a:rPr lang="en-US" sz="5900" spc="295" dirty="0">
                <a:solidFill>
                  <a:srgbClr val="1E4D2B"/>
                </a:solidFill>
                <a:latin typeface="Vitesse-Book" charset="0"/>
              </a:rPr>
              <a:t>Evaluate Cost Trade-Offs</a:t>
            </a:r>
          </a:p>
        </p:txBody>
      </p:sp>
      <p:sp>
        <p:nvSpPr>
          <p:cNvPr id="9" name="AutoShape 9"/>
          <p:cNvSpPr/>
          <p:nvPr/>
        </p:nvSpPr>
        <p:spPr>
          <a:xfrm>
            <a:off x="-332267" y="9283093"/>
            <a:ext cx="18952535" cy="1349536"/>
          </a:xfrm>
          <a:prstGeom prst="rect">
            <a:avLst/>
          </a:prstGeom>
          <a:solidFill>
            <a:srgbClr val="1E4D2B"/>
          </a:solidFill>
        </p:spPr>
      </p:sp>
      <p:pic>
        <p:nvPicPr>
          <p:cNvPr id="3" name="Picture 2">
            <a:extLst>
              <a:ext uri="{FF2B5EF4-FFF2-40B4-BE49-F238E27FC236}">
                <a16:creationId xmlns:a16="http://schemas.microsoft.com/office/drawing/2014/main" id="{82255C58-FBD2-498A-B820-2C083C4B6112}"/>
              </a:ext>
            </a:extLst>
          </p:cNvPr>
          <p:cNvPicPr>
            <a:picLocks noChangeAspect="1"/>
          </p:cNvPicPr>
          <p:nvPr/>
        </p:nvPicPr>
        <p:blipFill>
          <a:blip r:embed="rId3"/>
          <a:stretch>
            <a:fillRect/>
          </a:stretch>
        </p:blipFill>
        <p:spPr>
          <a:xfrm>
            <a:off x="4100956" y="1489231"/>
            <a:ext cx="10086087" cy="8468630"/>
          </a:xfrm>
          <a:prstGeom prst="rect">
            <a:avLst/>
          </a:prstGeom>
        </p:spPr>
      </p:pic>
    </p:spTree>
    <p:extLst>
      <p:ext uri="{BB962C8B-B14F-4D97-AF65-F5344CB8AC3E}">
        <p14:creationId xmlns:p14="http://schemas.microsoft.com/office/powerpoint/2010/main" val="3950460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2476262" y="782222"/>
            <a:ext cx="15811738" cy="8722556"/>
          </a:xfrm>
          <a:prstGeom prst="rect">
            <a:avLst/>
          </a:prstGeom>
        </p:spPr>
      </p:pic>
      <p:grpSp>
        <p:nvGrpSpPr>
          <p:cNvPr id="3" name="Group 3"/>
          <p:cNvGrpSpPr/>
          <p:nvPr/>
        </p:nvGrpSpPr>
        <p:grpSpPr>
          <a:xfrm>
            <a:off x="533400" y="0"/>
            <a:ext cx="6192510" cy="10329489"/>
            <a:chOff x="0" y="0"/>
            <a:chExt cx="8256680" cy="13772652"/>
          </a:xfrm>
        </p:grpSpPr>
        <p:sp>
          <p:nvSpPr>
            <p:cNvPr id="4" name="AutoShape 4"/>
            <p:cNvSpPr/>
            <p:nvPr/>
          </p:nvSpPr>
          <p:spPr>
            <a:xfrm>
              <a:off x="0" y="0"/>
              <a:ext cx="8256680" cy="13772652"/>
            </a:xfrm>
            <a:prstGeom prst="rect">
              <a:avLst/>
            </a:prstGeom>
            <a:solidFill>
              <a:srgbClr val="1E4D2B"/>
            </a:solidFill>
          </p:spPr>
        </p:sp>
        <p:sp>
          <p:nvSpPr>
            <p:cNvPr id="5" name="TextBox 5"/>
            <p:cNvSpPr txBox="1"/>
            <p:nvPr/>
          </p:nvSpPr>
          <p:spPr>
            <a:xfrm>
              <a:off x="1099453" y="1985205"/>
              <a:ext cx="6057775" cy="3161549"/>
            </a:xfrm>
            <a:prstGeom prst="rect">
              <a:avLst/>
            </a:prstGeom>
          </p:spPr>
          <p:txBody>
            <a:bodyPr lIns="0" tIns="0" rIns="0" bIns="0" rtlCol="0" anchor="t">
              <a:spAutoFit/>
            </a:bodyPr>
            <a:lstStyle/>
            <a:p>
              <a:pPr algn="l">
                <a:lnSpc>
                  <a:spcPts val="6240"/>
                </a:lnSpc>
              </a:pPr>
              <a:r>
                <a:rPr lang="en-US" sz="4800" spc="192" dirty="0">
                  <a:solidFill>
                    <a:srgbClr val="FFFFFF"/>
                  </a:solidFill>
                  <a:latin typeface="Klavika-Medium"/>
                </a:rPr>
                <a:t>Why is drought management important?</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E4D2B"/>
        </a:solidFill>
        <a:effectLst/>
      </p:bgPr>
    </p:bg>
    <p:spTree>
      <p:nvGrpSpPr>
        <p:cNvPr id="1" name=""/>
        <p:cNvGrpSpPr/>
        <p:nvPr/>
      </p:nvGrpSpPr>
      <p:grpSpPr>
        <a:xfrm>
          <a:off x="0" y="0"/>
          <a:ext cx="0" cy="0"/>
          <a:chOff x="0" y="0"/>
          <a:chExt cx="0" cy="0"/>
        </a:xfrm>
      </p:grpSpPr>
      <p:sp>
        <p:nvSpPr>
          <p:cNvPr id="2" name="AutoShape 2"/>
          <p:cNvSpPr/>
          <p:nvPr/>
        </p:nvSpPr>
        <p:spPr>
          <a:xfrm>
            <a:off x="1173747" y="3258060"/>
            <a:ext cx="7674664" cy="2709641"/>
          </a:xfrm>
          <a:prstGeom prst="rect">
            <a:avLst/>
          </a:prstGeom>
          <a:solidFill>
            <a:srgbClr val="57735C"/>
          </a:solidFill>
        </p:spPr>
      </p:sp>
      <p:sp>
        <p:nvSpPr>
          <p:cNvPr id="3" name="AutoShape 3"/>
          <p:cNvSpPr/>
          <p:nvPr/>
        </p:nvSpPr>
        <p:spPr>
          <a:xfrm>
            <a:off x="9439589" y="3258060"/>
            <a:ext cx="7674664" cy="2709641"/>
          </a:xfrm>
          <a:prstGeom prst="rect">
            <a:avLst/>
          </a:prstGeom>
          <a:solidFill>
            <a:srgbClr val="57735C"/>
          </a:solidFill>
        </p:spPr>
      </p:sp>
      <p:pic>
        <p:nvPicPr>
          <p:cNvPr id="4" name="Picture 4"/>
          <p:cNvPicPr>
            <a:picLocks noChangeAspect="1"/>
          </p:cNvPicPr>
          <p:nvPr/>
        </p:nvPicPr>
        <p:blipFill>
          <a:blip r:embed="rId3"/>
          <a:srcRect/>
          <a:stretch>
            <a:fillRect/>
          </a:stretch>
        </p:blipFill>
        <p:spPr>
          <a:xfrm>
            <a:off x="9914562" y="4096510"/>
            <a:ext cx="1046990" cy="1046990"/>
          </a:xfrm>
          <a:prstGeom prst="rect">
            <a:avLst/>
          </a:prstGeom>
        </p:spPr>
      </p:pic>
      <p:sp>
        <p:nvSpPr>
          <p:cNvPr id="5" name="AutoShape 5"/>
          <p:cNvSpPr/>
          <p:nvPr/>
        </p:nvSpPr>
        <p:spPr>
          <a:xfrm>
            <a:off x="1173747" y="6548659"/>
            <a:ext cx="7674664" cy="2709641"/>
          </a:xfrm>
          <a:prstGeom prst="rect">
            <a:avLst/>
          </a:prstGeom>
          <a:solidFill>
            <a:srgbClr val="57735C"/>
          </a:solidFill>
        </p:spPr>
      </p:sp>
      <p:pic>
        <p:nvPicPr>
          <p:cNvPr id="6" name="Picture 6"/>
          <p:cNvPicPr>
            <a:picLocks noChangeAspect="1"/>
          </p:cNvPicPr>
          <p:nvPr/>
        </p:nvPicPr>
        <p:blipFill>
          <a:blip r:embed="rId4"/>
          <a:srcRect/>
          <a:stretch>
            <a:fillRect/>
          </a:stretch>
        </p:blipFill>
        <p:spPr>
          <a:xfrm>
            <a:off x="1709423" y="7381733"/>
            <a:ext cx="1043494" cy="1043494"/>
          </a:xfrm>
          <a:prstGeom prst="rect">
            <a:avLst/>
          </a:prstGeom>
        </p:spPr>
      </p:pic>
      <p:sp>
        <p:nvSpPr>
          <p:cNvPr id="7" name="AutoShape 7"/>
          <p:cNvSpPr/>
          <p:nvPr/>
        </p:nvSpPr>
        <p:spPr>
          <a:xfrm>
            <a:off x="9439589" y="6548659"/>
            <a:ext cx="7674664" cy="2709641"/>
          </a:xfrm>
          <a:prstGeom prst="rect">
            <a:avLst/>
          </a:prstGeom>
          <a:solidFill>
            <a:srgbClr val="57735C"/>
          </a:solidFill>
        </p:spPr>
      </p:sp>
      <p:pic>
        <p:nvPicPr>
          <p:cNvPr id="8" name="Picture 8"/>
          <p:cNvPicPr>
            <a:picLocks noChangeAspect="1"/>
          </p:cNvPicPr>
          <p:nvPr/>
        </p:nvPicPr>
        <p:blipFill>
          <a:blip r:embed="rId5"/>
          <a:srcRect/>
          <a:stretch>
            <a:fillRect/>
          </a:stretch>
        </p:blipFill>
        <p:spPr>
          <a:xfrm>
            <a:off x="9914562" y="7372807"/>
            <a:ext cx="1052420" cy="1052420"/>
          </a:xfrm>
          <a:prstGeom prst="rect">
            <a:avLst/>
          </a:prstGeom>
        </p:spPr>
      </p:pic>
      <p:pic>
        <p:nvPicPr>
          <p:cNvPr id="9" name="Picture 9"/>
          <p:cNvPicPr>
            <a:picLocks noChangeAspect="1"/>
          </p:cNvPicPr>
          <p:nvPr/>
        </p:nvPicPr>
        <p:blipFill>
          <a:blip r:embed="rId6"/>
          <a:srcRect/>
          <a:stretch>
            <a:fillRect/>
          </a:stretch>
        </p:blipFill>
        <p:spPr>
          <a:xfrm>
            <a:off x="1709423" y="4095605"/>
            <a:ext cx="1048800" cy="1048800"/>
          </a:xfrm>
          <a:prstGeom prst="rect">
            <a:avLst/>
          </a:prstGeom>
        </p:spPr>
      </p:pic>
      <p:grpSp>
        <p:nvGrpSpPr>
          <p:cNvPr id="10" name="Group 10"/>
          <p:cNvGrpSpPr/>
          <p:nvPr/>
        </p:nvGrpSpPr>
        <p:grpSpPr>
          <a:xfrm>
            <a:off x="3192006" y="4083237"/>
            <a:ext cx="5222737" cy="1002099"/>
            <a:chOff x="0" y="-95249"/>
            <a:chExt cx="6963650" cy="1336132"/>
          </a:xfrm>
        </p:grpSpPr>
        <p:sp>
          <p:nvSpPr>
            <p:cNvPr id="11" name="TextBox 11"/>
            <p:cNvSpPr txBox="1"/>
            <p:nvPr/>
          </p:nvSpPr>
          <p:spPr>
            <a:xfrm>
              <a:off x="0" y="-95249"/>
              <a:ext cx="6930197" cy="654025"/>
            </a:xfrm>
            <a:prstGeom prst="rect">
              <a:avLst/>
            </a:prstGeom>
          </p:spPr>
          <p:txBody>
            <a:bodyPr lIns="0" tIns="0" rIns="0" bIns="0" rtlCol="0" anchor="t">
              <a:spAutoFit/>
            </a:bodyPr>
            <a:lstStyle/>
            <a:p>
              <a:pPr algn="l">
                <a:lnSpc>
                  <a:spcPts val="3900"/>
                </a:lnSpc>
              </a:pPr>
              <a:r>
                <a:rPr lang="en-US" sz="3000" spc="120" dirty="0">
                  <a:solidFill>
                    <a:srgbClr val="FFFFFF"/>
                  </a:solidFill>
                  <a:latin typeface="Klavika-Medium"/>
                </a:rPr>
                <a:t>Graze moderately</a:t>
              </a:r>
            </a:p>
          </p:txBody>
        </p:sp>
        <p:sp>
          <p:nvSpPr>
            <p:cNvPr id="12" name="TextBox 12"/>
            <p:cNvSpPr txBox="1"/>
            <p:nvPr/>
          </p:nvSpPr>
          <p:spPr>
            <a:xfrm>
              <a:off x="33454" y="780508"/>
              <a:ext cx="6930196" cy="460375"/>
            </a:xfrm>
            <a:prstGeom prst="rect">
              <a:avLst/>
            </a:prstGeom>
          </p:spPr>
          <p:txBody>
            <a:bodyPr lIns="0" tIns="0" rIns="0" bIns="0" rtlCol="0" anchor="t">
              <a:spAutoFit/>
            </a:bodyPr>
            <a:lstStyle/>
            <a:p>
              <a:pPr algn="l">
                <a:lnSpc>
                  <a:spcPts val="3000"/>
                </a:lnSpc>
              </a:pPr>
              <a:endParaRPr/>
            </a:p>
          </p:txBody>
        </p:sp>
      </p:grpSp>
      <p:sp>
        <p:nvSpPr>
          <p:cNvPr id="13" name="TextBox 13"/>
          <p:cNvSpPr txBox="1"/>
          <p:nvPr/>
        </p:nvSpPr>
        <p:spPr>
          <a:xfrm>
            <a:off x="1945737" y="1101249"/>
            <a:ext cx="14396527" cy="944489"/>
          </a:xfrm>
          <a:prstGeom prst="rect">
            <a:avLst/>
          </a:prstGeom>
        </p:spPr>
        <p:txBody>
          <a:bodyPr lIns="0" tIns="0" rIns="0" bIns="0" rtlCol="0" anchor="t">
            <a:spAutoFit/>
          </a:bodyPr>
          <a:lstStyle/>
          <a:p>
            <a:pPr algn="ctr">
              <a:lnSpc>
                <a:spcPts val="7540"/>
              </a:lnSpc>
            </a:pPr>
            <a:r>
              <a:rPr lang="en-US" sz="5800" dirty="0">
                <a:solidFill>
                  <a:srgbClr val="FFFFFF"/>
                </a:solidFill>
                <a:latin typeface="Klavika-Medium"/>
              </a:rPr>
              <a:t>Grazing Management in Drought</a:t>
            </a:r>
          </a:p>
        </p:txBody>
      </p:sp>
      <p:sp>
        <p:nvSpPr>
          <p:cNvPr id="14" name="TextBox 14"/>
          <p:cNvSpPr txBox="1"/>
          <p:nvPr/>
        </p:nvSpPr>
        <p:spPr>
          <a:xfrm>
            <a:off x="11534426" y="7534044"/>
            <a:ext cx="5197647" cy="490519"/>
          </a:xfrm>
          <a:prstGeom prst="rect">
            <a:avLst/>
          </a:prstGeom>
        </p:spPr>
        <p:txBody>
          <a:bodyPr lIns="0" tIns="0" rIns="0" bIns="0" rtlCol="0" anchor="t">
            <a:spAutoFit/>
          </a:bodyPr>
          <a:lstStyle/>
          <a:p>
            <a:pPr algn="l">
              <a:lnSpc>
                <a:spcPts val="3900"/>
              </a:lnSpc>
            </a:pPr>
            <a:r>
              <a:rPr lang="en-US" sz="3000" spc="120" dirty="0">
                <a:solidFill>
                  <a:srgbClr val="FFFFFF"/>
                </a:solidFill>
                <a:latin typeface="Klavika-Medium"/>
              </a:rPr>
              <a:t>Evaluate trade-offs</a:t>
            </a:r>
          </a:p>
        </p:txBody>
      </p:sp>
      <p:grpSp>
        <p:nvGrpSpPr>
          <p:cNvPr id="15" name="Group 15"/>
          <p:cNvGrpSpPr/>
          <p:nvPr/>
        </p:nvGrpSpPr>
        <p:grpSpPr>
          <a:xfrm>
            <a:off x="3192006" y="7347585"/>
            <a:ext cx="5222738" cy="1416437"/>
            <a:chOff x="0" y="0"/>
            <a:chExt cx="6963651" cy="1888583"/>
          </a:xfrm>
        </p:grpSpPr>
        <p:sp>
          <p:nvSpPr>
            <p:cNvPr id="16" name="TextBox 16"/>
            <p:cNvSpPr txBox="1"/>
            <p:nvPr/>
          </p:nvSpPr>
          <p:spPr>
            <a:xfrm>
              <a:off x="0" y="-95250"/>
              <a:ext cx="6930196" cy="1339850"/>
            </a:xfrm>
            <a:prstGeom prst="rect">
              <a:avLst/>
            </a:prstGeom>
          </p:spPr>
          <p:txBody>
            <a:bodyPr lIns="0" tIns="0" rIns="0" bIns="0" rtlCol="0" anchor="t">
              <a:spAutoFit/>
            </a:bodyPr>
            <a:lstStyle/>
            <a:p>
              <a:pPr algn="l">
                <a:lnSpc>
                  <a:spcPts val="3900"/>
                </a:lnSpc>
              </a:pPr>
              <a:r>
                <a:rPr lang="en-US" sz="3000" spc="120" dirty="0">
                  <a:solidFill>
                    <a:srgbClr val="FFFFFF"/>
                  </a:solidFill>
                  <a:latin typeface="Klavika-Medium"/>
                </a:rPr>
                <a:t>Demand cannot exceed supply</a:t>
              </a:r>
            </a:p>
          </p:txBody>
        </p:sp>
        <p:sp>
          <p:nvSpPr>
            <p:cNvPr id="17" name="TextBox 17"/>
            <p:cNvSpPr txBox="1"/>
            <p:nvPr/>
          </p:nvSpPr>
          <p:spPr>
            <a:xfrm>
              <a:off x="33454" y="1428208"/>
              <a:ext cx="6930196" cy="460375"/>
            </a:xfrm>
            <a:prstGeom prst="rect">
              <a:avLst/>
            </a:prstGeom>
          </p:spPr>
          <p:txBody>
            <a:bodyPr lIns="0" tIns="0" rIns="0" bIns="0" rtlCol="0" anchor="t">
              <a:spAutoFit/>
            </a:bodyPr>
            <a:lstStyle/>
            <a:p>
              <a:pPr algn="l">
                <a:lnSpc>
                  <a:spcPts val="3000"/>
                </a:lnSpc>
              </a:pPr>
              <a:endParaRPr/>
            </a:p>
          </p:txBody>
        </p:sp>
      </p:grpSp>
      <p:grpSp>
        <p:nvGrpSpPr>
          <p:cNvPr id="18" name="Group 18"/>
          <p:cNvGrpSpPr/>
          <p:nvPr/>
        </p:nvGrpSpPr>
        <p:grpSpPr>
          <a:xfrm>
            <a:off x="11407666" y="4216651"/>
            <a:ext cx="5222738" cy="1416437"/>
            <a:chOff x="0" y="0"/>
            <a:chExt cx="6963651" cy="1888583"/>
          </a:xfrm>
        </p:grpSpPr>
        <p:sp>
          <p:nvSpPr>
            <p:cNvPr id="19" name="TextBox 19"/>
            <p:cNvSpPr txBox="1"/>
            <p:nvPr/>
          </p:nvSpPr>
          <p:spPr>
            <a:xfrm>
              <a:off x="0" y="-95250"/>
              <a:ext cx="6930196" cy="1339850"/>
            </a:xfrm>
            <a:prstGeom prst="rect">
              <a:avLst/>
            </a:prstGeom>
          </p:spPr>
          <p:txBody>
            <a:bodyPr lIns="0" tIns="0" rIns="0" bIns="0" rtlCol="0" anchor="t">
              <a:spAutoFit/>
            </a:bodyPr>
            <a:lstStyle/>
            <a:p>
              <a:pPr algn="l">
                <a:lnSpc>
                  <a:spcPts val="3900"/>
                </a:lnSpc>
              </a:pPr>
              <a:r>
                <a:rPr lang="en-US" sz="3000" spc="120" dirty="0">
                  <a:solidFill>
                    <a:srgbClr val="FFFFFF"/>
                  </a:solidFill>
                  <a:latin typeface="Klavika-Medium"/>
                </a:rPr>
                <a:t>Demand cannot exceed supply</a:t>
              </a:r>
            </a:p>
          </p:txBody>
        </p:sp>
        <p:sp>
          <p:nvSpPr>
            <p:cNvPr id="20" name="TextBox 20"/>
            <p:cNvSpPr txBox="1"/>
            <p:nvPr/>
          </p:nvSpPr>
          <p:spPr>
            <a:xfrm>
              <a:off x="33454" y="1428208"/>
              <a:ext cx="6930196" cy="460375"/>
            </a:xfrm>
            <a:prstGeom prst="rect">
              <a:avLst/>
            </a:prstGeom>
          </p:spPr>
          <p:txBody>
            <a:bodyPr lIns="0" tIns="0" rIns="0" bIns="0" rtlCol="0" anchor="t">
              <a:spAutoFit/>
            </a:bodyPr>
            <a:lstStyle/>
            <a:p>
              <a:pPr algn="l">
                <a:lnSpc>
                  <a:spcPts val="3000"/>
                </a:lnSpc>
              </a:pPr>
              <a:endParaRPr/>
            </a:p>
          </p:txBody>
        </p:sp>
      </p:grpSp>
      <p:sp>
        <p:nvSpPr>
          <p:cNvPr id="21" name="AutoShape 2">
            <a:extLst>
              <a:ext uri="{FF2B5EF4-FFF2-40B4-BE49-F238E27FC236}">
                <a16:creationId xmlns:a16="http://schemas.microsoft.com/office/drawing/2014/main" id="{C69DE8EB-D5C0-41BB-B117-59B636C49526}"/>
              </a:ext>
            </a:extLst>
          </p:cNvPr>
          <p:cNvSpPr/>
          <p:nvPr/>
        </p:nvSpPr>
        <p:spPr>
          <a:xfrm>
            <a:off x="1173747" y="3258060"/>
            <a:ext cx="7674664" cy="2709641"/>
          </a:xfrm>
          <a:prstGeom prst="rect">
            <a:avLst/>
          </a:prstGeom>
          <a:solidFill>
            <a:srgbClr val="57735C"/>
          </a:solidFill>
        </p:spPr>
      </p:sp>
      <p:sp>
        <p:nvSpPr>
          <p:cNvPr id="22" name="AutoShape 3">
            <a:extLst>
              <a:ext uri="{FF2B5EF4-FFF2-40B4-BE49-F238E27FC236}">
                <a16:creationId xmlns:a16="http://schemas.microsoft.com/office/drawing/2014/main" id="{D347D8EB-BF22-4565-A05C-7EF6B7F2C10E}"/>
              </a:ext>
            </a:extLst>
          </p:cNvPr>
          <p:cNvSpPr/>
          <p:nvPr/>
        </p:nvSpPr>
        <p:spPr>
          <a:xfrm>
            <a:off x="9439589" y="3258060"/>
            <a:ext cx="7674664" cy="2709641"/>
          </a:xfrm>
          <a:prstGeom prst="rect">
            <a:avLst/>
          </a:prstGeom>
          <a:solidFill>
            <a:srgbClr val="57735C"/>
          </a:solidFill>
        </p:spPr>
      </p:sp>
      <p:pic>
        <p:nvPicPr>
          <p:cNvPr id="23" name="Picture 4">
            <a:extLst>
              <a:ext uri="{FF2B5EF4-FFF2-40B4-BE49-F238E27FC236}">
                <a16:creationId xmlns:a16="http://schemas.microsoft.com/office/drawing/2014/main" id="{97BE68B8-F0CE-42AD-AD05-7F638D10C39C}"/>
              </a:ext>
            </a:extLst>
          </p:cNvPr>
          <p:cNvPicPr>
            <a:picLocks noChangeAspect="1"/>
          </p:cNvPicPr>
          <p:nvPr/>
        </p:nvPicPr>
        <p:blipFill>
          <a:blip r:embed="rId3"/>
          <a:srcRect/>
          <a:stretch>
            <a:fillRect/>
          </a:stretch>
        </p:blipFill>
        <p:spPr>
          <a:xfrm>
            <a:off x="9914562" y="4096510"/>
            <a:ext cx="1046990" cy="1046990"/>
          </a:xfrm>
          <a:prstGeom prst="rect">
            <a:avLst/>
          </a:prstGeom>
        </p:spPr>
      </p:pic>
      <p:sp>
        <p:nvSpPr>
          <p:cNvPr id="24" name="AutoShape 5">
            <a:extLst>
              <a:ext uri="{FF2B5EF4-FFF2-40B4-BE49-F238E27FC236}">
                <a16:creationId xmlns:a16="http://schemas.microsoft.com/office/drawing/2014/main" id="{DF8CFE38-D790-4F2B-954C-B8A146A38341}"/>
              </a:ext>
            </a:extLst>
          </p:cNvPr>
          <p:cNvSpPr/>
          <p:nvPr/>
        </p:nvSpPr>
        <p:spPr>
          <a:xfrm>
            <a:off x="1173747" y="6548659"/>
            <a:ext cx="7674664" cy="2709641"/>
          </a:xfrm>
          <a:prstGeom prst="rect">
            <a:avLst/>
          </a:prstGeom>
          <a:solidFill>
            <a:srgbClr val="57735C"/>
          </a:solidFill>
        </p:spPr>
      </p:sp>
      <p:pic>
        <p:nvPicPr>
          <p:cNvPr id="25" name="Picture 6">
            <a:extLst>
              <a:ext uri="{FF2B5EF4-FFF2-40B4-BE49-F238E27FC236}">
                <a16:creationId xmlns:a16="http://schemas.microsoft.com/office/drawing/2014/main" id="{891CCF55-B7B7-4FAF-9F33-A1DA0AA950E1}"/>
              </a:ext>
            </a:extLst>
          </p:cNvPr>
          <p:cNvPicPr>
            <a:picLocks noChangeAspect="1"/>
          </p:cNvPicPr>
          <p:nvPr/>
        </p:nvPicPr>
        <p:blipFill>
          <a:blip r:embed="rId4"/>
          <a:srcRect/>
          <a:stretch>
            <a:fillRect/>
          </a:stretch>
        </p:blipFill>
        <p:spPr>
          <a:xfrm>
            <a:off x="1709423" y="7381733"/>
            <a:ext cx="1043494" cy="1043494"/>
          </a:xfrm>
          <a:prstGeom prst="rect">
            <a:avLst/>
          </a:prstGeom>
        </p:spPr>
      </p:pic>
      <p:pic>
        <p:nvPicPr>
          <p:cNvPr id="27" name="Picture 8">
            <a:extLst>
              <a:ext uri="{FF2B5EF4-FFF2-40B4-BE49-F238E27FC236}">
                <a16:creationId xmlns:a16="http://schemas.microsoft.com/office/drawing/2014/main" id="{4FAED06C-05C7-4EF1-A428-BA46D5C0E3F9}"/>
              </a:ext>
            </a:extLst>
          </p:cNvPr>
          <p:cNvPicPr>
            <a:picLocks noChangeAspect="1"/>
          </p:cNvPicPr>
          <p:nvPr/>
        </p:nvPicPr>
        <p:blipFill>
          <a:blip r:embed="rId5"/>
          <a:srcRect/>
          <a:stretch>
            <a:fillRect/>
          </a:stretch>
        </p:blipFill>
        <p:spPr>
          <a:xfrm>
            <a:off x="9914562" y="7372807"/>
            <a:ext cx="1052420" cy="1052420"/>
          </a:xfrm>
          <a:prstGeom prst="rect">
            <a:avLst/>
          </a:prstGeom>
        </p:spPr>
      </p:pic>
      <p:pic>
        <p:nvPicPr>
          <p:cNvPr id="28" name="Picture 9">
            <a:extLst>
              <a:ext uri="{FF2B5EF4-FFF2-40B4-BE49-F238E27FC236}">
                <a16:creationId xmlns:a16="http://schemas.microsoft.com/office/drawing/2014/main" id="{0806092F-A847-4A4C-8295-7FA9FF633A1B}"/>
              </a:ext>
            </a:extLst>
          </p:cNvPr>
          <p:cNvPicPr>
            <a:picLocks noChangeAspect="1"/>
          </p:cNvPicPr>
          <p:nvPr/>
        </p:nvPicPr>
        <p:blipFill>
          <a:blip r:embed="rId6"/>
          <a:srcRect/>
          <a:stretch>
            <a:fillRect/>
          </a:stretch>
        </p:blipFill>
        <p:spPr>
          <a:xfrm>
            <a:off x="1709423" y="4095605"/>
            <a:ext cx="1048800" cy="1048800"/>
          </a:xfrm>
          <a:prstGeom prst="rect">
            <a:avLst/>
          </a:prstGeom>
        </p:spPr>
      </p:pic>
      <p:grpSp>
        <p:nvGrpSpPr>
          <p:cNvPr id="29" name="Group 10">
            <a:extLst>
              <a:ext uri="{FF2B5EF4-FFF2-40B4-BE49-F238E27FC236}">
                <a16:creationId xmlns:a16="http://schemas.microsoft.com/office/drawing/2014/main" id="{8CB0473C-F83E-45D5-9808-8F01778DF77A}"/>
              </a:ext>
            </a:extLst>
          </p:cNvPr>
          <p:cNvGrpSpPr/>
          <p:nvPr/>
        </p:nvGrpSpPr>
        <p:grpSpPr>
          <a:xfrm>
            <a:off x="3112637" y="4367620"/>
            <a:ext cx="5302106" cy="717716"/>
            <a:chOff x="-105825" y="283928"/>
            <a:chExt cx="7069475" cy="956955"/>
          </a:xfrm>
        </p:grpSpPr>
        <p:sp>
          <p:nvSpPr>
            <p:cNvPr id="30" name="TextBox 11">
              <a:extLst>
                <a:ext uri="{FF2B5EF4-FFF2-40B4-BE49-F238E27FC236}">
                  <a16:creationId xmlns:a16="http://schemas.microsoft.com/office/drawing/2014/main" id="{520E99AA-1B7D-4E3B-9498-7E8C4A766DB9}"/>
                </a:ext>
              </a:extLst>
            </p:cNvPr>
            <p:cNvSpPr txBox="1"/>
            <p:nvPr/>
          </p:nvSpPr>
          <p:spPr>
            <a:xfrm>
              <a:off x="-105825" y="283928"/>
              <a:ext cx="6930197" cy="654025"/>
            </a:xfrm>
            <a:prstGeom prst="rect">
              <a:avLst/>
            </a:prstGeom>
          </p:spPr>
          <p:txBody>
            <a:bodyPr lIns="0" tIns="0" rIns="0" bIns="0" rtlCol="0" anchor="t">
              <a:spAutoFit/>
            </a:bodyPr>
            <a:lstStyle/>
            <a:p>
              <a:pPr algn="l">
                <a:lnSpc>
                  <a:spcPts val="3900"/>
                </a:lnSpc>
              </a:pPr>
              <a:r>
                <a:rPr lang="en-US" sz="3000" spc="120" dirty="0">
                  <a:solidFill>
                    <a:srgbClr val="FFFFFF"/>
                  </a:solidFill>
                  <a:latin typeface="Klavika-Medium"/>
                </a:rPr>
                <a:t>Forage growth basics</a:t>
              </a:r>
            </a:p>
          </p:txBody>
        </p:sp>
        <p:sp>
          <p:nvSpPr>
            <p:cNvPr id="31" name="TextBox 12">
              <a:extLst>
                <a:ext uri="{FF2B5EF4-FFF2-40B4-BE49-F238E27FC236}">
                  <a16:creationId xmlns:a16="http://schemas.microsoft.com/office/drawing/2014/main" id="{411308DC-04C8-4D79-80D9-2CCB4869B3E5}"/>
                </a:ext>
              </a:extLst>
            </p:cNvPr>
            <p:cNvSpPr txBox="1"/>
            <p:nvPr/>
          </p:nvSpPr>
          <p:spPr>
            <a:xfrm>
              <a:off x="33454" y="780508"/>
              <a:ext cx="6930196" cy="460375"/>
            </a:xfrm>
            <a:prstGeom prst="rect">
              <a:avLst/>
            </a:prstGeom>
          </p:spPr>
          <p:txBody>
            <a:bodyPr lIns="0" tIns="0" rIns="0" bIns="0" rtlCol="0" anchor="t">
              <a:spAutoFit/>
            </a:bodyPr>
            <a:lstStyle/>
            <a:p>
              <a:pPr algn="l">
                <a:lnSpc>
                  <a:spcPts val="3000"/>
                </a:lnSpc>
              </a:pPr>
              <a:endParaRPr/>
            </a:p>
          </p:txBody>
        </p:sp>
      </p:grpSp>
      <p:grpSp>
        <p:nvGrpSpPr>
          <p:cNvPr id="33" name="Group 15">
            <a:extLst>
              <a:ext uri="{FF2B5EF4-FFF2-40B4-BE49-F238E27FC236}">
                <a16:creationId xmlns:a16="http://schemas.microsoft.com/office/drawing/2014/main" id="{1F5D8210-59EC-4026-A202-973F7C382003}"/>
              </a:ext>
            </a:extLst>
          </p:cNvPr>
          <p:cNvGrpSpPr/>
          <p:nvPr/>
        </p:nvGrpSpPr>
        <p:grpSpPr>
          <a:xfrm>
            <a:off x="3158278" y="7679203"/>
            <a:ext cx="5256465" cy="1084819"/>
            <a:chOff x="-44971" y="442158"/>
            <a:chExt cx="7008621" cy="1446425"/>
          </a:xfrm>
        </p:grpSpPr>
        <p:sp>
          <p:nvSpPr>
            <p:cNvPr id="34" name="TextBox 16">
              <a:extLst>
                <a:ext uri="{FF2B5EF4-FFF2-40B4-BE49-F238E27FC236}">
                  <a16:creationId xmlns:a16="http://schemas.microsoft.com/office/drawing/2014/main" id="{39B9461A-F4EC-42D1-B134-998F77DFDA7F}"/>
                </a:ext>
              </a:extLst>
            </p:cNvPr>
            <p:cNvSpPr txBox="1"/>
            <p:nvPr/>
          </p:nvSpPr>
          <p:spPr>
            <a:xfrm>
              <a:off x="-44971" y="442158"/>
              <a:ext cx="6930197" cy="654025"/>
            </a:xfrm>
            <a:prstGeom prst="rect">
              <a:avLst/>
            </a:prstGeom>
          </p:spPr>
          <p:txBody>
            <a:bodyPr lIns="0" tIns="0" rIns="0" bIns="0" rtlCol="0" anchor="t">
              <a:spAutoFit/>
            </a:bodyPr>
            <a:lstStyle/>
            <a:p>
              <a:pPr algn="l">
                <a:lnSpc>
                  <a:spcPts val="3900"/>
                </a:lnSpc>
              </a:pPr>
              <a:r>
                <a:rPr lang="en-US" sz="3000" spc="120" dirty="0">
                  <a:solidFill>
                    <a:srgbClr val="FFFFFF"/>
                  </a:solidFill>
                  <a:latin typeface="Klavika-Medium"/>
                </a:rPr>
                <a:t>Anticipate  forage scenarios</a:t>
              </a:r>
            </a:p>
          </p:txBody>
        </p:sp>
        <p:sp>
          <p:nvSpPr>
            <p:cNvPr id="35" name="TextBox 17">
              <a:extLst>
                <a:ext uri="{FF2B5EF4-FFF2-40B4-BE49-F238E27FC236}">
                  <a16:creationId xmlns:a16="http://schemas.microsoft.com/office/drawing/2014/main" id="{C88898F6-BE9D-4B45-ABD4-36D43C87A64B}"/>
                </a:ext>
              </a:extLst>
            </p:cNvPr>
            <p:cNvSpPr txBox="1"/>
            <p:nvPr/>
          </p:nvSpPr>
          <p:spPr>
            <a:xfrm>
              <a:off x="33454" y="1428208"/>
              <a:ext cx="6930196" cy="460375"/>
            </a:xfrm>
            <a:prstGeom prst="rect">
              <a:avLst/>
            </a:prstGeom>
          </p:spPr>
          <p:txBody>
            <a:bodyPr lIns="0" tIns="0" rIns="0" bIns="0" rtlCol="0" anchor="t">
              <a:spAutoFit/>
            </a:bodyPr>
            <a:lstStyle/>
            <a:p>
              <a:pPr algn="l">
                <a:lnSpc>
                  <a:spcPts val="3000"/>
                </a:lnSpc>
              </a:pPr>
              <a:endParaRPr/>
            </a:p>
          </p:txBody>
        </p:sp>
      </p:grpSp>
      <p:grpSp>
        <p:nvGrpSpPr>
          <p:cNvPr id="36" name="Group 18">
            <a:extLst>
              <a:ext uri="{FF2B5EF4-FFF2-40B4-BE49-F238E27FC236}">
                <a16:creationId xmlns:a16="http://schemas.microsoft.com/office/drawing/2014/main" id="{3A487F28-3AAC-4E37-B1A7-C62A336F7EAF}"/>
              </a:ext>
            </a:extLst>
          </p:cNvPr>
          <p:cNvGrpSpPr/>
          <p:nvPr/>
        </p:nvGrpSpPr>
        <p:grpSpPr>
          <a:xfrm>
            <a:off x="11407666" y="4145214"/>
            <a:ext cx="5222737" cy="1487874"/>
            <a:chOff x="0" y="-95249"/>
            <a:chExt cx="6963650" cy="1983832"/>
          </a:xfrm>
        </p:grpSpPr>
        <p:sp>
          <p:nvSpPr>
            <p:cNvPr id="37" name="TextBox 19">
              <a:extLst>
                <a:ext uri="{FF2B5EF4-FFF2-40B4-BE49-F238E27FC236}">
                  <a16:creationId xmlns:a16="http://schemas.microsoft.com/office/drawing/2014/main" id="{9E86C60D-813A-4647-9723-6B2C57BC1C4B}"/>
                </a:ext>
              </a:extLst>
            </p:cNvPr>
            <p:cNvSpPr txBox="1"/>
            <p:nvPr/>
          </p:nvSpPr>
          <p:spPr>
            <a:xfrm>
              <a:off x="0" y="-95249"/>
              <a:ext cx="6930197" cy="1320875"/>
            </a:xfrm>
            <a:prstGeom prst="rect">
              <a:avLst/>
            </a:prstGeom>
          </p:spPr>
          <p:txBody>
            <a:bodyPr lIns="0" tIns="0" rIns="0" bIns="0" rtlCol="0" anchor="t">
              <a:spAutoFit/>
            </a:bodyPr>
            <a:lstStyle/>
            <a:p>
              <a:pPr algn="l">
                <a:lnSpc>
                  <a:spcPts val="3900"/>
                </a:lnSpc>
              </a:pPr>
              <a:r>
                <a:rPr lang="en-US" sz="3000" spc="120" dirty="0">
                  <a:solidFill>
                    <a:srgbClr val="FFFFFF"/>
                  </a:solidFill>
                  <a:latin typeface="Klavika-Medium"/>
                </a:rPr>
                <a:t>Demand cannot exceed supply</a:t>
              </a:r>
            </a:p>
          </p:txBody>
        </p:sp>
        <p:sp>
          <p:nvSpPr>
            <p:cNvPr id="38" name="TextBox 20">
              <a:extLst>
                <a:ext uri="{FF2B5EF4-FFF2-40B4-BE49-F238E27FC236}">
                  <a16:creationId xmlns:a16="http://schemas.microsoft.com/office/drawing/2014/main" id="{8551DB91-2B84-4FC0-AE6C-DBEA84AD56E4}"/>
                </a:ext>
              </a:extLst>
            </p:cNvPr>
            <p:cNvSpPr txBox="1"/>
            <p:nvPr/>
          </p:nvSpPr>
          <p:spPr>
            <a:xfrm>
              <a:off x="33454" y="1428208"/>
              <a:ext cx="6930196" cy="460375"/>
            </a:xfrm>
            <a:prstGeom prst="rect">
              <a:avLst/>
            </a:prstGeom>
          </p:spPr>
          <p:txBody>
            <a:bodyPr lIns="0" tIns="0" rIns="0" bIns="0" rtlCol="0" anchor="t">
              <a:spAutoFit/>
            </a:bodyPr>
            <a:lstStyle/>
            <a:p>
              <a:pPr algn="l">
                <a:lnSpc>
                  <a:spcPts val="3000"/>
                </a:lnSpc>
              </a:pPr>
              <a:endParaRPr/>
            </a:p>
          </p:txBody>
        </p:sp>
      </p:grpSp>
    </p:spTree>
    <p:extLst>
      <p:ext uri="{BB962C8B-B14F-4D97-AF65-F5344CB8AC3E}">
        <p14:creationId xmlns:p14="http://schemas.microsoft.com/office/powerpoint/2010/main" val="1092219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2476262" y="782222"/>
            <a:ext cx="15811738" cy="8722556"/>
          </a:xfrm>
          <a:prstGeom prst="rect">
            <a:avLst/>
          </a:prstGeom>
        </p:spPr>
      </p:pic>
      <p:grpSp>
        <p:nvGrpSpPr>
          <p:cNvPr id="3" name="Group 3"/>
          <p:cNvGrpSpPr/>
          <p:nvPr/>
        </p:nvGrpSpPr>
        <p:grpSpPr>
          <a:xfrm>
            <a:off x="533400" y="0"/>
            <a:ext cx="6192510" cy="10329489"/>
            <a:chOff x="0" y="0"/>
            <a:chExt cx="8256680" cy="13772652"/>
          </a:xfrm>
        </p:grpSpPr>
        <p:sp>
          <p:nvSpPr>
            <p:cNvPr id="4" name="AutoShape 4"/>
            <p:cNvSpPr/>
            <p:nvPr/>
          </p:nvSpPr>
          <p:spPr>
            <a:xfrm>
              <a:off x="0" y="0"/>
              <a:ext cx="8256680" cy="13772652"/>
            </a:xfrm>
            <a:prstGeom prst="rect">
              <a:avLst/>
            </a:prstGeom>
            <a:solidFill>
              <a:srgbClr val="1E4D2B"/>
            </a:solidFill>
          </p:spPr>
        </p:sp>
        <p:sp>
          <p:nvSpPr>
            <p:cNvPr id="5" name="TextBox 5"/>
            <p:cNvSpPr txBox="1"/>
            <p:nvPr/>
          </p:nvSpPr>
          <p:spPr>
            <a:xfrm>
              <a:off x="1099453" y="1985205"/>
              <a:ext cx="6057775" cy="2101429"/>
            </a:xfrm>
            <a:prstGeom prst="rect">
              <a:avLst/>
            </a:prstGeom>
          </p:spPr>
          <p:txBody>
            <a:bodyPr lIns="0" tIns="0" rIns="0" bIns="0" rtlCol="0" anchor="t">
              <a:spAutoFit/>
            </a:bodyPr>
            <a:lstStyle/>
            <a:p>
              <a:pPr algn="l">
                <a:lnSpc>
                  <a:spcPts val="6240"/>
                </a:lnSpc>
              </a:pPr>
              <a:r>
                <a:rPr lang="en-US" sz="4800" spc="192" dirty="0">
                  <a:solidFill>
                    <a:srgbClr val="FFFFFF"/>
                  </a:solidFill>
                  <a:latin typeface="Klavika-Medium"/>
                </a:rPr>
                <a:t>We all want to avoid this. </a:t>
              </a:r>
            </a:p>
          </p:txBody>
        </p:sp>
      </p:grpSp>
    </p:spTree>
    <p:extLst>
      <p:ext uri="{BB962C8B-B14F-4D97-AF65-F5344CB8AC3E}">
        <p14:creationId xmlns:p14="http://schemas.microsoft.com/office/powerpoint/2010/main" val="4091099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3">
            <a:extLst>
              <a:ext uri="{FF2B5EF4-FFF2-40B4-BE49-F238E27FC236}">
                <a16:creationId xmlns:a16="http://schemas.microsoft.com/office/drawing/2014/main" id="{1F33EB24-79F9-449D-8CF8-4E2A4FFFF874}"/>
              </a:ext>
            </a:extLst>
          </p:cNvPr>
          <p:cNvGrpSpPr/>
          <p:nvPr/>
        </p:nvGrpSpPr>
        <p:grpSpPr>
          <a:xfrm>
            <a:off x="298652" y="8603"/>
            <a:ext cx="6598308" cy="10329489"/>
            <a:chOff x="0" y="0"/>
            <a:chExt cx="8256680" cy="13772652"/>
          </a:xfrm>
        </p:grpSpPr>
        <p:sp>
          <p:nvSpPr>
            <p:cNvPr id="26" name="AutoShape 4">
              <a:extLst>
                <a:ext uri="{FF2B5EF4-FFF2-40B4-BE49-F238E27FC236}">
                  <a16:creationId xmlns:a16="http://schemas.microsoft.com/office/drawing/2014/main" id="{3CBD39E3-589C-486C-A95E-220CECA7C49C}"/>
                </a:ext>
              </a:extLst>
            </p:cNvPr>
            <p:cNvSpPr/>
            <p:nvPr/>
          </p:nvSpPr>
          <p:spPr>
            <a:xfrm>
              <a:off x="0" y="0"/>
              <a:ext cx="8256680" cy="13772652"/>
            </a:xfrm>
            <a:prstGeom prst="rect">
              <a:avLst/>
            </a:prstGeom>
            <a:solidFill>
              <a:srgbClr val="1E4D2B"/>
            </a:solidFill>
          </p:spPr>
        </p:sp>
        <p:sp>
          <p:nvSpPr>
            <p:cNvPr id="27" name="TextBox 5">
              <a:extLst>
                <a:ext uri="{FF2B5EF4-FFF2-40B4-BE49-F238E27FC236}">
                  <a16:creationId xmlns:a16="http://schemas.microsoft.com/office/drawing/2014/main" id="{B980453F-2FCF-4D88-8366-E6C048A9A8BB}"/>
                </a:ext>
              </a:extLst>
            </p:cNvPr>
            <p:cNvSpPr txBox="1"/>
            <p:nvPr/>
          </p:nvSpPr>
          <p:spPr>
            <a:xfrm>
              <a:off x="829371" y="792409"/>
              <a:ext cx="6057775" cy="8523701"/>
            </a:xfrm>
            <a:prstGeom prst="rect">
              <a:avLst/>
            </a:prstGeom>
          </p:spPr>
          <p:txBody>
            <a:bodyPr lIns="0" tIns="0" rIns="0" bIns="0" rtlCol="0" anchor="t">
              <a:spAutoFit/>
            </a:bodyPr>
            <a:lstStyle/>
            <a:p>
              <a:pPr algn="l">
                <a:lnSpc>
                  <a:spcPts val="6240"/>
                </a:lnSpc>
              </a:pPr>
              <a:r>
                <a:rPr lang="en-US" sz="6000" spc="192" dirty="0">
                  <a:solidFill>
                    <a:srgbClr val="FFFFFF"/>
                  </a:solidFill>
                  <a:latin typeface="Klavika-Medium"/>
                </a:rPr>
                <a:t>Loss of production is expensive </a:t>
              </a:r>
            </a:p>
            <a:p>
              <a:pPr algn="l">
                <a:lnSpc>
                  <a:spcPts val="6240"/>
                </a:lnSpc>
              </a:pPr>
              <a:r>
                <a:rPr lang="en-US" sz="6000" spc="192" dirty="0">
                  <a:solidFill>
                    <a:srgbClr val="FFFFFF"/>
                  </a:solidFill>
                  <a:latin typeface="Klavika-Medium"/>
                </a:rPr>
                <a:t>&amp; </a:t>
              </a:r>
            </a:p>
            <a:p>
              <a:pPr algn="l">
                <a:lnSpc>
                  <a:spcPts val="6240"/>
                </a:lnSpc>
              </a:pPr>
              <a:r>
                <a:rPr lang="en-US" sz="6000" spc="192" dirty="0">
                  <a:solidFill>
                    <a:srgbClr val="FFFFFF"/>
                  </a:solidFill>
                  <a:latin typeface="Klavika-Medium"/>
                </a:rPr>
                <a:t>on rangelands changes are hard to reverse </a:t>
              </a:r>
            </a:p>
          </p:txBody>
        </p:sp>
      </p:grpSp>
      <p:sp>
        <p:nvSpPr>
          <p:cNvPr id="25" name="TextBox 212"/>
          <p:cNvSpPr txBox="1">
            <a:spLocks noChangeArrowheads="1"/>
          </p:cNvSpPr>
          <p:nvPr/>
        </p:nvSpPr>
        <p:spPr bwMode="auto">
          <a:xfrm>
            <a:off x="12520929" y="2273866"/>
            <a:ext cx="5416349" cy="1569660"/>
          </a:xfrm>
          <a:prstGeom prst="rect">
            <a:avLst/>
          </a:prstGeom>
          <a:noFill/>
          <a:ln w="9525">
            <a:noFill/>
            <a:miter lim="800000"/>
            <a:headEnd/>
            <a:tailEnd/>
          </a:ln>
        </p:spPr>
        <p:txBody>
          <a:bodyPr wrap="square">
            <a:spAutoFit/>
          </a:bodyPr>
          <a:lstStyle/>
          <a:p>
            <a:pPr>
              <a:spcAft>
                <a:spcPts val="450"/>
              </a:spcAft>
              <a:defRPr/>
            </a:pPr>
            <a:r>
              <a:rPr lang="en-US" sz="2400" b="1" dirty="0"/>
              <a:t>T1</a:t>
            </a:r>
            <a:r>
              <a:rPr lang="en-US" sz="2400" dirty="0"/>
              <a:t> Reduction of the herbaceous understory, caused by heavy grazing and/or drought, combined with lack of disturbance that reduces shrub cover.</a:t>
            </a:r>
          </a:p>
        </p:txBody>
      </p:sp>
      <p:pic>
        <p:nvPicPr>
          <p:cNvPr id="28" name="Picture 27" descr="06_23_09 plot photos 006.jpg"/>
          <p:cNvPicPr>
            <a:picLocks noChangeAspect="1"/>
          </p:cNvPicPr>
          <p:nvPr/>
        </p:nvPicPr>
        <p:blipFill>
          <a:blip r:embed="rId4" cstate="print"/>
          <a:srcRect/>
          <a:stretch>
            <a:fillRect/>
          </a:stretch>
        </p:blipFill>
        <p:spPr bwMode="auto">
          <a:xfrm>
            <a:off x="7145667" y="602910"/>
            <a:ext cx="5129784" cy="3847338"/>
          </a:xfrm>
          <a:prstGeom prst="rect">
            <a:avLst/>
          </a:prstGeom>
          <a:noFill/>
          <a:ln w="25400">
            <a:solidFill>
              <a:schemeClr val="tx1"/>
            </a:solidFill>
            <a:miter lim="800000"/>
            <a:headEnd/>
            <a:tailEnd/>
          </a:ln>
        </p:spPr>
      </p:pic>
      <p:pic>
        <p:nvPicPr>
          <p:cNvPr id="22" name="Picture 21" descr="07_7_09 plot photos 258ML.jpg">
            <a:extLst>
              <a:ext uri="{FF2B5EF4-FFF2-40B4-BE49-F238E27FC236}">
                <a16:creationId xmlns:a16="http://schemas.microsoft.com/office/drawing/2014/main" id="{835EDB75-C1AA-4CCE-A407-4F596DCA2FB4}"/>
              </a:ext>
            </a:extLst>
          </p:cNvPr>
          <p:cNvPicPr>
            <a:picLocks noChangeAspect="1"/>
          </p:cNvPicPr>
          <p:nvPr/>
        </p:nvPicPr>
        <p:blipFill>
          <a:blip r:embed="rId5" cstate="print"/>
          <a:srcRect/>
          <a:stretch>
            <a:fillRect/>
          </a:stretch>
        </p:blipFill>
        <p:spPr bwMode="auto">
          <a:xfrm>
            <a:off x="22707600" y="4705345"/>
            <a:ext cx="1618241" cy="2227902"/>
          </a:xfrm>
          <a:prstGeom prst="rect">
            <a:avLst/>
          </a:prstGeom>
          <a:noFill/>
          <a:ln w="9525">
            <a:noFill/>
            <a:miter lim="800000"/>
            <a:headEnd/>
            <a:tailEnd/>
          </a:ln>
        </p:spPr>
      </p:pic>
      <p:sp>
        <p:nvSpPr>
          <p:cNvPr id="37" name="AutoShape 2">
            <a:extLst>
              <a:ext uri="{FF2B5EF4-FFF2-40B4-BE49-F238E27FC236}">
                <a16:creationId xmlns:a16="http://schemas.microsoft.com/office/drawing/2014/main" id="{926E1388-BF26-491B-8C28-6506AF3E2364}"/>
              </a:ext>
            </a:extLst>
          </p:cNvPr>
          <p:cNvSpPr/>
          <p:nvPr/>
        </p:nvSpPr>
        <p:spPr>
          <a:xfrm>
            <a:off x="7142437" y="4511170"/>
            <a:ext cx="5165917" cy="628514"/>
          </a:xfrm>
          <a:prstGeom prst="rect">
            <a:avLst/>
          </a:prstGeom>
          <a:solidFill>
            <a:srgbClr val="57735C"/>
          </a:solidFill>
        </p:spPr>
      </p:sp>
      <p:grpSp>
        <p:nvGrpSpPr>
          <p:cNvPr id="39" name="Group 10">
            <a:extLst>
              <a:ext uri="{FF2B5EF4-FFF2-40B4-BE49-F238E27FC236}">
                <a16:creationId xmlns:a16="http://schemas.microsoft.com/office/drawing/2014/main" id="{6D238131-D4B1-41C9-8B7E-382B16EFA6C1}"/>
              </a:ext>
            </a:extLst>
          </p:cNvPr>
          <p:cNvGrpSpPr/>
          <p:nvPr/>
        </p:nvGrpSpPr>
        <p:grpSpPr>
          <a:xfrm>
            <a:off x="7233259" y="4554121"/>
            <a:ext cx="5519315" cy="520797"/>
            <a:chOff x="-3736763" y="-1734724"/>
            <a:chExt cx="10700413" cy="2975607"/>
          </a:xfrm>
        </p:grpSpPr>
        <p:sp>
          <p:nvSpPr>
            <p:cNvPr id="40" name="TextBox 11">
              <a:extLst>
                <a:ext uri="{FF2B5EF4-FFF2-40B4-BE49-F238E27FC236}">
                  <a16:creationId xmlns:a16="http://schemas.microsoft.com/office/drawing/2014/main" id="{9A8281EA-AC5A-47C9-896A-C32F69ADBEAF}"/>
                </a:ext>
              </a:extLst>
            </p:cNvPr>
            <p:cNvSpPr txBox="1"/>
            <p:nvPr/>
          </p:nvSpPr>
          <p:spPr>
            <a:xfrm>
              <a:off x="-3736763" y="-1734724"/>
              <a:ext cx="6930196" cy="2802612"/>
            </a:xfrm>
            <a:prstGeom prst="rect">
              <a:avLst/>
            </a:prstGeom>
          </p:spPr>
          <p:txBody>
            <a:bodyPr lIns="0" tIns="0" rIns="0" bIns="0" rtlCol="0" anchor="t">
              <a:spAutoFit/>
            </a:bodyPr>
            <a:lstStyle/>
            <a:p>
              <a:pPr algn="l">
                <a:lnSpc>
                  <a:spcPts val="3900"/>
                </a:lnSpc>
              </a:pPr>
              <a:r>
                <a:rPr lang="en-US" sz="3000" spc="120" dirty="0">
                  <a:solidFill>
                    <a:srgbClr val="FFFFFF"/>
                  </a:solidFill>
                  <a:latin typeface="Klavika-Medium"/>
                </a:rPr>
                <a:t>566 usable </a:t>
              </a:r>
              <a:r>
                <a:rPr lang="en-US" sz="3000" spc="120" dirty="0" err="1">
                  <a:solidFill>
                    <a:srgbClr val="FFFFFF"/>
                  </a:solidFill>
                  <a:latin typeface="Klavika-Medium"/>
                </a:rPr>
                <a:t>lbs</a:t>
              </a:r>
              <a:r>
                <a:rPr lang="en-US" sz="3000" spc="120" dirty="0">
                  <a:solidFill>
                    <a:srgbClr val="FFFFFF"/>
                  </a:solidFill>
                  <a:latin typeface="Klavika-Medium"/>
                </a:rPr>
                <a:t>/acre</a:t>
              </a:r>
            </a:p>
          </p:txBody>
        </p:sp>
        <p:sp>
          <p:nvSpPr>
            <p:cNvPr id="41" name="TextBox 12">
              <a:extLst>
                <a:ext uri="{FF2B5EF4-FFF2-40B4-BE49-F238E27FC236}">
                  <a16:creationId xmlns:a16="http://schemas.microsoft.com/office/drawing/2014/main" id="{55911EC1-3F19-48E0-B8D0-1F479CC1A64F}"/>
                </a:ext>
              </a:extLst>
            </p:cNvPr>
            <p:cNvSpPr txBox="1"/>
            <p:nvPr/>
          </p:nvSpPr>
          <p:spPr>
            <a:xfrm>
              <a:off x="33454" y="780508"/>
              <a:ext cx="6930196" cy="460375"/>
            </a:xfrm>
            <a:prstGeom prst="rect">
              <a:avLst/>
            </a:prstGeom>
          </p:spPr>
          <p:txBody>
            <a:bodyPr lIns="0" tIns="0" rIns="0" bIns="0" rtlCol="0" anchor="t">
              <a:spAutoFit/>
            </a:bodyPr>
            <a:lstStyle/>
            <a:p>
              <a:pPr algn="l">
                <a:lnSpc>
                  <a:spcPts val="3000"/>
                </a:lnSpc>
              </a:pPr>
              <a:endParaRPr/>
            </a:p>
          </p:txBody>
        </p:sp>
      </p:grpSp>
      <p:grpSp>
        <p:nvGrpSpPr>
          <p:cNvPr id="4" name="Group 3">
            <a:extLst>
              <a:ext uri="{FF2B5EF4-FFF2-40B4-BE49-F238E27FC236}">
                <a16:creationId xmlns:a16="http://schemas.microsoft.com/office/drawing/2014/main" id="{440D8AAA-A892-4412-96F1-06C77691BD1E}"/>
              </a:ext>
            </a:extLst>
          </p:cNvPr>
          <p:cNvGrpSpPr/>
          <p:nvPr/>
        </p:nvGrpSpPr>
        <p:grpSpPr>
          <a:xfrm>
            <a:off x="12530065" y="4511170"/>
            <a:ext cx="5520255" cy="4896339"/>
            <a:chOff x="12693479" y="602910"/>
            <a:chExt cx="5520255" cy="4896339"/>
          </a:xfrm>
        </p:grpSpPr>
        <p:sp>
          <p:nvSpPr>
            <p:cNvPr id="38" name="AutoShape 3">
              <a:extLst>
                <a:ext uri="{FF2B5EF4-FFF2-40B4-BE49-F238E27FC236}">
                  <a16:creationId xmlns:a16="http://schemas.microsoft.com/office/drawing/2014/main" id="{90450E4D-77F6-4A9E-BC27-764B503535C3}"/>
                </a:ext>
              </a:extLst>
            </p:cNvPr>
            <p:cNvSpPr/>
            <p:nvPr/>
          </p:nvSpPr>
          <p:spPr>
            <a:xfrm>
              <a:off x="12693479" y="4554121"/>
              <a:ext cx="5165917" cy="630936"/>
            </a:xfrm>
            <a:prstGeom prst="rect">
              <a:avLst/>
            </a:prstGeom>
            <a:solidFill>
              <a:srgbClr val="57735C"/>
            </a:solidFill>
          </p:spPr>
        </p:sp>
        <p:grpSp>
          <p:nvGrpSpPr>
            <p:cNvPr id="3" name="Group 2">
              <a:extLst>
                <a:ext uri="{FF2B5EF4-FFF2-40B4-BE49-F238E27FC236}">
                  <a16:creationId xmlns:a16="http://schemas.microsoft.com/office/drawing/2014/main" id="{A7711163-6941-4DB6-8D3D-C560AF3609C2}"/>
                </a:ext>
              </a:extLst>
            </p:cNvPr>
            <p:cNvGrpSpPr/>
            <p:nvPr/>
          </p:nvGrpSpPr>
          <p:grpSpPr>
            <a:xfrm>
              <a:off x="12726338" y="602910"/>
              <a:ext cx="5487396" cy="4896339"/>
              <a:chOff x="12725400" y="602910"/>
              <a:chExt cx="5487396" cy="4896339"/>
            </a:xfrm>
          </p:grpSpPr>
          <p:pic>
            <p:nvPicPr>
              <p:cNvPr id="32" name="Picture 31" descr="07_7_09 plot photos 306.jpg"/>
              <p:cNvPicPr>
                <a:picLocks noChangeAspect="1"/>
              </p:cNvPicPr>
              <p:nvPr/>
            </p:nvPicPr>
            <p:blipFill>
              <a:blip r:embed="rId6" cstate="print"/>
              <a:srcRect/>
              <a:stretch>
                <a:fillRect/>
              </a:stretch>
            </p:blipFill>
            <p:spPr bwMode="auto">
              <a:xfrm>
                <a:off x="12725400" y="602910"/>
                <a:ext cx="5130658" cy="3847994"/>
              </a:xfrm>
              <a:prstGeom prst="rect">
                <a:avLst/>
              </a:prstGeom>
              <a:noFill/>
              <a:ln w="25400">
                <a:solidFill>
                  <a:schemeClr val="tx1"/>
                </a:solidFill>
                <a:miter lim="800000"/>
                <a:headEnd/>
                <a:tailEnd/>
              </a:ln>
            </p:spPr>
          </p:pic>
          <p:grpSp>
            <p:nvGrpSpPr>
              <p:cNvPr id="42" name="Group 18">
                <a:extLst>
                  <a:ext uri="{FF2B5EF4-FFF2-40B4-BE49-F238E27FC236}">
                    <a16:creationId xmlns:a16="http://schemas.microsoft.com/office/drawing/2014/main" id="{89210CB6-34E5-4D5D-8484-6E826E90A1A4}"/>
                  </a:ext>
                </a:extLst>
              </p:cNvPr>
              <p:cNvGrpSpPr/>
              <p:nvPr/>
            </p:nvGrpSpPr>
            <p:grpSpPr>
              <a:xfrm>
                <a:off x="12825832" y="4571372"/>
                <a:ext cx="5386964" cy="927877"/>
                <a:chOff x="-3561205" y="-3230808"/>
                <a:chExt cx="10524855" cy="5119391"/>
              </a:xfrm>
            </p:grpSpPr>
            <p:sp>
              <p:nvSpPr>
                <p:cNvPr id="43" name="TextBox 19">
                  <a:extLst>
                    <a:ext uri="{FF2B5EF4-FFF2-40B4-BE49-F238E27FC236}">
                      <a16:creationId xmlns:a16="http://schemas.microsoft.com/office/drawing/2014/main" id="{4BD6561F-54E5-493C-B86C-8C666B4C1568}"/>
                    </a:ext>
                  </a:extLst>
                </p:cNvPr>
                <p:cNvSpPr txBox="1"/>
                <p:nvPr/>
              </p:nvSpPr>
              <p:spPr>
                <a:xfrm>
                  <a:off x="-3561205" y="-3230808"/>
                  <a:ext cx="9161261" cy="2706348"/>
                </a:xfrm>
                <a:prstGeom prst="rect">
                  <a:avLst/>
                </a:prstGeom>
              </p:spPr>
              <p:txBody>
                <a:bodyPr wrap="square" lIns="0" tIns="0" rIns="0" bIns="0" rtlCol="0" anchor="t">
                  <a:spAutoFit/>
                </a:bodyPr>
                <a:lstStyle/>
                <a:p>
                  <a:pPr algn="l">
                    <a:lnSpc>
                      <a:spcPts val="3900"/>
                    </a:lnSpc>
                  </a:pPr>
                  <a:r>
                    <a:rPr lang="en-US" sz="3000" spc="120" dirty="0">
                      <a:solidFill>
                        <a:srgbClr val="FFFFFF"/>
                      </a:solidFill>
                      <a:latin typeface="Klavika-Medium"/>
                    </a:rPr>
                    <a:t>236 usable </a:t>
                  </a:r>
                  <a:r>
                    <a:rPr lang="en-US" sz="3000" spc="120" dirty="0" err="1">
                      <a:solidFill>
                        <a:srgbClr val="FFFFFF"/>
                      </a:solidFill>
                      <a:latin typeface="Klavika-Medium"/>
                    </a:rPr>
                    <a:t>lbs</a:t>
                  </a:r>
                  <a:r>
                    <a:rPr lang="en-US" sz="3000" spc="120" dirty="0">
                      <a:solidFill>
                        <a:srgbClr val="FFFFFF"/>
                      </a:solidFill>
                      <a:latin typeface="Klavika-Medium"/>
                    </a:rPr>
                    <a:t>/acre</a:t>
                  </a:r>
                </a:p>
              </p:txBody>
            </p:sp>
            <p:sp>
              <p:nvSpPr>
                <p:cNvPr id="44" name="TextBox 20">
                  <a:extLst>
                    <a:ext uri="{FF2B5EF4-FFF2-40B4-BE49-F238E27FC236}">
                      <a16:creationId xmlns:a16="http://schemas.microsoft.com/office/drawing/2014/main" id="{FB89F5F7-2C29-4E5E-A9C1-B6A77576DDF3}"/>
                    </a:ext>
                  </a:extLst>
                </p:cNvPr>
                <p:cNvSpPr txBox="1"/>
                <p:nvPr/>
              </p:nvSpPr>
              <p:spPr>
                <a:xfrm>
                  <a:off x="33454" y="1428208"/>
                  <a:ext cx="6930196" cy="460375"/>
                </a:xfrm>
                <a:prstGeom prst="rect">
                  <a:avLst/>
                </a:prstGeom>
              </p:spPr>
              <p:txBody>
                <a:bodyPr lIns="0" tIns="0" rIns="0" bIns="0" rtlCol="0" anchor="t">
                  <a:spAutoFit/>
                </a:bodyPr>
                <a:lstStyle/>
                <a:p>
                  <a:pPr algn="l">
                    <a:lnSpc>
                      <a:spcPts val="3000"/>
                    </a:lnSpc>
                  </a:pPr>
                  <a:endParaRPr/>
                </a:p>
              </p:txBody>
            </p:sp>
          </p:grpSp>
        </p:grpSp>
      </p:grpSp>
      <p:sp>
        <p:nvSpPr>
          <p:cNvPr id="5" name="Arrow: Left 4">
            <a:extLst>
              <a:ext uri="{FF2B5EF4-FFF2-40B4-BE49-F238E27FC236}">
                <a16:creationId xmlns:a16="http://schemas.microsoft.com/office/drawing/2014/main" id="{39C7A6D1-6886-49E9-BD49-A91BA17E0D23}"/>
              </a:ext>
            </a:extLst>
          </p:cNvPr>
          <p:cNvSpPr/>
          <p:nvPr/>
        </p:nvSpPr>
        <p:spPr>
          <a:xfrm rot="13113511">
            <a:off x="9332116" y="6085213"/>
            <a:ext cx="3455650" cy="809557"/>
          </a:xfrm>
          <a:prstGeom prst="leftArrow">
            <a:avLst/>
          </a:prstGeom>
          <a:solidFill>
            <a:srgbClr val="1E4D2B"/>
          </a:solidFill>
          <a:ln>
            <a:solidFill>
              <a:srgbClr val="1E4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0AEFAD0E-1CBD-460D-BFC4-EC139A13ADAF}"/>
              </a:ext>
            </a:extLst>
          </p:cNvPr>
          <p:cNvSpPr txBox="1"/>
          <p:nvPr/>
        </p:nvSpPr>
        <p:spPr>
          <a:xfrm>
            <a:off x="7042484" y="9413631"/>
            <a:ext cx="10946865" cy="646331"/>
          </a:xfrm>
          <a:prstGeom prst="rect">
            <a:avLst/>
          </a:prstGeom>
          <a:noFill/>
        </p:spPr>
        <p:txBody>
          <a:bodyPr wrap="square">
            <a:spAutoFit/>
          </a:bodyPr>
          <a:lstStyle/>
          <a:p>
            <a:r>
              <a:rPr lang="en-US" b="0" i="0" dirty="0">
                <a:solidFill>
                  <a:srgbClr val="222222"/>
                </a:solidFill>
                <a:effectLst/>
                <a:latin typeface="Arial" panose="020B0604020202020204" pitchFamily="34" charset="0"/>
              </a:rPr>
              <a:t>Pritchett, J., Kachergis, E., Parsons, J., Fernandez-Gimenez, M., &amp; Ritten, J. (2012). Home on a transitioning range: a ranch simulation game demonstrating STMs. </a:t>
            </a:r>
            <a:r>
              <a:rPr lang="en-US" b="0" i="1" dirty="0">
                <a:solidFill>
                  <a:srgbClr val="222222"/>
                </a:solidFill>
                <a:effectLst/>
                <a:latin typeface="Arial" panose="020B0604020202020204" pitchFamily="34" charset="0"/>
              </a:rPr>
              <a:t>Rangelands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34</a:t>
            </a:r>
            <a:r>
              <a:rPr lang="en-US" b="0" i="0" dirty="0">
                <a:solidFill>
                  <a:srgbClr val="222222"/>
                </a:solidFill>
                <a:effectLst/>
                <a:latin typeface="Arial" panose="020B0604020202020204" pitchFamily="34" charset="0"/>
              </a:rPr>
              <a:t>(3), 53-59.</a:t>
            </a:r>
            <a:endParaRPr lang="en-US" dirty="0"/>
          </a:p>
        </p:txBody>
      </p:sp>
    </p:spTree>
    <p:custDataLst>
      <p:tags r:id="rId1"/>
    </p:custDataLst>
    <p:extLst>
      <p:ext uri="{BB962C8B-B14F-4D97-AF65-F5344CB8AC3E}">
        <p14:creationId xmlns:p14="http://schemas.microsoft.com/office/powerpoint/2010/main" val="4246137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E4D2B"/>
        </a:solidFill>
        <a:effectLst/>
      </p:bgPr>
    </p:bg>
    <p:spTree>
      <p:nvGrpSpPr>
        <p:cNvPr id="1" name=""/>
        <p:cNvGrpSpPr/>
        <p:nvPr/>
      </p:nvGrpSpPr>
      <p:grpSpPr>
        <a:xfrm>
          <a:off x="0" y="0"/>
          <a:ext cx="0" cy="0"/>
          <a:chOff x="0" y="0"/>
          <a:chExt cx="0" cy="0"/>
        </a:xfrm>
      </p:grpSpPr>
      <p:sp>
        <p:nvSpPr>
          <p:cNvPr id="2" name="AutoShape 2"/>
          <p:cNvSpPr/>
          <p:nvPr/>
        </p:nvSpPr>
        <p:spPr>
          <a:xfrm>
            <a:off x="-945432" y="-762000"/>
            <a:ext cx="8039100" cy="11811000"/>
          </a:xfrm>
          <a:prstGeom prst="rect">
            <a:avLst/>
          </a:prstGeom>
          <a:solidFill>
            <a:srgbClr val="57735C"/>
          </a:solidFill>
        </p:spPr>
      </p:sp>
      <p:grpSp>
        <p:nvGrpSpPr>
          <p:cNvPr id="3" name="Group 3"/>
          <p:cNvGrpSpPr/>
          <p:nvPr/>
        </p:nvGrpSpPr>
        <p:grpSpPr>
          <a:xfrm>
            <a:off x="8153400" y="1160112"/>
            <a:ext cx="9042142" cy="7966776"/>
            <a:chOff x="0" y="-66675"/>
            <a:chExt cx="12056189" cy="10622368"/>
          </a:xfrm>
        </p:grpSpPr>
        <p:sp>
          <p:nvSpPr>
            <p:cNvPr id="4" name="TextBox 4"/>
            <p:cNvSpPr txBox="1"/>
            <p:nvPr/>
          </p:nvSpPr>
          <p:spPr>
            <a:xfrm>
              <a:off x="24168" y="-66675"/>
              <a:ext cx="12007853" cy="642399"/>
            </a:xfrm>
            <a:prstGeom prst="rect">
              <a:avLst/>
            </a:prstGeom>
          </p:spPr>
          <p:txBody>
            <a:bodyPr lIns="0" tIns="0" rIns="0" bIns="0" rtlCol="0" anchor="t">
              <a:spAutoFit/>
            </a:bodyPr>
            <a:lstStyle/>
            <a:p>
              <a:pPr algn="l">
                <a:lnSpc>
                  <a:spcPts val="3600"/>
                </a:lnSpc>
              </a:pPr>
              <a:r>
                <a:rPr lang="en-US" sz="3600" dirty="0">
                  <a:solidFill>
                    <a:srgbClr val="FFFFFF"/>
                  </a:solidFill>
                  <a:latin typeface="Proxima Nova Regular"/>
                </a:rPr>
                <a:t>There is no single way to manage</a:t>
              </a:r>
            </a:p>
          </p:txBody>
        </p:sp>
        <p:sp>
          <p:nvSpPr>
            <p:cNvPr id="5" name="AutoShape 5"/>
            <p:cNvSpPr/>
            <p:nvPr/>
          </p:nvSpPr>
          <p:spPr>
            <a:xfrm>
              <a:off x="24168" y="864087"/>
              <a:ext cx="12032021" cy="66700"/>
            </a:xfrm>
            <a:prstGeom prst="rect">
              <a:avLst/>
            </a:prstGeom>
            <a:solidFill>
              <a:srgbClr val="FFFFFF">
                <a:alpha val="19607"/>
              </a:srgbClr>
            </a:solidFill>
          </p:spPr>
        </p:sp>
        <p:sp>
          <p:nvSpPr>
            <p:cNvPr id="6" name="TextBox 6"/>
            <p:cNvSpPr txBox="1"/>
            <p:nvPr/>
          </p:nvSpPr>
          <p:spPr>
            <a:xfrm>
              <a:off x="24168" y="1254636"/>
              <a:ext cx="12007853" cy="5281788"/>
            </a:xfrm>
            <a:prstGeom prst="rect">
              <a:avLst/>
            </a:prstGeom>
          </p:spPr>
          <p:txBody>
            <a:bodyPr lIns="0" tIns="0" rIns="0" bIns="0" rtlCol="0" anchor="t">
              <a:spAutoFit/>
            </a:bodyPr>
            <a:lstStyle/>
            <a:p>
              <a:pPr marL="685800" indent="-685800" algn="l">
                <a:lnSpc>
                  <a:spcPts val="6240"/>
                </a:lnSpc>
                <a:buFont typeface="Arial" panose="020B0604020202020204" pitchFamily="34" charset="0"/>
                <a:buChar char="•"/>
              </a:pPr>
              <a:r>
                <a:rPr lang="en-US" sz="4800" spc="144" dirty="0">
                  <a:solidFill>
                    <a:srgbClr val="FFFFFF"/>
                  </a:solidFill>
                  <a:latin typeface="Klavika-Medium"/>
                </a:rPr>
                <a:t>If you wanted to manage for forage productivity on rangeland before, during and after a drought, how would you do it?</a:t>
              </a:r>
            </a:p>
          </p:txBody>
        </p:sp>
        <p:sp>
          <p:nvSpPr>
            <p:cNvPr id="7" name="AutoShape 7"/>
            <p:cNvSpPr/>
            <p:nvPr/>
          </p:nvSpPr>
          <p:spPr>
            <a:xfrm>
              <a:off x="0" y="10488993"/>
              <a:ext cx="12032021" cy="66700"/>
            </a:xfrm>
            <a:prstGeom prst="rect">
              <a:avLst/>
            </a:prstGeom>
            <a:solidFill>
              <a:srgbClr val="57735C">
                <a:alpha val="19607"/>
              </a:srgbClr>
            </a:solidFill>
          </p:spPr>
        </p:sp>
      </p:grpSp>
      <p:pic>
        <p:nvPicPr>
          <p:cNvPr id="8" name="Picture 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594195" y="0"/>
            <a:ext cx="12908982" cy="12532484"/>
          </a:xfrm>
          <a:prstGeom prst="rect">
            <a:avLst/>
          </a:prstGeom>
        </p:spPr>
      </p:pic>
      <p:sp>
        <p:nvSpPr>
          <p:cNvPr id="9" name="TextBox 9"/>
          <p:cNvSpPr txBox="1"/>
          <p:nvPr/>
        </p:nvSpPr>
        <p:spPr>
          <a:xfrm>
            <a:off x="610410" y="574985"/>
            <a:ext cx="5789579" cy="1943100"/>
          </a:xfrm>
          <a:prstGeom prst="rect">
            <a:avLst/>
          </a:prstGeom>
        </p:spPr>
        <p:txBody>
          <a:bodyPr lIns="0" tIns="0" rIns="0" bIns="0" rtlCol="0" anchor="t">
            <a:spAutoFit/>
          </a:bodyPr>
          <a:lstStyle/>
          <a:p>
            <a:pPr algn="l">
              <a:lnSpc>
                <a:spcPts val="7758"/>
              </a:lnSpc>
            </a:pPr>
            <a:r>
              <a:rPr lang="en-US" sz="6465" spc="129" dirty="0">
                <a:solidFill>
                  <a:srgbClr val="1E4D2B"/>
                </a:solidFill>
                <a:latin typeface="Vitesse-Book"/>
              </a:rPr>
              <a:t>Your Challenge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E4D2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3284200" y="-545540"/>
            <a:ext cx="5528532" cy="11378080"/>
          </a:xfrm>
          <a:prstGeom prst="rect">
            <a:avLst/>
          </a:prstGeom>
        </p:spPr>
      </p:pic>
      <p:grpSp>
        <p:nvGrpSpPr>
          <p:cNvPr id="3" name="Group 3"/>
          <p:cNvGrpSpPr/>
          <p:nvPr/>
        </p:nvGrpSpPr>
        <p:grpSpPr>
          <a:xfrm>
            <a:off x="1028700" y="2650395"/>
            <a:ext cx="11038551" cy="5771431"/>
            <a:chOff x="0" y="-95250"/>
            <a:chExt cx="14718068" cy="7695240"/>
          </a:xfrm>
        </p:grpSpPr>
        <p:sp>
          <p:nvSpPr>
            <p:cNvPr id="4" name="TextBox 4"/>
            <p:cNvSpPr txBox="1"/>
            <p:nvPr/>
          </p:nvSpPr>
          <p:spPr>
            <a:xfrm>
              <a:off x="0" y="624659"/>
              <a:ext cx="14699595" cy="4618443"/>
            </a:xfrm>
            <a:prstGeom prst="rect">
              <a:avLst/>
            </a:prstGeom>
          </p:spPr>
          <p:txBody>
            <a:bodyPr lIns="0" tIns="0" rIns="0" bIns="0" rtlCol="0" anchor="t">
              <a:spAutoFit/>
            </a:bodyPr>
            <a:lstStyle/>
            <a:p>
              <a:pPr marL="0" lvl="0" indent="0" algn="l">
                <a:lnSpc>
                  <a:spcPts val="3375"/>
                </a:lnSpc>
                <a:buFont typeface="Arial"/>
                <a:buChar char="•"/>
              </a:pPr>
              <a:r>
                <a:rPr lang="en-US" sz="2250" dirty="0">
                  <a:solidFill>
                    <a:srgbClr val="FFFFFF"/>
                  </a:solidFill>
                  <a:latin typeface="Proxima Nova Regular"/>
                </a:rPr>
                <a:t>Rangeland Management Before, During and After Drought, Larry Howery</a:t>
              </a:r>
            </a:p>
            <a:p>
              <a:pPr marL="0" lvl="0" indent="0" algn="l">
                <a:lnSpc>
                  <a:spcPts val="3375"/>
                </a:lnSpc>
                <a:buFont typeface="Arial"/>
                <a:buChar char="•"/>
              </a:pPr>
              <a:r>
                <a:rPr lang="en-US" sz="2250" dirty="0">
                  <a:solidFill>
                    <a:srgbClr val="FFFFFF"/>
                  </a:solidFill>
                  <a:latin typeface="Proxima Nova Regular"/>
                </a:rPr>
                <a:t>Ag Business Management Decision Tools - </a:t>
              </a:r>
              <a:r>
                <a:rPr lang="en-US" sz="2250" dirty="0">
                  <a:solidFill>
                    <a:srgbClr val="FFFFFF"/>
                  </a:solidFill>
                  <a:latin typeface="Proxima Nova Regular"/>
                  <a:hlinkClick r:id="rId4"/>
                </a:rPr>
                <a:t>https://abm.extension.colostate.edu/decision-tools/</a:t>
              </a:r>
              <a:endParaRPr lang="en-US" sz="2250" dirty="0">
                <a:solidFill>
                  <a:srgbClr val="FFFFFF"/>
                </a:solidFill>
                <a:latin typeface="Proxima Nova Regular"/>
              </a:endParaRPr>
            </a:p>
            <a:p>
              <a:pPr marL="0" lvl="0" indent="0" algn="l">
                <a:lnSpc>
                  <a:spcPts val="3375"/>
                </a:lnSpc>
                <a:buFont typeface="Arial"/>
                <a:buChar char="•"/>
              </a:pPr>
              <a:r>
                <a:rPr lang="en-US" sz="2250" dirty="0">
                  <a:solidFill>
                    <a:srgbClr val="FFFFFF"/>
                  </a:solidFill>
                  <a:latin typeface="Proxima Nova Regular"/>
                </a:rPr>
                <a:t>Rangelands Analysis Platform - </a:t>
              </a:r>
              <a:r>
                <a:rPr lang="en-US" sz="2250" dirty="0">
                  <a:solidFill>
                    <a:srgbClr val="FFFFFF"/>
                  </a:solidFill>
                  <a:latin typeface="Proxima Nova Regular"/>
                  <a:hlinkClick r:id="rId5"/>
                </a:rPr>
                <a:t>https://rangelands.app/</a:t>
              </a:r>
              <a:endParaRPr lang="en-US" sz="2250" dirty="0">
                <a:solidFill>
                  <a:srgbClr val="FFFFFF"/>
                </a:solidFill>
                <a:latin typeface="Proxima Nova Regular"/>
              </a:endParaRPr>
            </a:p>
            <a:p>
              <a:pPr marL="0" lvl="0" indent="0" algn="l">
                <a:lnSpc>
                  <a:spcPts val="3375"/>
                </a:lnSpc>
                <a:buFont typeface="Arial"/>
                <a:buChar char="•"/>
              </a:pPr>
              <a:r>
                <a:rPr lang="en-US" sz="2250" dirty="0">
                  <a:solidFill>
                    <a:srgbClr val="FFFFFF"/>
                  </a:solidFill>
                  <a:latin typeface="Proxima Nova Regular"/>
                </a:rPr>
                <a:t>CSU Rangeland Carrying Capacity App - </a:t>
              </a:r>
              <a:r>
                <a:rPr lang="en-US" sz="2250" dirty="0">
                  <a:solidFill>
                    <a:srgbClr val="FFFFFF"/>
                  </a:solidFill>
                  <a:latin typeface="Proxima Nova Regular"/>
                  <a:hlinkClick r:id="rId6"/>
                </a:rPr>
                <a:t>https://rangemanagement.extension.colostate.edu/stocking-rate/</a:t>
              </a:r>
              <a:endParaRPr lang="en-US" sz="2250" dirty="0">
                <a:solidFill>
                  <a:srgbClr val="FFFFFF"/>
                </a:solidFill>
                <a:latin typeface="Proxima Nova Regular"/>
              </a:endParaRPr>
            </a:p>
            <a:p>
              <a:pPr marL="0" lvl="0" indent="0" algn="l">
                <a:lnSpc>
                  <a:spcPts val="3375"/>
                </a:lnSpc>
              </a:pPr>
              <a:endParaRPr lang="en-US" sz="2250" dirty="0">
                <a:solidFill>
                  <a:srgbClr val="FFFFFF"/>
                </a:solidFill>
                <a:latin typeface="Proxima Nova Regular"/>
              </a:endParaRPr>
            </a:p>
            <a:p>
              <a:pPr marL="0" lvl="0" indent="0" algn="l">
                <a:lnSpc>
                  <a:spcPts val="3375"/>
                </a:lnSpc>
                <a:buFont typeface="Arial"/>
                <a:buChar char="•"/>
              </a:pPr>
              <a:r>
                <a:rPr lang="en-US" sz="2250" dirty="0">
                  <a:solidFill>
                    <a:srgbClr val="FFFFFF"/>
                  </a:solidFill>
                  <a:latin typeface="Proxima Nova Regular"/>
                </a:rPr>
                <a:t> </a:t>
              </a:r>
            </a:p>
          </p:txBody>
        </p:sp>
        <p:sp>
          <p:nvSpPr>
            <p:cNvPr id="5" name="TextBox 5"/>
            <p:cNvSpPr txBox="1"/>
            <p:nvPr/>
          </p:nvSpPr>
          <p:spPr>
            <a:xfrm>
              <a:off x="0" y="-95250"/>
              <a:ext cx="14657779" cy="654025"/>
            </a:xfrm>
            <a:prstGeom prst="rect">
              <a:avLst/>
            </a:prstGeom>
          </p:spPr>
          <p:txBody>
            <a:bodyPr lIns="0" tIns="0" rIns="0" bIns="0" rtlCol="0" anchor="t">
              <a:spAutoFit/>
            </a:bodyPr>
            <a:lstStyle/>
            <a:p>
              <a:pPr marL="0" lvl="0" indent="0" algn="l">
                <a:lnSpc>
                  <a:spcPts val="3900"/>
                </a:lnSpc>
              </a:pPr>
              <a:r>
                <a:rPr lang="en-US" sz="3000" spc="89" dirty="0">
                  <a:solidFill>
                    <a:srgbClr val="FFFFFF"/>
                  </a:solidFill>
                  <a:latin typeface="Klavika-Medium"/>
                </a:rPr>
                <a:t>Sources</a:t>
              </a:r>
            </a:p>
          </p:txBody>
        </p:sp>
        <p:sp>
          <p:nvSpPr>
            <p:cNvPr id="6" name="TextBox 6"/>
            <p:cNvSpPr txBox="1"/>
            <p:nvPr/>
          </p:nvSpPr>
          <p:spPr>
            <a:xfrm>
              <a:off x="18473" y="5306969"/>
              <a:ext cx="14699595" cy="2293021"/>
            </a:xfrm>
            <a:prstGeom prst="rect">
              <a:avLst/>
            </a:prstGeom>
          </p:spPr>
          <p:txBody>
            <a:bodyPr lIns="0" tIns="0" rIns="0" bIns="0" rtlCol="0" anchor="t">
              <a:spAutoFit/>
            </a:bodyPr>
            <a:lstStyle/>
            <a:p>
              <a:pPr marL="0" lvl="0" indent="0" algn="l">
                <a:lnSpc>
                  <a:spcPts val="3375"/>
                </a:lnSpc>
              </a:pPr>
              <a:r>
                <a:rPr lang="en-US" sz="2300" dirty="0">
                  <a:solidFill>
                    <a:srgbClr val="FFFFFF"/>
                  </a:solidFill>
                  <a:latin typeface="Proxima Nova Regular"/>
                </a:rPr>
                <a:t>R</a:t>
              </a:r>
              <a:r>
                <a:rPr lang="en-US" sz="2250" dirty="0">
                  <a:solidFill>
                    <a:srgbClr val="FFFFFF"/>
                  </a:solidFill>
                  <a:latin typeface="Proxima Nova Regular"/>
                </a:rPr>
                <a:t>etta Bruegger</a:t>
              </a:r>
            </a:p>
            <a:p>
              <a:pPr marL="0" lvl="0" indent="0" algn="l">
                <a:lnSpc>
                  <a:spcPts val="3375"/>
                </a:lnSpc>
              </a:pPr>
              <a:r>
                <a:rPr lang="en-US" sz="2250" dirty="0">
                  <a:solidFill>
                    <a:srgbClr val="FFFFFF"/>
                  </a:solidFill>
                  <a:latin typeface="Proxima Nova Regular"/>
                </a:rPr>
                <a:t>retta.bruegger@colostate.edu</a:t>
              </a:r>
            </a:p>
            <a:p>
              <a:pPr marL="0" lvl="0" indent="0" algn="l">
                <a:lnSpc>
                  <a:spcPts val="3375"/>
                </a:lnSpc>
              </a:pPr>
              <a:r>
                <a:rPr lang="en-US" sz="2250" dirty="0">
                  <a:solidFill>
                    <a:srgbClr val="FFFFFF"/>
                  </a:solidFill>
                  <a:latin typeface="Proxima Nova Regular"/>
                </a:rPr>
                <a:t>970-988-0043</a:t>
              </a:r>
            </a:p>
            <a:p>
              <a:pPr marL="0" lvl="0" indent="0" algn="l">
                <a:lnSpc>
                  <a:spcPts val="3375"/>
                </a:lnSpc>
              </a:pPr>
              <a:r>
                <a:rPr lang="en-US" sz="2250" dirty="0">
                  <a:solidFill>
                    <a:srgbClr val="FFFFFF"/>
                  </a:solidFill>
                  <a:latin typeface="Proxima Nova Regular"/>
                </a:rPr>
                <a:t>https://rangemanagement.extension.colostate.edu/</a:t>
              </a:r>
            </a:p>
          </p:txBody>
        </p:sp>
        <p:sp>
          <p:nvSpPr>
            <p:cNvPr id="7" name="TextBox 7"/>
            <p:cNvSpPr txBox="1"/>
            <p:nvPr/>
          </p:nvSpPr>
          <p:spPr>
            <a:xfrm>
              <a:off x="18473" y="4605293"/>
              <a:ext cx="14699595" cy="654025"/>
            </a:xfrm>
            <a:prstGeom prst="rect">
              <a:avLst/>
            </a:prstGeom>
          </p:spPr>
          <p:txBody>
            <a:bodyPr lIns="0" tIns="0" rIns="0" bIns="0" rtlCol="0" anchor="t">
              <a:spAutoFit/>
            </a:bodyPr>
            <a:lstStyle/>
            <a:p>
              <a:pPr marL="0" lvl="0" indent="0" algn="l">
                <a:lnSpc>
                  <a:spcPts val="3900"/>
                </a:lnSpc>
              </a:pPr>
              <a:r>
                <a:rPr lang="en-US" sz="3000" spc="89" dirty="0">
                  <a:solidFill>
                    <a:srgbClr val="FFFFFF"/>
                  </a:solidFill>
                  <a:latin typeface="Klavika-Medium"/>
                </a:rPr>
                <a:t>Contact</a:t>
              </a:r>
            </a:p>
          </p:txBody>
        </p:sp>
      </p:grpSp>
      <p:sp>
        <p:nvSpPr>
          <p:cNvPr id="8" name="TextBox 8"/>
          <p:cNvSpPr txBox="1"/>
          <p:nvPr/>
        </p:nvSpPr>
        <p:spPr>
          <a:xfrm>
            <a:off x="1028700" y="1028700"/>
            <a:ext cx="10994707" cy="971550"/>
          </a:xfrm>
          <a:prstGeom prst="rect">
            <a:avLst/>
          </a:prstGeom>
        </p:spPr>
        <p:txBody>
          <a:bodyPr lIns="0" tIns="0" rIns="0" bIns="0" rtlCol="0" anchor="t">
            <a:spAutoFit/>
          </a:bodyPr>
          <a:lstStyle/>
          <a:p>
            <a:pPr algn="l">
              <a:lnSpc>
                <a:spcPts val="7758"/>
              </a:lnSpc>
            </a:pPr>
            <a:r>
              <a:rPr lang="en-US" sz="6465" spc="129" dirty="0">
                <a:solidFill>
                  <a:srgbClr val="FFFFFF"/>
                </a:solidFill>
                <a:latin typeface="Vitesse-Book"/>
              </a:rPr>
              <a:t>Thank you</a:t>
            </a:r>
          </a:p>
        </p:txBody>
      </p:sp>
      <p:pic>
        <p:nvPicPr>
          <p:cNvPr id="9" name="Picture 3">
            <a:extLst>
              <a:ext uri="{FF2B5EF4-FFF2-40B4-BE49-F238E27FC236}">
                <a16:creationId xmlns:a16="http://schemas.microsoft.com/office/drawing/2014/main" id="{45B204BA-056A-401F-9514-10B709413070}"/>
              </a:ext>
            </a:extLst>
          </p:cNvPr>
          <p:cNvPicPr>
            <a:picLocks noChangeAspect="1"/>
          </p:cNvPicPr>
          <p:nvPr/>
        </p:nvPicPr>
        <p:blipFill>
          <a:blip r:embed="rId7"/>
          <a:srcRect/>
          <a:stretch>
            <a:fillRect/>
          </a:stretch>
        </p:blipFill>
        <p:spPr>
          <a:xfrm>
            <a:off x="1028700" y="8724899"/>
            <a:ext cx="6329832" cy="14097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E4D2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161775" y="3277475"/>
            <a:ext cx="4387702" cy="3103090"/>
          </a:xfrm>
          <a:prstGeom prst="rect">
            <a:avLst/>
          </a:prstGeom>
        </p:spPr>
      </p:pic>
      <p:pic>
        <p:nvPicPr>
          <p:cNvPr id="3" name="Picture 3"/>
          <p:cNvPicPr>
            <a:picLocks noChangeAspect="1"/>
          </p:cNvPicPr>
          <p:nvPr/>
        </p:nvPicPr>
        <p:blipFill>
          <a:blip r:embed="rId4" cstate="screen">
            <a:alphaModFix amt="19999"/>
            <a:extLst>
              <a:ext uri="{28A0092B-C50C-407E-A947-70E740481C1C}">
                <a14:useLocalDpi xmlns:a14="http://schemas.microsoft.com/office/drawing/2010/main"/>
              </a:ext>
            </a:extLst>
          </a:blip>
          <a:srcRect/>
          <a:stretch>
            <a:fillRect/>
          </a:stretch>
        </p:blipFill>
        <p:spPr>
          <a:xfrm>
            <a:off x="-991885" y="-1036619"/>
            <a:ext cx="20271770" cy="5833799"/>
          </a:xfrm>
          <a:prstGeom prst="rect">
            <a:avLst/>
          </a:prstGeom>
        </p:spPr>
      </p:pic>
      <p:pic>
        <p:nvPicPr>
          <p:cNvPr id="4" name="Picture 4"/>
          <p:cNvPicPr>
            <a:picLocks noChangeAspect="1"/>
          </p:cNvPicPr>
          <p:nvPr/>
        </p:nvPicPr>
        <p:blipFill>
          <a:blip r:embed="rId5"/>
          <a:srcRect/>
          <a:stretch>
            <a:fillRect/>
          </a:stretch>
        </p:blipFill>
        <p:spPr>
          <a:xfrm>
            <a:off x="2859577" y="3919951"/>
            <a:ext cx="2934629" cy="2934629"/>
          </a:xfrm>
          <a:prstGeom prst="rect">
            <a:avLst/>
          </a:prstGeom>
        </p:spPr>
      </p:pic>
      <p:pic>
        <p:nvPicPr>
          <p:cNvPr id="5"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904754" y="3330234"/>
            <a:ext cx="4387702" cy="3103090"/>
          </a:xfrm>
          <a:prstGeom prst="rect">
            <a:avLst/>
          </a:prstGeom>
        </p:spPr>
      </p:pic>
      <p:pic>
        <p:nvPicPr>
          <p:cNvPr id="6" name="Picture 6"/>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7038337" y="4391722"/>
            <a:ext cx="1503556" cy="1503556"/>
          </a:xfrm>
          <a:prstGeom prst="rect">
            <a:avLst/>
          </a:prstGeom>
        </p:spPr>
      </p:pic>
      <p:pic>
        <p:nvPicPr>
          <p:cNvPr id="7" name="Picture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452624" y="4753207"/>
            <a:ext cx="1680117" cy="1680117"/>
          </a:xfrm>
          <a:prstGeom prst="rect">
            <a:avLst/>
          </a:prstGeom>
        </p:spPr>
      </p:pic>
      <p:pic>
        <p:nvPicPr>
          <p:cNvPr id="8" name="Picture 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966744" y="4542998"/>
            <a:ext cx="1688535" cy="1688535"/>
          </a:xfrm>
          <a:prstGeom prst="rect">
            <a:avLst/>
          </a:prstGeom>
        </p:spPr>
      </p:pic>
      <p:pic>
        <p:nvPicPr>
          <p:cNvPr id="9" name="Picture 9"/>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2267926" y="3277475"/>
            <a:ext cx="4387702" cy="3103090"/>
          </a:xfrm>
          <a:prstGeom prst="rect">
            <a:avLst/>
          </a:prstGeom>
        </p:spPr>
      </p:pic>
      <p:pic>
        <p:nvPicPr>
          <p:cNvPr id="10" name="Picture 1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355626" y="4753207"/>
            <a:ext cx="1680117" cy="1680117"/>
          </a:xfrm>
          <a:prstGeom prst="rect">
            <a:avLst/>
          </a:prstGeom>
        </p:spPr>
      </p:pic>
      <p:pic>
        <p:nvPicPr>
          <p:cNvPr id="11" name="Picture 1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392222" y="4099932"/>
            <a:ext cx="1680117" cy="1680117"/>
          </a:xfrm>
          <a:prstGeom prst="rect">
            <a:avLst/>
          </a:prstGeom>
        </p:spPr>
      </p:pic>
      <p:pic>
        <p:nvPicPr>
          <p:cNvPr id="12" name="Picture 1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7640444" y="5028271"/>
            <a:ext cx="1503556" cy="1503556"/>
          </a:xfrm>
          <a:prstGeom prst="rect">
            <a:avLst/>
          </a:prstGeom>
        </p:spPr>
      </p:pic>
      <p:grpSp>
        <p:nvGrpSpPr>
          <p:cNvPr id="13" name="Group 13"/>
          <p:cNvGrpSpPr/>
          <p:nvPr/>
        </p:nvGrpSpPr>
        <p:grpSpPr>
          <a:xfrm>
            <a:off x="1432487" y="6845562"/>
            <a:ext cx="4787472" cy="1641336"/>
            <a:chOff x="0" y="-76200"/>
            <a:chExt cx="6383296" cy="2188448"/>
          </a:xfrm>
        </p:grpSpPr>
        <p:sp>
          <p:nvSpPr>
            <p:cNvPr id="14" name="TextBox 14"/>
            <p:cNvSpPr txBox="1"/>
            <p:nvPr/>
          </p:nvSpPr>
          <p:spPr>
            <a:xfrm>
              <a:off x="0" y="-76200"/>
              <a:ext cx="6383296" cy="605293"/>
            </a:xfrm>
            <a:prstGeom prst="rect">
              <a:avLst/>
            </a:prstGeom>
          </p:spPr>
          <p:txBody>
            <a:bodyPr lIns="0" tIns="0" rIns="0" bIns="0" rtlCol="0" anchor="t">
              <a:spAutoFit/>
            </a:bodyPr>
            <a:lstStyle/>
            <a:p>
              <a:pPr algn="ctr">
                <a:lnSpc>
                  <a:spcPts val="3640"/>
                </a:lnSpc>
              </a:pPr>
              <a:r>
                <a:rPr lang="en-US" sz="2800" spc="84" dirty="0">
                  <a:solidFill>
                    <a:srgbClr val="FFFFFF"/>
                  </a:solidFill>
                  <a:latin typeface="Klavika-Medium"/>
                </a:rPr>
                <a:t>Moderate Grazing </a:t>
              </a:r>
            </a:p>
          </p:txBody>
        </p:sp>
        <p:sp>
          <p:nvSpPr>
            <p:cNvPr id="15" name="TextBox 15"/>
            <p:cNvSpPr txBox="1"/>
            <p:nvPr/>
          </p:nvSpPr>
          <p:spPr>
            <a:xfrm>
              <a:off x="25400" y="715645"/>
              <a:ext cx="6332496" cy="1396603"/>
            </a:xfrm>
            <a:prstGeom prst="rect">
              <a:avLst/>
            </a:prstGeom>
          </p:spPr>
          <p:txBody>
            <a:bodyPr lIns="0" tIns="0" rIns="0" bIns="0" rtlCol="0" anchor="t">
              <a:spAutoFit/>
            </a:bodyPr>
            <a:lstStyle/>
            <a:p>
              <a:pPr algn="ctr">
                <a:lnSpc>
                  <a:spcPts val="2917"/>
                </a:lnSpc>
              </a:pPr>
              <a:r>
                <a:rPr lang="en-US" sz="1945" dirty="0">
                  <a:solidFill>
                    <a:srgbClr val="FFFFFF"/>
                  </a:solidFill>
                  <a:latin typeface="Proxima Nova Regular"/>
                </a:rPr>
                <a:t>50% removal of biomass</a:t>
              </a:r>
            </a:p>
            <a:p>
              <a:pPr algn="ctr">
                <a:lnSpc>
                  <a:spcPts val="2917"/>
                </a:lnSpc>
              </a:pPr>
              <a:r>
                <a:rPr lang="en-US" sz="1945" dirty="0">
                  <a:solidFill>
                    <a:srgbClr val="FFFFFF"/>
                  </a:solidFill>
                  <a:latin typeface="Proxima Nova Regular"/>
                </a:rPr>
                <a:t>Rest-Rotation (grazed for about 14 days/ year)</a:t>
              </a:r>
            </a:p>
          </p:txBody>
        </p:sp>
      </p:grpSp>
      <p:sp>
        <p:nvSpPr>
          <p:cNvPr id="16" name="TextBox 16"/>
          <p:cNvSpPr txBox="1"/>
          <p:nvPr/>
        </p:nvSpPr>
        <p:spPr>
          <a:xfrm>
            <a:off x="1432487" y="820055"/>
            <a:ext cx="16154400" cy="944041"/>
          </a:xfrm>
          <a:prstGeom prst="rect">
            <a:avLst/>
          </a:prstGeom>
        </p:spPr>
        <p:txBody>
          <a:bodyPr wrap="square" lIns="0" tIns="0" rIns="0" bIns="0" rtlCol="0" anchor="t">
            <a:spAutoFit/>
          </a:bodyPr>
          <a:lstStyle/>
          <a:p>
            <a:pPr algn="ctr">
              <a:lnSpc>
                <a:spcPts val="7526"/>
              </a:lnSpc>
            </a:pPr>
            <a:r>
              <a:rPr lang="en-US" sz="5789" dirty="0">
                <a:solidFill>
                  <a:srgbClr val="FFFFFF"/>
                </a:solidFill>
                <a:latin typeface="Klavika-Medium"/>
              </a:rPr>
              <a:t>Drought , High Intensity Grazing , Consequences</a:t>
            </a:r>
          </a:p>
        </p:txBody>
      </p:sp>
      <p:grpSp>
        <p:nvGrpSpPr>
          <p:cNvPr id="17" name="Group 17"/>
          <p:cNvGrpSpPr/>
          <p:nvPr/>
        </p:nvGrpSpPr>
        <p:grpSpPr>
          <a:xfrm>
            <a:off x="6750264" y="6902712"/>
            <a:ext cx="4787472" cy="1584186"/>
            <a:chOff x="0" y="0"/>
            <a:chExt cx="6383296" cy="2112248"/>
          </a:xfrm>
        </p:grpSpPr>
        <p:sp>
          <p:nvSpPr>
            <p:cNvPr id="18" name="TextBox 18"/>
            <p:cNvSpPr txBox="1"/>
            <p:nvPr/>
          </p:nvSpPr>
          <p:spPr>
            <a:xfrm>
              <a:off x="0" y="-76200"/>
              <a:ext cx="6383296" cy="638387"/>
            </a:xfrm>
            <a:prstGeom prst="rect">
              <a:avLst/>
            </a:prstGeom>
          </p:spPr>
          <p:txBody>
            <a:bodyPr lIns="0" tIns="0" rIns="0" bIns="0" rtlCol="0" anchor="t">
              <a:spAutoFit/>
            </a:bodyPr>
            <a:lstStyle/>
            <a:p>
              <a:pPr algn="ctr">
                <a:lnSpc>
                  <a:spcPts val="3640"/>
                </a:lnSpc>
              </a:pPr>
              <a:r>
                <a:rPr lang="en-US" sz="2800" spc="84">
                  <a:solidFill>
                    <a:srgbClr val="FFFFFF"/>
                  </a:solidFill>
                  <a:latin typeface="Klavika-Medium"/>
                </a:rPr>
                <a:t>Intensive grazing</a:t>
              </a:r>
            </a:p>
          </p:txBody>
        </p:sp>
        <p:sp>
          <p:nvSpPr>
            <p:cNvPr id="19" name="TextBox 19"/>
            <p:cNvSpPr txBox="1"/>
            <p:nvPr/>
          </p:nvSpPr>
          <p:spPr>
            <a:xfrm>
              <a:off x="25400" y="715645"/>
              <a:ext cx="6332496" cy="1396603"/>
            </a:xfrm>
            <a:prstGeom prst="rect">
              <a:avLst/>
            </a:prstGeom>
          </p:spPr>
          <p:txBody>
            <a:bodyPr lIns="0" tIns="0" rIns="0" bIns="0" rtlCol="0" anchor="t">
              <a:spAutoFit/>
            </a:bodyPr>
            <a:lstStyle/>
            <a:p>
              <a:pPr algn="ctr">
                <a:lnSpc>
                  <a:spcPts val="2917"/>
                </a:lnSpc>
              </a:pPr>
              <a:r>
                <a:rPr lang="en-US" sz="1945" dirty="0">
                  <a:solidFill>
                    <a:srgbClr val="FFFFFF"/>
                  </a:solidFill>
                  <a:latin typeface="Proxima Nova Regular"/>
                </a:rPr>
                <a:t>~80% removal of biomass</a:t>
              </a:r>
            </a:p>
            <a:p>
              <a:pPr algn="ctr">
                <a:lnSpc>
                  <a:spcPts val="2917"/>
                </a:lnSpc>
              </a:pPr>
              <a:r>
                <a:rPr lang="en-US" sz="1945" dirty="0">
                  <a:solidFill>
                    <a:srgbClr val="FFFFFF"/>
                  </a:solidFill>
                  <a:latin typeface="Proxima Nova Regular"/>
                </a:rPr>
                <a:t>Grazed 12- 24 hours/ year</a:t>
              </a:r>
            </a:p>
            <a:p>
              <a:pPr algn="ctr">
                <a:lnSpc>
                  <a:spcPts val="2917"/>
                </a:lnSpc>
              </a:pPr>
              <a:endParaRPr lang="en-US" sz="1945" dirty="0">
                <a:solidFill>
                  <a:srgbClr val="FFFFFF"/>
                </a:solidFill>
                <a:latin typeface="Proxima Nova Regular"/>
              </a:endParaRPr>
            </a:p>
          </p:txBody>
        </p:sp>
      </p:grpSp>
      <p:grpSp>
        <p:nvGrpSpPr>
          <p:cNvPr id="20" name="Group 20"/>
          <p:cNvGrpSpPr/>
          <p:nvPr/>
        </p:nvGrpSpPr>
        <p:grpSpPr>
          <a:xfrm>
            <a:off x="12068041" y="6902712"/>
            <a:ext cx="4787472" cy="869811"/>
            <a:chOff x="0" y="0"/>
            <a:chExt cx="6383296" cy="1159748"/>
          </a:xfrm>
        </p:grpSpPr>
        <p:sp>
          <p:nvSpPr>
            <p:cNvPr id="21" name="TextBox 21"/>
            <p:cNvSpPr txBox="1"/>
            <p:nvPr/>
          </p:nvSpPr>
          <p:spPr>
            <a:xfrm>
              <a:off x="0" y="-76200"/>
              <a:ext cx="6383296" cy="638387"/>
            </a:xfrm>
            <a:prstGeom prst="rect">
              <a:avLst/>
            </a:prstGeom>
          </p:spPr>
          <p:txBody>
            <a:bodyPr lIns="0" tIns="0" rIns="0" bIns="0" rtlCol="0" anchor="t">
              <a:spAutoFit/>
            </a:bodyPr>
            <a:lstStyle/>
            <a:p>
              <a:pPr algn="ctr">
                <a:lnSpc>
                  <a:spcPts val="3640"/>
                </a:lnSpc>
              </a:pPr>
              <a:r>
                <a:rPr lang="en-US" sz="2800" spc="84">
                  <a:solidFill>
                    <a:srgbClr val="FFFFFF"/>
                  </a:solidFill>
                  <a:latin typeface="Klavika-Medium"/>
                </a:rPr>
                <a:t>No Grazing</a:t>
              </a:r>
            </a:p>
          </p:txBody>
        </p:sp>
        <p:sp>
          <p:nvSpPr>
            <p:cNvPr id="22" name="TextBox 22"/>
            <p:cNvSpPr txBox="1"/>
            <p:nvPr/>
          </p:nvSpPr>
          <p:spPr>
            <a:xfrm>
              <a:off x="25400" y="715645"/>
              <a:ext cx="6332496" cy="444103"/>
            </a:xfrm>
            <a:prstGeom prst="rect">
              <a:avLst/>
            </a:prstGeom>
          </p:spPr>
          <p:txBody>
            <a:bodyPr lIns="0" tIns="0" rIns="0" bIns="0" rtlCol="0" anchor="t">
              <a:spAutoFit/>
            </a:bodyPr>
            <a:lstStyle/>
            <a:p>
              <a:pPr algn="ctr">
                <a:lnSpc>
                  <a:spcPts val="2917"/>
                </a:lnSpc>
              </a:pPr>
              <a:endParaRPr/>
            </a:p>
          </p:txBody>
        </p:sp>
      </p:grpSp>
      <p:sp>
        <p:nvSpPr>
          <p:cNvPr id="23" name="TextBox 23"/>
          <p:cNvSpPr txBox="1"/>
          <p:nvPr/>
        </p:nvSpPr>
        <p:spPr>
          <a:xfrm>
            <a:off x="8143532" y="2075909"/>
            <a:ext cx="2424187" cy="790337"/>
          </a:xfrm>
          <a:prstGeom prst="rect">
            <a:avLst/>
          </a:prstGeom>
        </p:spPr>
        <p:txBody>
          <a:bodyPr wrap="square" lIns="0" tIns="0" rIns="0" bIns="0" rtlCol="0" anchor="t">
            <a:spAutoFit/>
          </a:bodyPr>
          <a:lstStyle/>
          <a:p>
            <a:pPr algn="ctr">
              <a:lnSpc>
                <a:spcPts val="3163"/>
              </a:lnSpc>
              <a:spcBef>
                <a:spcPct val="0"/>
              </a:spcBef>
            </a:pPr>
            <a:r>
              <a:rPr lang="en-US" sz="2259" dirty="0" err="1">
                <a:solidFill>
                  <a:srgbClr val="FFFFFF"/>
                </a:solidFill>
                <a:latin typeface="Proxima Nova Regular"/>
              </a:rPr>
              <a:t>Souther</a:t>
            </a:r>
            <a:r>
              <a:rPr lang="en-US" sz="2259" dirty="0">
                <a:solidFill>
                  <a:srgbClr val="FFFFFF"/>
                </a:solidFill>
                <a:latin typeface="Proxima Nova Regular"/>
              </a:rPr>
              <a:t> et al. 2019 </a:t>
            </a:r>
          </a:p>
          <a:p>
            <a:pPr algn="ctr">
              <a:lnSpc>
                <a:spcPts val="3163"/>
              </a:lnSpc>
              <a:spcBef>
                <a:spcPct val="0"/>
              </a:spcBef>
            </a:pPr>
            <a:r>
              <a:rPr lang="en-US" sz="2259" dirty="0">
                <a:solidFill>
                  <a:srgbClr val="FFFFFF"/>
                </a:solidFill>
                <a:latin typeface="Proxima Nova Regular"/>
              </a:rPr>
              <a:t>1997-2017</a:t>
            </a:r>
          </a:p>
        </p:txBody>
      </p:sp>
    </p:spTree>
    <p:extLst>
      <p:ext uri="{BB962C8B-B14F-4D97-AF65-F5344CB8AC3E}">
        <p14:creationId xmlns:p14="http://schemas.microsoft.com/office/powerpoint/2010/main" val="224728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E4D2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161775" y="3277475"/>
            <a:ext cx="4387702" cy="3103090"/>
          </a:xfrm>
          <a:prstGeom prst="rect">
            <a:avLst/>
          </a:prstGeom>
        </p:spPr>
      </p:pic>
      <p:pic>
        <p:nvPicPr>
          <p:cNvPr id="3" name="Picture 3"/>
          <p:cNvPicPr>
            <a:picLocks noChangeAspect="1"/>
          </p:cNvPicPr>
          <p:nvPr/>
        </p:nvPicPr>
        <p:blipFill>
          <a:blip r:embed="rId3" cstate="screen">
            <a:alphaModFix amt="19999"/>
            <a:extLst>
              <a:ext uri="{28A0092B-C50C-407E-A947-70E740481C1C}">
                <a14:useLocalDpi xmlns:a14="http://schemas.microsoft.com/office/drawing/2010/main"/>
              </a:ext>
            </a:extLst>
          </a:blip>
          <a:srcRect/>
          <a:stretch>
            <a:fillRect/>
          </a:stretch>
        </p:blipFill>
        <p:spPr>
          <a:xfrm>
            <a:off x="-991885" y="-1036619"/>
            <a:ext cx="20271770" cy="5833799"/>
          </a:xfrm>
          <a:prstGeom prst="rect">
            <a:avLst/>
          </a:prstGeom>
        </p:spPr>
      </p:pic>
      <p:pic>
        <p:nvPicPr>
          <p:cNvPr id="4" name="Picture 4"/>
          <p:cNvPicPr>
            <a:picLocks noChangeAspect="1"/>
          </p:cNvPicPr>
          <p:nvPr/>
        </p:nvPicPr>
        <p:blipFill>
          <a:blip r:embed="rId4"/>
          <a:srcRect/>
          <a:stretch>
            <a:fillRect/>
          </a:stretch>
        </p:blipFill>
        <p:spPr>
          <a:xfrm>
            <a:off x="2859577" y="3919951"/>
            <a:ext cx="2934629" cy="2934629"/>
          </a:xfrm>
          <a:prstGeom prst="rect">
            <a:avLst/>
          </a:prstGeom>
        </p:spPr>
      </p:pic>
      <p:pic>
        <p:nvPicPr>
          <p:cNvPr id="5"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905000" y="3335810"/>
            <a:ext cx="4387702" cy="3103090"/>
          </a:xfrm>
          <a:prstGeom prst="rect">
            <a:avLst/>
          </a:prstGeom>
        </p:spPr>
      </p:pic>
      <p:pic>
        <p:nvPicPr>
          <p:cNvPr id="6"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038337" y="4391722"/>
            <a:ext cx="1503556" cy="1503556"/>
          </a:xfrm>
          <a:prstGeom prst="rect">
            <a:avLst/>
          </a:prstGeom>
        </p:spPr>
      </p:pic>
      <p:pic>
        <p:nvPicPr>
          <p:cNvPr id="7"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452624" y="4753207"/>
            <a:ext cx="1680117" cy="1680117"/>
          </a:xfrm>
          <a:prstGeom prst="rect">
            <a:avLst/>
          </a:prstGeom>
        </p:spPr>
      </p:pic>
      <p:pic>
        <p:nvPicPr>
          <p:cNvPr id="8"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966744" y="4542998"/>
            <a:ext cx="1688535" cy="1688535"/>
          </a:xfrm>
          <a:prstGeom prst="rect">
            <a:avLst/>
          </a:prstGeom>
        </p:spPr>
      </p:pic>
      <p:pic>
        <p:nvPicPr>
          <p:cNvPr id="9" name="Picture 9"/>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2267926" y="3277475"/>
            <a:ext cx="4387702" cy="3103090"/>
          </a:xfrm>
          <a:prstGeom prst="rect">
            <a:avLst/>
          </a:prstGeom>
        </p:spPr>
      </p:pic>
      <p:pic>
        <p:nvPicPr>
          <p:cNvPr id="10" name="Picture 1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355626" y="4753207"/>
            <a:ext cx="1680117" cy="1680117"/>
          </a:xfrm>
          <a:prstGeom prst="rect">
            <a:avLst/>
          </a:prstGeom>
        </p:spPr>
      </p:pic>
      <p:pic>
        <p:nvPicPr>
          <p:cNvPr id="11" name="Picture 1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392222" y="4099932"/>
            <a:ext cx="1680117" cy="1680117"/>
          </a:xfrm>
          <a:prstGeom prst="rect">
            <a:avLst/>
          </a:prstGeom>
        </p:spPr>
      </p:pic>
      <p:pic>
        <p:nvPicPr>
          <p:cNvPr id="12" name="Picture 1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640444" y="5028271"/>
            <a:ext cx="1503556" cy="1503556"/>
          </a:xfrm>
          <a:prstGeom prst="rect">
            <a:avLst/>
          </a:prstGeom>
        </p:spPr>
      </p:pic>
      <p:grpSp>
        <p:nvGrpSpPr>
          <p:cNvPr id="13" name="Group 13"/>
          <p:cNvGrpSpPr/>
          <p:nvPr/>
        </p:nvGrpSpPr>
        <p:grpSpPr>
          <a:xfrm>
            <a:off x="1432487" y="6845562"/>
            <a:ext cx="4787472" cy="1293674"/>
            <a:chOff x="0" y="-76200"/>
            <a:chExt cx="6383296" cy="1724898"/>
          </a:xfrm>
        </p:grpSpPr>
        <p:sp>
          <p:nvSpPr>
            <p:cNvPr id="14" name="TextBox 14"/>
            <p:cNvSpPr txBox="1"/>
            <p:nvPr/>
          </p:nvSpPr>
          <p:spPr>
            <a:xfrm>
              <a:off x="0" y="-76200"/>
              <a:ext cx="6383296" cy="605293"/>
            </a:xfrm>
            <a:prstGeom prst="rect">
              <a:avLst/>
            </a:prstGeom>
          </p:spPr>
          <p:txBody>
            <a:bodyPr lIns="0" tIns="0" rIns="0" bIns="0" rtlCol="0" anchor="t">
              <a:spAutoFit/>
            </a:bodyPr>
            <a:lstStyle/>
            <a:p>
              <a:pPr algn="ctr">
                <a:lnSpc>
                  <a:spcPts val="3640"/>
                </a:lnSpc>
              </a:pPr>
              <a:r>
                <a:rPr lang="en-US" sz="2800" spc="84" dirty="0">
                  <a:solidFill>
                    <a:srgbClr val="FFFFFF"/>
                  </a:solidFill>
                  <a:latin typeface="Klavika-Medium"/>
                </a:rPr>
                <a:t>Moderate Grazing</a:t>
              </a:r>
            </a:p>
          </p:txBody>
        </p:sp>
        <p:sp>
          <p:nvSpPr>
            <p:cNvPr id="15" name="TextBox 15"/>
            <p:cNvSpPr txBox="1"/>
            <p:nvPr/>
          </p:nvSpPr>
          <p:spPr>
            <a:xfrm>
              <a:off x="25400" y="715645"/>
              <a:ext cx="6332496" cy="933053"/>
            </a:xfrm>
            <a:prstGeom prst="rect">
              <a:avLst/>
            </a:prstGeom>
          </p:spPr>
          <p:txBody>
            <a:bodyPr lIns="0" tIns="0" rIns="0" bIns="0" rtlCol="0" anchor="t">
              <a:spAutoFit/>
            </a:bodyPr>
            <a:lstStyle/>
            <a:p>
              <a:pPr algn="ctr">
                <a:lnSpc>
                  <a:spcPts val="2917"/>
                </a:lnSpc>
              </a:pPr>
              <a:r>
                <a:rPr lang="en-US" sz="1945">
                  <a:solidFill>
                    <a:srgbClr val="FFFFFF"/>
                  </a:solidFill>
                  <a:latin typeface="Proxima Nova Regular"/>
                </a:rPr>
                <a:t>Highest level of native species richness</a:t>
              </a:r>
            </a:p>
            <a:p>
              <a:pPr algn="ctr">
                <a:lnSpc>
                  <a:spcPts val="2917"/>
                </a:lnSpc>
              </a:pPr>
              <a:endParaRPr lang="en-US" sz="1945">
                <a:solidFill>
                  <a:srgbClr val="FFFFFF"/>
                </a:solidFill>
                <a:latin typeface="Proxima Nova Regular"/>
              </a:endParaRPr>
            </a:p>
          </p:txBody>
        </p:sp>
      </p:grpSp>
      <p:sp>
        <p:nvSpPr>
          <p:cNvPr id="16" name="TextBox 16"/>
          <p:cNvSpPr txBox="1"/>
          <p:nvPr/>
        </p:nvSpPr>
        <p:spPr>
          <a:xfrm>
            <a:off x="1193180" y="1028819"/>
            <a:ext cx="16078199" cy="944041"/>
          </a:xfrm>
          <a:prstGeom prst="rect">
            <a:avLst/>
          </a:prstGeom>
        </p:spPr>
        <p:txBody>
          <a:bodyPr wrap="square" lIns="0" tIns="0" rIns="0" bIns="0" rtlCol="0" anchor="t">
            <a:spAutoFit/>
          </a:bodyPr>
          <a:lstStyle/>
          <a:p>
            <a:pPr algn="ctr">
              <a:lnSpc>
                <a:spcPts val="7526"/>
              </a:lnSpc>
            </a:pPr>
            <a:r>
              <a:rPr lang="en-US" sz="5789" dirty="0">
                <a:solidFill>
                  <a:srgbClr val="FFFFFF"/>
                </a:solidFill>
                <a:latin typeface="Klavika-Medium"/>
              </a:rPr>
              <a:t>Drought , High Intensity Grazing , Consequences</a:t>
            </a:r>
          </a:p>
        </p:txBody>
      </p:sp>
      <p:grpSp>
        <p:nvGrpSpPr>
          <p:cNvPr id="17" name="Group 17"/>
          <p:cNvGrpSpPr/>
          <p:nvPr/>
        </p:nvGrpSpPr>
        <p:grpSpPr>
          <a:xfrm>
            <a:off x="6750264" y="6902712"/>
            <a:ext cx="4787472" cy="1941374"/>
            <a:chOff x="0" y="0"/>
            <a:chExt cx="6383296" cy="2588498"/>
          </a:xfrm>
        </p:grpSpPr>
        <p:sp>
          <p:nvSpPr>
            <p:cNvPr id="18" name="TextBox 18"/>
            <p:cNvSpPr txBox="1"/>
            <p:nvPr/>
          </p:nvSpPr>
          <p:spPr>
            <a:xfrm>
              <a:off x="0" y="-76200"/>
              <a:ext cx="6383296" cy="638387"/>
            </a:xfrm>
            <a:prstGeom prst="rect">
              <a:avLst/>
            </a:prstGeom>
          </p:spPr>
          <p:txBody>
            <a:bodyPr lIns="0" tIns="0" rIns="0" bIns="0" rtlCol="0" anchor="t">
              <a:spAutoFit/>
            </a:bodyPr>
            <a:lstStyle/>
            <a:p>
              <a:pPr algn="ctr">
                <a:lnSpc>
                  <a:spcPts val="3640"/>
                </a:lnSpc>
              </a:pPr>
              <a:r>
                <a:rPr lang="en-US" sz="2800" spc="84">
                  <a:solidFill>
                    <a:srgbClr val="FFFFFF"/>
                  </a:solidFill>
                  <a:latin typeface="Klavika-Medium"/>
                </a:rPr>
                <a:t>Intensive grazing</a:t>
              </a:r>
            </a:p>
          </p:txBody>
        </p:sp>
        <p:sp>
          <p:nvSpPr>
            <p:cNvPr id="19" name="TextBox 19"/>
            <p:cNvSpPr txBox="1"/>
            <p:nvPr/>
          </p:nvSpPr>
          <p:spPr>
            <a:xfrm>
              <a:off x="25400" y="715645"/>
              <a:ext cx="6332496" cy="1872853"/>
            </a:xfrm>
            <a:prstGeom prst="rect">
              <a:avLst/>
            </a:prstGeom>
          </p:spPr>
          <p:txBody>
            <a:bodyPr lIns="0" tIns="0" rIns="0" bIns="0" rtlCol="0" anchor="t">
              <a:spAutoFit/>
            </a:bodyPr>
            <a:lstStyle/>
            <a:p>
              <a:pPr algn="ctr">
                <a:lnSpc>
                  <a:spcPts val="2917"/>
                </a:lnSpc>
              </a:pPr>
              <a:r>
                <a:rPr lang="en-US" sz="1945">
                  <a:solidFill>
                    <a:srgbClr val="FFFFFF"/>
                  </a:solidFill>
                  <a:latin typeface="Proxima Nova Regular"/>
                </a:rPr>
                <a:t>Large spike in cheatgrass after 2002 drought</a:t>
              </a:r>
            </a:p>
            <a:p>
              <a:pPr algn="ctr">
                <a:lnSpc>
                  <a:spcPts val="2917"/>
                </a:lnSpc>
              </a:pPr>
              <a:r>
                <a:rPr lang="en-US" sz="1945">
                  <a:solidFill>
                    <a:srgbClr val="FFFFFF"/>
                  </a:solidFill>
                  <a:latin typeface="Proxima Nova Regular"/>
                </a:rPr>
                <a:t>Decline in grazing-sensitive bunchgrasses (Squirreltail)</a:t>
              </a:r>
            </a:p>
          </p:txBody>
        </p:sp>
      </p:grpSp>
      <p:grpSp>
        <p:nvGrpSpPr>
          <p:cNvPr id="20" name="Group 20"/>
          <p:cNvGrpSpPr/>
          <p:nvPr/>
        </p:nvGrpSpPr>
        <p:grpSpPr>
          <a:xfrm>
            <a:off x="12068041" y="6845562"/>
            <a:ext cx="4787472" cy="946032"/>
            <a:chOff x="0" y="-76200"/>
            <a:chExt cx="6383296" cy="1261376"/>
          </a:xfrm>
        </p:grpSpPr>
        <p:sp>
          <p:nvSpPr>
            <p:cNvPr id="21" name="TextBox 21"/>
            <p:cNvSpPr txBox="1"/>
            <p:nvPr/>
          </p:nvSpPr>
          <p:spPr>
            <a:xfrm>
              <a:off x="0" y="-76200"/>
              <a:ext cx="6383296" cy="638387"/>
            </a:xfrm>
            <a:prstGeom prst="rect">
              <a:avLst/>
            </a:prstGeom>
          </p:spPr>
          <p:txBody>
            <a:bodyPr lIns="0" tIns="0" rIns="0" bIns="0" rtlCol="0" anchor="t">
              <a:spAutoFit/>
            </a:bodyPr>
            <a:lstStyle/>
            <a:p>
              <a:pPr algn="ctr">
                <a:lnSpc>
                  <a:spcPts val="3640"/>
                </a:lnSpc>
              </a:pPr>
              <a:r>
                <a:rPr lang="en-US" sz="2800" spc="84">
                  <a:solidFill>
                    <a:srgbClr val="FFFFFF"/>
                  </a:solidFill>
                  <a:latin typeface="Klavika-Medium"/>
                </a:rPr>
                <a:t>No Grazing</a:t>
              </a:r>
            </a:p>
          </p:txBody>
        </p:sp>
        <p:sp>
          <p:nvSpPr>
            <p:cNvPr id="22" name="TextBox 22"/>
            <p:cNvSpPr txBox="1"/>
            <p:nvPr/>
          </p:nvSpPr>
          <p:spPr>
            <a:xfrm>
              <a:off x="25400" y="715645"/>
              <a:ext cx="6332496" cy="469531"/>
            </a:xfrm>
            <a:prstGeom prst="rect">
              <a:avLst/>
            </a:prstGeom>
          </p:spPr>
          <p:txBody>
            <a:bodyPr lIns="0" tIns="0" rIns="0" bIns="0" rtlCol="0" anchor="t">
              <a:spAutoFit/>
            </a:bodyPr>
            <a:lstStyle/>
            <a:p>
              <a:pPr algn="ctr">
                <a:lnSpc>
                  <a:spcPts val="2917"/>
                </a:lnSpc>
              </a:pPr>
              <a:r>
                <a:rPr lang="en-US" sz="1945" dirty="0">
                  <a:solidFill>
                    <a:srgbClr val="FFFFFF"/>
                  </a:solidFill>
                  <a:latin typeface="Proxima Nova Regular"/>
                </a:rPr>
                <a:t>Composition like that of intensive grazing</a:t>
              </a:r>
            </a:p>
          </p:txBody>
        </p:sp>
      </p:grpSp>
      <p:sp>
        <p:nvSpPr>
          <p:cNvPr id="23" name="TextBox 23"/>
          <p:cNvSpPr txBox="1"/>
          <p:nvPr/>
        </p:nvSpPr>
        <p:spPr>
          <a:xfrm>
            <a:off x="8096553" y="2101597"/>
            <a:ext cx="2424187" cy="790337"/>
          </a:xfrm>
          <a:prstGeom prst="rect">
            <a:avLst/>
          </a:prstGeom>
        </p:spPr>
        <p:txBody>
          <a:bodyPr lIns="0" tIns="0" rIns="0" bIns="0" rtlCol="0" anchor="t">
            <a:spAutoFit/>
          </a:bodyPr>
          <a:lstStyle/>
          <a:p>
            <a:pPr algn="ctr">
              <a:lnSpc>
                <a:spcPts val="3163"/>
              </a:lnSpc>
              <a:spcBef>
                <a:spcPct val="0"/>
              </a:spcBef>
            </a:pPr>
            <a:r>
              <a:rPr lang="en-US" sz="2259">
                <a:solidFill>
                  <a:srgbClr val="FFFFFF"/>
                </a:solidFill>
                <a:latin typeface="Proxima Nova Regular"/>
              </a:rPr>
              <a:t>Souther et al. 2019 </a:t>
            </a:r>
          </a:p>
          <a:p>
            <a:pPr algn="ctr">
              <a:lnSpc>
                <a:spcPts val="3163"/>
              </a:lnSpc>
              <a:spcBef>
                <a:spcPct val="0"/>
              </a:spcBef>
            </a:pPr>
            <a:r>
              <a:rPr lang="en-US" sz="2259">
                <a:solidFill>
                  <a:srgbClr val="FFFFFF"/>
                </a:solidFill>
                <a:latin typeface="Proxima Nova Regular"/>
              </a:rPr>
              <a:t>1997-2017</a:t>
            </a:r>
          </a:p>
        </p:txBody>
      </p:sp>
    </p:spTree>
    <p:extLst>
      <p:ext uri="{BB962C8B-B14F-4D97-AF65-F5344CB8AC3E}">
        <p14:creationId xmlns:p14="http://schemas.microsoft.com/office/powerpoint/2010/main" val="4002440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E4D2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alphaModFix amt="19999"/>
            <a:extLst>
              <a:ext uri="{28A0092B-C50C-407E-A947-70E740481C1C}">
                <a14:useLocalDpi xmlns:a14="http://schemas.microsoft.com/office/drawing/2010/main"/>
              </a:ext>
            </a:extLst>
          </a:blip>
          <a:srcRect/>
          <a:stretch>
            <a:fillRect/>
          </a:stretch>
        </p:blipFill>
        <p:spPr>
          <a:xfrm>
            <a:off x="-991885" y="-1036619"/>
            <a:ext cx="20271770" cy="5833799"/>
          </a:xfrm>
          <a:prstGeom prst="rect">
            <a:avLst/>
          </a:prstGeom>
        </p:spPr>
      </p:pic>
      <p:grpSp>
        <p:nvGrpSpPr>
          <p:cNvPr id="3" name="Group 3"/>
          <p:cNvGrpSpPr/>
          <p:nvPr/>
        </p:nvGrpSpPr>
        <p:grpSpPr>
          <a:xfrm>
            <a:off x="1432487" y="6902712"/>
            <a:ext cx="4787472" cy="1226999"/>
            <a:chOff x="0" y="0"/>
            <a:chExt cx="6383296" cy="1635998"/>
          </a:xfrm>
        </p:grpSpPr>
        <p:sp>
          <p:nvSpPr>
            <p:cNvPr id="4" name="TextBox 4"/>
            <p:cNvSpPr txBox="1"/>
            <p:nvPr/>
          </p:nvSpPr>
          <p:spPr>
            <a:xfrm>
              <a:off x="0" y="-76200"/>
              <a:ext cx="6383296" cy="638387"/>
            </a:xfrm>
            <a:prstGeom prst="rect">
              <a:avLst/>
            </a:prstGeom>
          </p:spPr>
          <p:txBody>
            <a:bodyPr lIns="0" tIns="0" rIns="0" bIns="0" rtlCol="0" anchor="t">
              <a:spAutoFit/>
            </a:bodyPr>
            <a:lstStyle/>
            <a:p>
              <a:pPr algn="ctr">
                <a:lnSpc>
                  <a:spcPts val="3640"/>
                </a:lnSpc>
              </a:pPr>
              <a:r>
                <a:rPr lang="en-US" sz="2800" spc="84">
                  <a:solidFill>
                    <a:srgbClr val="FFFFFF"/>
                  </a:solidFill>
                  <a:latin typeface="Klavika-Medium"/>
                </a:rPr>
                <a:t>Moderate Grazing: </a:t>
              </a:r>
            </a:p>
          </p:txBody>
        </p:sp>
        <p:sp>
          <p:nvSpPr>
            <p:cNvPr id="5" name="TextBox 5"/>
            <p:cNvSpPr txBox="1"/>
            <p:nvPr/>
          </p:nvSpPr>
          <p:spPr>
            <a:xfrm>
              <a:off x="25400" y="715645"/>
              <a:ext cx="6332496" cy="920353"/>
            </a:xfrm>
            <a:prstGeom prst="rect">
              <a:avLst/>
            </a:prstGeom>
          </p:spPr>
          <p:txBody>
            <a:bodyPr lIns="0" tIns="0" rIns="0" bIns="0" rtlCol="0" anchor="t">
              <a:spAutoFit/>
            </a:bodyPr>
            <a:lstStyle/>
            <a:p>
              <a:pPr algn="ctr">
                <a:lnSpc>
                  <a:spcPts val="2917"/>
                </a:lnSpc>
              </a:pPr>
              <a:r>
                <a:rPr lang="en-US" sz="1945">
                  <a:solidFill>
                    <a:srgbClr val="FFFFFF"/>
                  </a:solidFill>
                  <a:latin typeface="Proxima Nova Regular"/>
                </a:rPr>
                <a:t>Highest level of native species richness</a:t>
              </a:r>
            </a:p>
            <a:p>
              <a:pPr algn="ctr">
                <a:lnSpc>
                  <a:spcPts val="2917"/>
                </a:lnSpc>
              </a:pPr>
              <a:endParaRPr lang="en-US" sz="1945">
                <a:solidFill>
                  <a:srgbClr val="FFFFFF"/>
                </a:solidFill>
                <a:latin typeface="Proxima Nova Regular"/>
              </a:endParaRPr>
            </a:p>
          </p:txBody>
        </p:sp>
      </p:grpSp>
      <p:grpSp>
        <p:nvGrpSpPr>
          <p:cNvPr id="6" name="Group 6"/>
          <p:cNvGrpSpPr/>
          <p:nvPr/>
        </p:nvGrpSpPr>
        <p:grpSpPr>
          <a:xfrm>
            <a:off x="6750264" y="6902712"/>
            <a:ext cx="4787472" cy="1941374"/>
            <a:chOff x="0" y="0"/>
            <a:chExt cx="6383296" cy="2588498"/>
          </a:xfrm>
        </p:grpSpPr>
        <p:sp>
          <p:nvSpPr>
            <p:cNvPr id="7" name="TextBox 7"/>
            <p:cNvSpPr txBox="1"/>
            <p:nvPr/>
          </p:nvSpPr>
          <p:spPr>
            <a:xfrm>
              <a:off x="0" y="-76200"/>
              <a:ext cx="6383296" cy="638387"/>
            </a:xfrm>
            <a:prstGeom prst="rect">
              <a:avLst/>
            </a:prstGeom>
          </p:spPr>
          <p:txBody>
            <a:bodyPr lIns="0" tIns="0" rIns="0" bIns="0" rtlCol="0" anchor="t">
              <a:spAutoFit/>
            </a:bodyPr>
            <a:lstStyle/>
            <a:p>
              <a:pPr algn="ctr">
                <a:lnSpc>
                  <a:spcPts val="3640"/>
                </a:lnSpc>
              </a:pPr>
              <a:r>
                <a:rPr lang="en-US" sz="2800" spc="84">
                  <a:solidFill>
                    <a:srgbClr val="FFFFFF"/>
                  </a:solidFill>
                  <a:latin typeface="Klavika-Medium"/>
                </a:rPr>
                <a:t>Intensive grazing</a:t>
              </a:r>
            </a:p>
          </p:txBody>
        </p:sp>
        <p:sp>
          <p:nvSpPr>
            <p:cNvPr id="8" name="TextBox 8"/>
            <p:cNvSpPr txBox="1"/>
            <p:nvPr/>
          </p:nvSpPr>
          <p:spPr>
            <a:xfrm>
              <a:off x="25400" y="715645"/>
              <a:ext cx="6332496" cy="1872853"/>
            </a:xfrm>
            <a:prstGeom prst="rect">
              <a:avLst/>
            </a:prstGeom>
          </p:spPr>
          <p:txBody>
            <a:bodyPr lIns="0" tIns="0" rIns="0" bIns="0" rtlCol="0" anchor="t">
              <a:spAutoFit/>
            </a:bodyPr>
            <a:lstStyle/>
            <a:p>
              <a:pPr algn="ctr">
                <a:lnSpc>
                  <a:spcPts val="2917"/>
                </a:lnSpc>
              </a:pPr>
              <a:r>
                <a:rPr lang="en-US" sz="1945">
                  <a:solidFill>
                    <a:srgbClr val="FFFFFF"/>
                  </a:solidFill>
                  <a:latin typeface="Proxima Nova Regular"/>
                </a:rPr>
                <a:t>Large spike in cheatgrass after 2002 drought</a:t>
              </a:r>
            </a:p>
            <a:p>
              <a:pPr algn="ctr">
                <a:lnSpc>
                  <a:spcPts val="2917"/>
                </a:lnSpc>
              </a:pPr>
              <a:endParaRPr lang="en-US" sz="1945">
                <a:solidFill>
                  <a:srgbClr val="FFFFFF"/>
                </a:solidFill>
                <a:latin typeface="Proxima Nova Regular"/>
              </a:endParaRPr>
            </a:p>
            <a:p>
              <a:pPr algn="ctr">
                <a:lnSpc>
                  <a:spcPts val="2917"/>
                </a:lnSpc>
              </a:pPr>
              <a:endParaRPr lang="en-US" sz="1945">
                <a:solidFill>
                  <a:srgbClr val="FFFFFF"/>
                </a:solidFill>
                <a:latin typeface="Proxima Nova Regular"/>
              </a:endParaRPr>
            </a:p>
          </p:txBody>
        </p:sp>
      </p:grpSp>
      <p:grpSp>
        <p:nvGrpSpPr>
          <p:cNvPr id="9" name="Group 9"/>
          <p:cNvGrpSpPr/>
          <p:nvPr/>
        </p:nvGrpSpPr>
        <p:grpSpPr>
          <a:xfrm>
            <a:off x="12068041" y="6845562"/>
            <a:ext cx="4787472" cy="1317928"/>
            <a:chOff x="0" y="-76200"/>
            <a:chExt cx="6383296" cy="1757237"/>
          </a:xfrm>
        </p:grpSpPr>
        <p:sp>
          <p:nvSpPr>
            <p:cNvPr id="10" name="TextBox 10"/>
            <p:cNvSpPr txBox="1"/>
            <p:nvPr/>
          </p:nvSpPr>
          <p:spPr>
            <a:xfrm>
              <a:off x="0" y="-76200"/>
              <a:ext cx="6383296" cy="638387"/>
            </a:xfrm>
            <a:prstGeom prst="rect">
              <a:avLst/>
            </a:prstGeom>
          </p:spPr>
          <p:txBody>
            <a:bodyPr lIns="0" tIns="0" rIns="0" bIns="0" rtlCol="0" anchor="t">
              <a:spAutoFit/>
            </a:bodyPr>
            <a:lstStyle/>
            <a:p>
              <a:pPr algn="ctr">
                <a:lnSpc>
                  <a:spcPts val="3640"/>
                </a:lnSpc>
              </a:pPr>
              <a:r>
                <a:rPr lang="en-US" sz="2800" spc="84">
                  <a:solidFill>
                    <a:srgbClr val="FFFFFF"/>
                  </a:solidFill>
                  <a:latin typeface="Klavika-Medium"/>
                </a:rPr>
                <a:t>No Grazing</a:t>
              </a:r>
            </a:p>
          </p:txBody>
        </p:sp>
        <p:sp>
          <p:nvSpPr>
            <p:cNvPr id="11" name="TextBox 11"/>
            <p:cNvSpPr txBox="1"/>
            <p:nvPr/>
          </p:nvSpPr>
          <p:spPr>
            <a:xfrm>
              <a:off x="25400" y="715645"/>
              <a:ext cx="6332496" cy="965392"/>
            </a:xfrm>
            <a:prstGeom prst="rect">
              <a:avLst/>
            </a:prstGeom>
          </p:spPr>
          <p:txBody>
            <a:bodyPr lIns="0" tIns="0" rIns="0" bIns="0" rtlCol="0" anchor="t">
              <a:spAutoFit/>
            </a:bodyPr>
            <a:lstStyle/>
            <a:p>
              <a:pPr algn="ctr">
                <a:lnSpc>
                  <a:spcPts val="2917"/>
                </a:lnSpc>
              </a:pPr>
              <a:r>
                <a:rPr lang="en-US" sz="1945" dirty="0">
                  <a:solidFill>
                    <a:srgbClr val="FFFFFF"/>
                  </a:solidFill>
                  <a:latin typeface="Proxima Nova Regular"/>
                </a:rPr>
                <a:t>Composition similar to that of intensive grazing</a:t>
              </a:r>
            </a:p>
          </p:txBody>
        </p:sp>
      </p:grpSp>
      <p:grpSp>
        <p:nvGrpSpPr>
          <p:cNvPr id="12" name="Group 12"/>
          <p:cNvGrpSpPr/>
          <p:nvPr/>
        </p:nvGrpSpPr>
        <p:grpSpPr>
          <a:xfrm>
            <a:off x="946619" y="3259797"/>
            <a:ext cx="16724055" cy="2938042"/>
            <a:chOff x="0" y="0"/>
            <a:chExt cx="22298740" cy="3917389"/>
          </a:xfrm>
        </p:grpSpPr>
        <p:sp>
          <p:nvSpPr>
            <p:cNvPr id="13" name="TextBox 13"/>
            <p:cNvSpPr txBox="1"/>
            <p:nvPr/>
          </p:nvSpPr>
          <p:spPr>
            <a:xfrm>
              <a:off x="791160" y="3454556"/>
              <a:ext cx="1433839" cy="462833"/>
            </a:xfrm>
            <a:prstGeom prst="rect">
              <a:avLst/>
            </a:prstGeom>
          </p:spPr>
          <p:txBody>
            <a:bodyPr lIns="0" tIns="0" rIns="0" bIns="0" rtlCol="0" anchor="t">
              <a:spAutoFit/>
            </a:bodyPr>
            <a:lstStyle/>
            <a:p>
              <a:pPr algn="ctr">
                <a:lnSpc>
                  <a:spcPts val="2939"/>
                </a:lnSpc>
              </a:pPr>
              <a:r>
                <a:rPr lang="en-US" sz="2099">
                  <a:solidFill>
                    <a:srgbClr val="FFFFFF"/>
                  </a:solidFill>
                  <a:latin typeface="Arimo"/>
                </a:rPr>
                <a:t>1997</a:t>
              </a:r>
            </a:p>
          </p:txBody>
        </p:sp>
        <p:sp>
          <p:nvSpPr>
            <p:cNvPr id="14" name="TextBox 14"/>
            <p:cNvSpPr txBox="1"/>
            <p:nvPr/>
          </p:nvSpPr>
          <p:spPr>
            <a:xfrm>
              <a:off x="2224998" y="3454556"/>
              <a:ext cx="1433839" cy="462833"/>
            </a:xfrm>
            <a:prstGeom prst="rect">
              <a:avLst/>
            </a:prstGeom>
          </p:spPr>
          <p:txBody>
            <a:bodyPr lIns="0" tIns="0" rIns="0" bIns="0" rtlCol="0" anchor="t">
              <a:spAutoFit/>
            </a:bodyPr>
            <a:lstStyle/>
            <a:p>
              <a:pPr algn="ctr">
                <a:lnSpc>
                  <a:spcPts val="2939"/>
                </a:lnSpc>
              </a:pPr>
              <a:r>
                <a:rPr lang="en-US" sz="2099">
                  <a:solidFill>
                    <a:srgbClr val="FFFFFF"/>
                  </a:solidFill>
                  <a:latin typeface="Arimo"/>
                </a:rPr>
                <a:t>1998</a:t>
              </a:r>
            </a:p>
          </p:txBody>
        </p:sp>
        <p:sp>
          <p:nvSpPr>
            <p:cNvPr id="15" name="TextBox 15"/>
            <p:cNvSpPr txBox="1"/>
            <p:nvPr/>
          </p:nvSpPr>
          <p:spPr>
            <a:xfrm>
              <a:off x="3658837" y="3454556"/>
              <a:ext cx="1433839" cy="462833"/>
            </a:xfrm>
            <a:prstGeom prst="rect">
              <a:avLst/>
            </a:prstGeom>
          </p:spPr>
          <p:txBody>
            <a:bodyPr lIns="0" tIns="0" rIns="0" bIns="0" rtlCol="0" anchor="t">
              <a:spAutoFit/>
            </a:bodyPr>
            <a:lstStyle/>
            <a:p>
              <a:pPr algn="ctr">
                <a:lnSpc>
                  <a:spcPts val="2939"/>
                </a:lnSpc>
              </a:pPr>
              <a:r>
                <a:rPr lang="en-US" sz="2099">
                  <a:solidFill>
                    <a:srgbClr val="FFFFFF"/>
                  </a:solidFill>
                  <a:latin typeface="Arimo"/>
                </a:rPr>
                <a:t>1999</a:t>
              </a:r>
            </a:p>
          </p:txBody>
        </p:sp>
        <p:sp>
          <p:nvSpPr>
            <p:cNvPr id="16" name="TextBox 16"/>
            <p:cNvSpPr txBox="1"/>
            <p:nvPr/>
          </p:nvSpPr>
          <p:spPr>
            <a:xfrm>
              <a:off x="5092676" y="3454556"/>
              <a:ext cx="1433839" cy="462833"/>
            </a:xfrm>
            <a:prstGeom prst="rect">
              <a:avLst/>
            </a:prstGeom>
          </p:spPr>
          <p:txBody>
            <a:bodyPr lIns="0" tIns="0" rIns="0" bIns="0" rtlCol="0" anchor="t">
              <a:spAutoFit/>
            </a:bodyPr>
            <a:lstStyle/>
            <a:p>
              <a:pPr algn="ctr">
                <a:lnSpc>
                  <a:spcPts val="2939"/>
                </a:lnSpc>
              </a:pPr>
              <a:r>
                <a:rPr lang="en-US" sz="2099">
                  <a:solidFill>
                    <a:srgbClr val="FFFFFF"/>
                  </a:solidFill>
                  <a:latin typeface="Arimo"/>
                </a:rPr>
                <a:t>2000</a:t>
              </a:r>
            </a:p>
          </p:txBody>
        </p:sp>
        <p:sp>
          <p:nvSpPr>
            <p:cNvPr id="17" name="TextBox 17"/>
            <p:cNvSpPr txBox="1"/>
            <p:nvPr/>
          </p:nvSpPr>
          <p:spPr>
            <a:xfrm>
              <a:off x="6526514" y="3454556"/>
              <a:ext cx="1433839" cy="462833"/>
            </a:xfrm>
            <a:prstGeom prst="rect">
              <a:avLst/>
            </a:prstGeom>
          </p:spPr>
          <p:txBody>
            <a:bodyPr lIns="0" tIns="0" rIns="0" bIns="0" rtlCol="0" anchor="t">
              <a:spAutoFit/>
            </a:bodyPr>
            <a:lstStyle/>
            <a:p>
              <a:pPr algn="ctr">
                <a:lnSpc>
                  <a:spcPts val="2939"/>
                </a:lnSpc>
              </a:pPr>
              <a:r>
                <a:rPr lang="en-US" sz="2099">
                  <a:solidFill>
                    <a:srgbClr val="FFFFFF"/>
                  </a:solidFill>
                  <a:latin typeface="Arimo"/>
                </a:rPr>
                <a:t>2001</a:t>
              </a:r>
            </a:p>
          </p:txBody>
        </p:sp>
        <p:sp>
          <p:nvSpPr>
            <p:cNvPr id="18" name="TextBox 18"/>
            <p:cNvSpPr txBox="1"/>
            <p:nvPr/>
          </p:nvSpPr>
          <p:spPr>
            <a:xfrm>
              <a:off x="7960353" y="3454556"/>
              <a:ext cx="1433839" cy="462833"/>
            </a:xfrm>
            <a:prstGeom prst="rect">
              <a:avLst/>
            </a:prstGeom>
          </p:spPr>
          <p:txBody>
            <a:bodyPr lIns="0" tIns="0" rIns="0" bIns="0" rtlCol="0" anchor="t">
              <a:spAutoFit/>
            </a:bodyPr>
            <a:lstStyle/>
            <a:p>
              <a:pPr algn="ctr">
                <a:lnSpc>
                  <a:spcPts val="2939"/>
                </a:lnSpc>
              </a:pPr>
              <a:r>
                <a:rPr lang="en-US" sz="2099">
                  <a:solidFill>
                    <a:srgbClr val="FFFFFF"/>
                  </a:solidFill>
                  <a:latin typeface="Arimo"/>
                </a:rPr>
                <a:t>2002</a:t>
              </a:r>
            </a:p>
          </p:txBody>
        </p:sp>
        <p:sp>
          <p:nvSpPr>
            <p:cNvPr id="19" name="TextBox 19"/>
            <p:cNvSpPr txBox="1"/>
            <p:nvPr/>
          </p:nvSpPr>
          <p:spPr>
            <a:xfrm>
              <a:off x="9394192" y="3454556"/>
              <a:ext cx="1433839" cy="462833"/>
            </a:xfrm>
            <a:prstGeom prst="rect">
              <a:avLst/>
            </a:prstGeom>
          </p:spPr>
          <p:txBody>
            <a:bodyPr lIns="0" tIns="0" rIns="0" bIns="0" rtlCol="0" anchor="t">
              <a:spAutoFit/>
            </a:bodyPr>
            <a:lstStyle/>
            <a:p>
              <a:pPr algn="ctr">
                <a:lnSpc>
                  <a:spcPts val="2939"/>
                </a:lnSpc>
              </a:pPr>
              <a:r>
                <a:rPr lang="en-US" sz="2099">
                  <a:solidFill>
                    <a:srgbClr val="FFFFFF"/>
                  </a:solidFill>
                  <a:latin typeface="Arimo"/>
                </a:rPr>
                <a:t>2003</a:t>
              </a:r>
            </a:p>
          </p:txBody>
        </p:sp>
        <p:sp>
          <p:nvSpPr>
            <p:cNvPr id="20" name="TextBox 20"/>
            <p:cNvSpPr txBox="1"/>
            <p:nvPr/>
          </p:nvSpPr>
          <p:spPr>
            <a:xfrm>
              <a:off x="10828030" y="3454556"/>
              <a:ext cx="1433839" cy="462833"/>
            </a:xfrm>
            <a:prstGeom prst="rect">
              <a:avLst/>
            </a:prstGeom>
          </p:spPr>
          <p:txBody>
            <a:bodyPr lIns="0" tIns="0" rIns="0" bIns="0" rtlCol="0" anchor="t">
              <a:spAutoFit/>
            </a:bodyPr>
            <a:lstStyle/>
            <a:p>
              <a:pPr algn="ctr">
                <a:lnSpc>
                  <a:spcPts val="2939"/>
                </a:lnSpc>
              </a:pPr>
              <a:r>
                <a:rPr lang="en-US" sz="2099">
                  <a:solidFill>
                    <a:srgbClr val="FFFFFF"/>
                  </a:solidFill>
                  <a:latin typeface="Arimo"/>
                </a:rPr>
                <a:t>2004</a:t>
              </a:r>
            </a:p>
          </p:txBody>
        </p:sp>
        <p:sp>
          <p:nvSpPr>
            <p:cNvPr id="21" name="TextBox 21"/>
            <p:cNvSpPr txBox="1"/>
            <p:nvPr/>
          </p:nvSpPr>
          <p:spPr>
            <a:xfrm>
              <a:off x="12261869" y="3454556"/>
              <a:ext cx="1433839" cy="462833"/>
            </a:xfrm>
            <a:prstGeom prst="rect">
              <a:avLst/>
            </a:prstGeom>
          </p:spPr>
          <p:txBody>
            <a:bodyPr lIns="0" tIns="0" rIns="0" bIns="0" rtlCol="0" anchor="t">
              <a:spAutoFit/>
            </a:bodyPr>
            <a:lstStyle/>
            <a:p>
              <a:pPr algn="ctr">
                <a:lnSpc>
                  <a:spcPts val="2939"/>
                </a:lnSpc>
              </a:pPr>
              <a:r>
                <a:rPr lang="en-US" sz="2099">
                  <a:solidFill>
                    <a:srgbClr val="FFFFFF"/>
                  </a:solidFill>
                  <a:latin typeface="Arimo"/>
                </a:rPr>
                <a:t>2005</a:t>
              </a:r>
            </a:p>
          </p:txBody>
        </p:sp>
        <p:sp>
          <p:nvSpPr>
            <p:cNvPr id="22" name="TextBox 22"/>
            <p:cNvSpPr txBox="1"/>
            <p:nvPr/>
          </p:nvSpPr>
          <p:spPr>
            <a:xfrm>
              <a:off x="13695708" y="3454556"/>
              <a:ext cx="1433839" cy="462833"/>
            </a:xfrm>
            <a:prstGeom prst="rect">
              <a:avLst/>
            </a:prstGeom>
          </p:spPr>
          <p:txBody>
            <a:bodyPr lIns="0" tIns="0" rIns="0" bIns="0" rtlCol="0" anchor="t">
              <a:spAutoFit/>
            </a:bodyPr>
            <a:lstStyle/>
            <a:p>
              <a:pPr algn="ctr">
                <a:lnSpc>
                  <a:spcPts val="2939"/>
                </a:lnSpc>
              </a:pPr>
              <a:r>
                <a:rPr lang="en-US" sz="2099">
                  <a:solidFill>
                    <a:srgbClr val="FFFFFF"/>
                  </a:solidFill>
                  <a:latin typeface="Arimo"/>
                </a:rPr>
                <a:t>2006</a:t>
              </a:r>
            </a:p>
          </p:txBody>
        </p:sp>
        <p:sp>
          <p:nvSpPr>
            <p:cNvPr id="23" name="TextBox 23"/>
            <p:cNvSpPr txBox="1"/>
            <p:nvPr/>
          </p:nvSpPr>
          <p:spPr>
            <a:xfrm>
              <a:off x="15129546" y="3454556"/>
              <a:ext cx="1433839" cy="462833"/>
            </a:xfrm>
            <a:prstGeom prst="rect">
              <a:avLst/>
            </a:prstGeom>
          </p:spPr>
          <p:txBody>
            <a:bodyPr lIns="0" tIns="0" rIns="0" bIns="0" rtlCol="0" anchor="t">
              <a:spAutoFit/>
            </a:bodyPr>
            <a:lstStyle/>
            <a:p>
              <a:pPr algn="ctr">
                <a:lnSpc>
                  <a:spcPts val="2939"/>
                </a:lnSpc>
              </a:pPr>
              <a:r>
                <a:rPr lang="en-US" sz="2099">
                  <a:solidFill>
                    <a:srgbClr val="FFFFFF"/>
                  </a:solidFill>
                  <a:latin typeface="Arimo"/>
                </a:rPr>
                <a:t>2007</a:t>
              </a:r>
            </a:p>
          </p:txBody>
        </p:sp>
        <p:sp>
          <p:nvSpPr>
            <p:cNvPr id="24" name="TextBox 24"/>
            <p:cNvSpPr txBox="1"/>
            <p:nvPr/>
          </p:nvSpPr>
          <p:spPr>
            <a:xfrm>
              <a:off x="16563385" y="3454556"/>
              <a:ext cx="1433839" cy="462833"/>
            </a:xfrm>
            <a:prstGeom prst="rect">
              <a:avLst/>
            </a:prstGeom>
          </p:spPr>
          <p:txBody>
            <a:bodyPr lIns="0" tIns="0" rIns="0" bIns="0" rtlCol="0" anchor="t">
              <a:spAutoFit/>
            </a:bodyPr>
            <a:lstStyle/>
            <a:p>
              <a:pPr algn="ctr">
                <a:lnSpc>
                  <a:spcPts val="2939"/>
                </a:lnSpc>
              </a:pPr>
              <a:r>
                <a:rPr lang="en-US" sz="2099">
                  <a:solidFill>
                    <a:srgbClr val="FFFFFF"/>
                  </a:solidFill>
                  <a:latin typeface="Arimo"/>
                </a:rPr>
                <a:t>2008</a:t>
              </a:r>
            </a:p>
          </p:txBody>
        </p:sp>
        <p:sp>
          <p:nvSpPr>
            <p:cNvPr id="25" name="TextBox 25"/>
            <p:cNvSpPr txBox="1"/>
            <p:nvPr/>
          </p:nvSpPr>
          <p:spPr>
            <a:xfrm>
              <a:off x="17997224" y="3454556"/>
              <a:ext cx="1433839" cy="462833"/>
            </a:xfrm>
            <a:prstGeom prst="rect">
              <a:avLst/>
            </a:prstGeom>
          </p:spPr>
          <p:txBody>
            <a:bodyPr lIns="0" tIns="0" rIns="0" bIns="0" rtlCol="0" anchor="t">
              <a:spAutoFit/>
            </a:bodyPr>
            <a:lstStyle/>
            <a:p>
              <a:pPr algn="ctr">
                <a:lnSpc>
                  <a:spcPts val="2939"/>
                </a:lnSpc>
              </a:pPr>
              <a:r>
                <a:rPr lang="en-US" sz="2099">
                  <a:solidFill>
                    <a:srgbClr val="FFFFFF"/>
                  </a:solidFill>
                  <a:latin typeface="Arimo"/>
                </a:rPr>
                <a:t>2011</a:t>
              </a:r>
            </a:p>
          </p:txBody>
        </p:sp>
        <p:sp>
          <p:nvSpPr>
            <p:cNvPr id="26" name="TextBox 26"/>
            <p:cNvSpPr txBox="1"/>
            <p:nvPr/>
          </p:nvSpPr>
          <p:spPr>
            <a:xfrm>
              <a:off x="19431062" y="3454556"/>
              <a:ext cx="1433839" cy="462833"/>
            </a:xfrm>
            <a:prstGeom prst="rect">
              <a:avLst/>
            </a:prstGeom>
          </p:spPr>
          <p:txBody>
            <a:bodyPr lIns="0" tIns="0" rIns="0" bIns="0" rtlCol="0" anchor="t">
              <a:spAutoFit/>
            </a:bodyPr>
            <a:lstStyle/>
            <a:p>
              <a:pPr algn="ctr">
                <a:lnSpc>
                  <a:spcPts val="2939"/>
                </a:lnSpc>
              </a:pPr>
              <a:r>
                <a:rPr lang="en-US" sz="2099">
                  <a:solidFill>
                    <a:srgbClr val="FFFFFF"/>
                  </a:solidFill>
                  <a:latin typeface="Arimo"/>
                </a:rPr>
                <a:t>2014</a:t>
              </a:r>
            </a:p>
          </p:txBody>
        </p:sp>
        <p:sp>
          <p:nvSpPr>
            <p:cNvPr id="27" name="TextBox 27"/>
            <p:cNvSpPr txBox="1"/>
            <p:nvPr/>
          </p:nvSpPr>
          <p:spPr>
            <a:xfrm>
              <a:off x="20864901" y="3454556"/>
              <a:ext cx="1433839" cy="462833"/>
            </a:xfrm>
            <a:prstGeom prst="rect">
              <a:avLst/>
            </a:prstGeom>
          </p:spPr>
          <p:txBody>
            <a:bodyPr lIns="0" tIns="0" rIns="0" bIns="0" rtlCol="0" anchor="t">
              <a:spAutoFit/>
            </a:bodyPr>
            <a:lstStyle/>
            <a:p>
              <a:pPr algn="ctr">
                <a:lnSpc>
                  <a:spcPts val="2939"/>
                </a:lnSpc>
              </a:pPr>
              <a:r>
                <a:rPr lang="en-US" sz="2099">
                  <a:solidFill>
                    <a:srgbClr val="FFFFFF"/>
                  </a:solidFill>
                  <a:latin typeface="Arimo"/>
                </a:rPr>
                <a:t>2017</a:t>
              </a:r>
            </a:p>
          </p:txBody>
        </p:sp>
        <p:grpSp>
          <p:nvGrpSpPr>
            <p:cNvPr id="28" name="Group 28"/>
            <p:cNvGrpSpPr>
              <a:grpSpLocks noChangeAspect="1"/>
            </p:cNvGrpSpPr>
            <p:nvPr/>
          </p:nvGrpSpPr>
          <p:grpSpPr>
            <a:xfrm>
              <a:off x="791160" y="207604"/>
              <a:ext cx="21507580" cy="3294577"/>
              <a:chOff x="0" y="0"/>
              <a:chExt cx="21904362" cy="3355357"/>
            </a:xfrm>
          </p:grpSpPr>
          <p:sp>
            <p:nvSpPr>
              <p:cNvPr id="29" name="Freeform 29"/>
              <p:cNvSpPr/>
              <p:nvPr/>
            </p:nvSpPr>
            <p:spPr>
              <a:xfrm>
                <a:off x="0" y="-6350"/>
                <a:ext cx="21904362" cy="3368057"/>
              </a:xfrm>
              <a:custGeom>
                <a:avLst/>
                <a:gdLst/>
                <a:ahLst/>
                <a:cxnLst/>
                <a:rect l="l" t="t" r="r" b="b"/>
                <a:pathLst>
                  <a:path w="21904362" h="3368057">
                    <a:moveTo>
                      <a:pt x="0" y="0"/>
                    </a:moveTo>
                    <a:lnTo>
                      <a:pt x="21904362" y="0"/>
                    </a:lnTo>
                    <a:lnTo>
                      <a:pt x="21904362" y="12700"/>
                    </a:lnTo>
                    <a:lnTo>
                      <a:pt x="0" y="12700"/>
                    </a:lnTo>
                    <a:close/>
                    <a:moveTo>
                      <a:pt x="0" y="838839"/>
                    </a:moveTo>
                    <a:lnTo>
                      <a:pt x="21904362" y="838839"/>
                    </a:lnTo>
                    <a:lnTo>
                      <a:pt x="21904362" y="851539"/>
                    </a:lnTo>
                    <a:lnTo>
                      <a:pt x="0" y="851539"/>
                    </a:lnTo>
                    <a:close/>
                    <a:moveTo>
                      <a:pt x="0" y="1677678"/>
                    </a:moveTo>
                    <a:lnTo>
                      <a:pt x="21904362" y="1677678"/>
                    </a:lnTo>
                    <a:lnTo>
                      <a:pt x="21904362" y="1690378"/>
                    </a:lnTo>
                    <a:lnTo>
                      <a:pt x="0" y="1690378"/>
                    </a:lnTo>
                    <a:close/>
                    <a:moveTo>
                      <a:pt x="0" y="2516518"/>
                    </a:moveTo>
                    <a:lnTo>
                      <a:pt x="21904362" y="2516518"/>
                    </a:lnTo>
                    <a:lnTo>
                      <a:pt x="21904362" y="2529218"/>
                    </a:lnTo>
                    <a:lnTo>
                      <a:pt x="0" y="2529218"/>
                    </a:lnTo>
                    <a:close/>
                    <a:moveTo>
                      <a:pt x="0" y="3355357"/>
                    </a:moveTo>
                    <a:lnTo>
                      <a:pt x="21904362" y="3355357"/>
                    </a:lnTo>
                    <a:lnTo>
                      <a:pt x="21904362" y="3368057"/>
                    </a:lnTo>
                    <a:lnTo>
                      <a:pt x="0" y="3368057"/>
                    </a:lnTo>
                    <a:close/>
                  </a:path>
                </a:pathLst>
              </a:custGeom>
              <a:solidFill>
                <a:srgbClr val="222222">
                  <a:alpha val="24705"/>
                </a:srgbClr>
              </a:solidFill>
            </p:spPr>
          </p:sp>
        </p:grpSp>
        <p:sp>
          <p:nvSpPr>
            <p:cNvPr id="30" name="TextBox 30"/>
            <p:cNvSpPr txBox="1"/>
            <p:nvPr/>
          </p:nvSpPr>
          <p:spPr>
            <a:xfrm>
              <a:off x="197571" y="-47625"/>
              <a:ext cx="593589" cy="462833"/>
            </a:xfrm>
            <a:prstGeom prst="rect">
              <a:avLst/>
            </a:prstGeom>
          </p:spPr>
          <p:txBody>
            <a:bodyPr lIns="0" tIns="0" rIns="0" bIns="0" rtlCol="0" anchor="t">
              <a:spAutoFit/>
            </a:bodyPr>
            <a:lstStyle/>
            <a:p>
              <a:pPr algn="r">
                <a:lnSpc>
                  <a:spcPts val="2939"/>
                </a:lnSpc>
              </a:pPr>
              <a:r>
                <a:rPr lang="en-US" sz="2099">
                  <a:solidFill>
                    <a:srgbClr val="FFFFFF"/>
                  </a:solidFill>
                  <a:latin typeface="Arimo"/>
                </a:rPr>
                <a:t>0.2 </a:t>
              </a:r>
            </a:p>
          </p:txBody>
        </p:sp>
        <p:sp>
          <p:nvSpPr>
            <p:cNvPr id="31" name="TextBox 31"/>
            <p:cNvSpPr txBox="1"/>
            <p:nvPr/>
          </p:nvSpPr>
          <p:spPr>
            <a:xfrm>
              <a:off x="0" y="776019"/>
              <a:ext cx="791160" cy="462833"/>
            </a:xfrm>
            <a:prstGeom prst="rect">
              <a:avLst/>
            </a:prstGeom>
          </p:spPr>
          <p:txBody>
            <a:bodyPr lIns="0" tIns="0" rIns="0" bIns="0" rtlCol="0" anchor="t">
              <a:spAutoFit/>
            </a:bodyPr>
            <a:lstStyle/>
            <a:p>
              <a:pPr algn="r">
                <a:lnSpc>
                  <a:spcPts val="2939"/>
                </a:lnSpc>
              </a:pPr>
              <a:r>
                <a:rPr lang="en-US" sz="2099">
                  <a:solidFill>
                    <a:srgbClr val="FFFFFF"/>
                  </a:solidFill>
                  <a:latin typeface="Arimo"/>
                </a:rPr>
                <a:t>0.15 </a:t>
              </a:r>
            </a:p>
          </p:txBody>
        </p:sp>
        <p:sp>
          <p:nvSpPr>
            <p:cNvPr id="32" name="TextBox 32"/>
            <p:cNvSpPr txBox="1"/>
            <p:nvPr/>
          </p:nvSpPr>
          <p:spPr>
            <a:xfrm>
              <a:off x="197571" y="1599663"/>
              <a:ext cx="593589" cy="462833"/>
            </a:xfrm>
            <a:prstGeom prst="rect">
              <a:avLst/>
            </a:prstGeom>
          </p:spPr>
          <p:txBody>
            <a:bodyPr lIns="0" tIns="0" rIns="0" bIns="0" rtlCol="0" anchor="t">
              <a:spAutoFit/>
            </a:bodyPr>
            <a:lstStyle/>
            <a:p>
              <a:pPr algn="r">
                <a:lnSpc>
                  <a:spcPts val="2939"/>
                </a:lnSpc>
              </a:pPr>
              <a:r>
                <a:rPr lang="en-US" sz="2099">
                  <a:solidFill>
                    <a:srgbClr val="FFFFFF"/>
                  </a:solidFill>
                  <a:latin typeface="Arimo"/>
                </a:rPr>
                <a:t>0.1 </a:t>
              </a:r>
            </a:p>
          </p:txBody>
        </p:sp>
        <p:sp>
          <p:nvSpPr>
            <p:cNvPr id="33" name="TextBox 33"/>
            <p:cNvSpPr txBox="1"/>
            <p:nvPr/>
          </p:nvSpPr>
          <p:spPr>
            <a:xfrm>
              <a:off x="0" y="2423308"/>
              <a:ext cx="791160" cy="462833"/>
            </a:xfrm>
            <a:prstGeom prst="rect">
              <a:avLst/>
            </a:prstGeom>
          </p:spPr>
          <p:txBody>
            <a:bodyPr lIns="0" tIns="0" rIns="0" bIns="0" rtlCol="0" anchor="t">
              <a:spAutoFit/>
            </a:bodyPr>
            <a:lstStyle/>
            <a:p>
              <a:pPr algn="r">
                <a:lnSpc>
                  <a:spcPts val="2939"/>
                </a:lnSpc>
              </a:pPr>
              <a:r>
                <a:rPr lang="en-US" sz="2099">
                  <a:solidFill>
                    <a:srgbClr val="FFFFFF"/>
                  </a:solidFill>
                  <a:latin typeface="Arimo"/>
                </a:rPr>
                <a:t>0.05 </a:t>
              </a:r>
            </a:p>
          </p:txBody>
        </p:sp>
        <p:sp>
          <p:nvSpPr>
            <p:cNvPr id="34" name="TextBox 34"/>
            <p:cNvSpPr txBox="1"/>
            <p:nvPr/>
          </p:nvSpPr>
          <p:spPr>
            <a:xfrm>
              <a:off x="494219" y="3246952"/>
              <a:ext cx="296941" cy="462833"/>
            </a:xfrm>
            <a:prstGeom prst="rect">
              <a:avLst/>
            </a:prstGeom>
          </p:spPr>
          <p:txBody>
            <a:bodyPr lIns="0" tIns="0" rIns="0" bIns="0" rtlCol="0" anchor="t">
              <a:spAutoFit/>
            </a:bodyPr>
            <a:lstStyle/>
            <a:p>
              <a:pPr algn="r">
                <a:lnSpc>
                  <a:spcPts val="2939"/>
                </a:lnSpc>
              </a:pPr>
              <a:r>
                <a:rPr lang="en-US" sz="2099">
                  <a:solidFill>
                    <a:srgbClr val="FFFFFF"/>
                  </a:solidFill>
                  <a:latin typeface="Arimo"/>
                </a:rPr>
                <a:t>0 </a:t>
              </a:r>
            </a:p>
          </p:txBody>
        </p:sp>
        <p:grpSp>
          <p:nvGrpSpPr>
            <p:cNvPr id="35" name="Group 35"/>
            <p:cNvGrpSpPr>
              <a:grpSpLocks noChangeAspect="1"/>
            </p:cNvGrpSpPr>
            <p:nvPr/>
          </p:nvGrpSpPr>
          <p:grpSpPr>
            <a:xfrm>
              <a:off x="791160" y="207604"/>
              <a:ext cx="21507580" cy="3294577"/>
              <a:chOff x="0" y="0"/>
              <a:chExt cx="21904362" cy="3355357"/>
            </a:xfrm>
          </p:grpSpPr>
          <p:sp>
            <p:nvSpPr>
              <p:cNvPr id="36" name="Freeform 36"/>
              <p:cNvSpPr/>
              <p:nvPr/>
            </p:nvSpPr>
            <p:spPr>
              <a:xfrm>
                <a:off x="666645" y="2158639"/>
                <a:ext cx="1541604" cy="1259935"/>
              </a:xfrm>
              <a:custGeom>
                <a:avLst/>
                <a:gdLst/>
                <a:ahLst/>
                <a:cxnLst/>
                <a:rect l="l" t="t" r="r" b="b"/>
                <a:pathLst>
                  <a:path w="1541604" h="1259935">
                    <a:moveTo>
                      <a:pt x="127000" y="1196718"/>
                    </a:moveTo>
                    <a:cubicBezTo>
                      <a:pt x="126844" y="1161759"/>
                      <a:pt x="98460" y="1133501"/>
                      <a:pt x="63500" y="1133501"/>
                    </a:cubicBezTo>
                    <a:cubicBezTo>
                      <a:pt x="28541" y="1133501"/>
                      <a:pt x="157" y="1161759"/>
                      <a:pt x="0" y="1196718"/>
                    </a:cubicBezTo>
                    <a:cubicBezTo>
                      <a:pt x="157" y="1231677"/>
                      <a:pt x="28541" y="1259935"/>
                      <a:pt x="63500" y="1259935"/>
                    </a:cubicBezTo>
                    <a:cubicBezTo>
                      <a:pt x="98460" y="1259935"/>
                      <a:pt x="126844" y="1231677"/>
                      <a:pt x="127000" y="1196718"/>
                    </a:cubicBezTo>
                    <a:close/>
                    <a:moveTo>
                      <a:pt x="45687" y="1174375"/>
                    </a:moveTo>
                    <a:lnTo>
                      <a:pt x="81314" y="1219061"/>
                    </a:lnTo>
                    <a:lnTo>
                      <a:pt x="1541605" y="44686"/>
                    </a:lnTo>
                    <a:lnTo>
                      <a:pt x="1505978" y="0"/>
                    </a:lnTo>
                    <a:close/>
                  </a:path>
                </a:pathLst>
              </a:custGeom>
              <a:solidFill>
                <a:srgbClr val="C8C372"/>
              </a:solidFill>
            </p:spPr>
          </p:sp>
          <p:sp>
            <p:nvSpPr>
              <p:cNvPr id="37" name="Freeform 37"/>
              <p:cNvSpPr/>
              <p:nvPr/>
            </p:nvSpPr>
            <p:spPr>
              <a:xfrm>
                <a:off x="2126936" y="1650638"/>
                <a:ext cx="1533030" cy="593560"/>
              </a:xfrm>
              <a:custGeom>
                <a:avLst/>
                <a:gdLst/>
                <a:ahLst/>
                <a:cxnLst/>
                <a:rect l="l" t="t" r="r" b="b"/>
                <a:pathLst>
                  <a:path w="1533030" h="593560">
                    <a:moveTo>
                      <a:pt x="127000" y="530344"/>
                    </a:moveTo>
                    <a:cubicBezTo>
                      <a:pt x="126844" y="495385"/>
                      <a:pt x="98460" y="467127"/>
                      <a:pt x="63500" y="467127"/>
                    </a:cubicBezTo>
                    <a:cubicBezTo>
                      <a:pt x="28541" y="467127"/>
                      <a:pt x="157" y="495385"/>
                      <a:pt x="0" y="530344"/>
                    </a:cubicBezTo>
                    <a:cubicBezTo>
                      <a:pt x="157" y="565303"/>
                      <a:pt x="28541" y="593561"/>
                      <a:pt x="63500" y="593561"/>
                    </a:cubicBezTo>
                    <a:cubicBezTo>
                      <a:pt x="98460" y="593561"/>
                      <a:pt x="126844" y="565303"/>
                      <a:pt x="127000" y="530344"/>
                    </a:cubicBezTo>
                    <a:close/>
                    <a:moveTo>
                      <a:pt x="54261" y="503304"/>
                    </a:moveTo>
                    <a:lnTo>
                      <a:pt x="72739" y="557384"/>
                    </a:lnTo>
                    <a:lnTo>
                      <a:pt x="1533030" y="54081"/>
                    </a:lnTo>
                    <a:lnTo>
                      <a:pt x="1514552" y="0"/>
                    </a:lnTo>
                    <a:close/>
                  </a:path>
                </a:pathLst>
              </a:custGeom>
              <a:solidFill>
                <a:srgbClr val="C8C372"/>
              </a:solidFill>
            </p:spPr>
          </p:sp>
          <p:sp>
            <p:nvSpPr>
              <p:cNvPr id="38" name="Freeform 38"/>
              <p:cNvSpPr/>
              <p:nvPr/>
            </p:nvSpPr>
            <p:spPr>
              <a:xfrm>
                <a:off x="3587227" y="1614462"/>
                <a:ext cx="1545263" cy="1759748"/>
              </a:xfrm>
              <a:custGeom>
                <a:avLst/>
                <a:gdLst/>
                <a:ahLst/>
                <a:cxnLst/>
                <a:rect l="l" t="t" r="r" b="b"/>
                <a:pathLst>
                  <a:path w="1545263" h="1759748">
                    <a:moveTo>
                      <a:pt x="127000" y="63216"/>
                    </a:moveTo>
                    <a:cubicBezTo>
                      <a:pt x="126844" y="28257"/>
                      <a:pt x="98460" y="0"/>
                      <a:pt x="63500" y="0"/>
                    </a:cubicBezTo>
                    <a:cubicBezTo>
                      <a:pt x="28541" y="0"/>
                      <a:pt x="156" y="28257"/>
                      <a:pt x="0" y="63216"/>
                    </a:cubicBezTo>
                    <a:cubicBezTo>
                      <a:pt x="156" y="98176"/>
                      <a:pt x="28541" y="126433"/>
                      <a:pt x="63500" y="126433"/>
                    </a:cubicBezTo>
                    <a:cubicBezTo>
                      <a:pt x="98460" y="126433"/>
                      <a:pt x="126844" y="98176"/>
                      <a:pt x="127000" y="63216"/>
                    </a:cubicBezTo>
                    <a:close/>
                    <a:moveTo>
                      <a:pt x="84973" y="44363"/>
                    </a:moveTo>
                    <a:lnTo>
                      <a:pt x="42027" y="82070"/>
                    </a:lnTo>
                    <a:lnTo>
                      <a:pt x="1502318" y="1759748"/>
                    </a:lnTo>
                    <a:lnTo>
                      <a:pt x="1545264" y="1722042"/>
                    </a:lnTo>
                    <a:close/>
                  </a:path>
                </a:pathLst>
              </a:custGeom>
              <a:solidFill>
                <a:srgbClr val="C8C372"/>
              </a:solidFill>
            </p:spPr>
          </p:sp>
          <p:sp>
            <p:nvSpPr>
              <p:cNvPr id="39" name="Freeform 39"/>
              <p:cNvSpPr/>
              <p:nvPr/>
            </p:nvSpPr>
            <p:spPr>
              <a:xfrm>
                <a:off x="5047518" y="2908455"/>
                <a:ext cx="1531616" cy="510119"/>
              </a:xfrm>
              <a:custGeom>
                <a:avLst/>
                <a:gdLst/>
                <a:ahLst/>
                <a:cxnLst/>
                <a:rect l="l" t="t" r="r" b="b"/>
                <a:pathLst>
                  <a:path w="1531616" h="510119">
                    <a:moveTo>
                      <a:pt x="127000" y="446902"/>
                    </a:moveTo>
                    <a:cubicBezTo>
                      <a:pt x="126844" y="411943"/>
                      <a:pt x="98459" y="383685"/>
                      <a:pt x="63500" y="383685"/>
                    </a:cubicBezTo>
                    <a:cubicBezTo>
                      <a:pt x="28540" y="383685"/>
                      <a:pt x="156" y="411943"/>
                      <a:pt x="0" y="446902"/>
                    </a:cubicBezTo>
                    <a:cubicBezTo>
                      <a:pt x="156" y="481861"/>
                      <a:pt x="28540" y="510119"/>
                      <a:pt x="63500" y="510119"/>
                    </a:cubicBezTo>
                    <a:cubicBezTo>
                      <a:pt x="98459" y="510119"/>
                      <a:pt x="126844" y="481861"/>
                      <a:pt x="127000" y="446902"/>
                    </a:cubicBezTo>
                    <a:close/>
                    <a:moveTo>
                      <a:pt x="55674" y="419419"/>
                    </a:moveTo>
                    <a:lnTo>
                      <a:pt x="71325" y="474385"/>
                    </a:lnTo>
                    <a:lnTo>
                      <a:pt x="1531616" y="54965"/>
                    </a:lnTo>
                    <a:lnTo>
                      <a:pt x="1515965" y="0"/>
                    </a:lnTo>
                    <a:close/>
                  </a:path>
                </a:pathLst>
              </a:custGeom>
              <a:solidFill>
                <a:srgbClr val="C8C372"/>
              </a:solidFill>
            </p:spPr>
          </p:sp>
          <p:sp>
            <p:nvSpPr>
              <p:cNvPr id="40" name="Freeform 40"/>
              <p:cNvSpPr/>
              <p:nvPr/>
            </p:nvSpPr>
            <p:spPr>
              <a:xfrm>
                <a:off x="6507808" y="2872721"/>
                <a:ext cx="1531617" cy="510119"/>
              </a:xfrm>
              <a:custGeom>
                <a:avLst/>
                <a:gdLst/>
                <a:ahLst/>
                <a:cxnLst/>
                <a:rect l="l" t="t" r="r" b="b"/>
                <a:pathLst>
                  <a:path w="1531617" h="510119">
                    <a:moveTo>
                      <a:pt x="127000" y="63216"/>
                    </a:moveTo>
                    <a:cubicBezTo>
                      <a:pt x="126844" y="28257"/>
                      <a:pt x="98460" y="0"/>
                      <a:pt x="63500" y="0"/>
                    </a:cubicBezTo>
                    <a:cubicBezTo>
                      <a:pt x="28540" y="0"/>
                      <a:pt x="157" y="28257"/>
                      <a:pt x="0" y="63216"/>
                    </a:cubicBezTo>
                    <a:cubicBezTo>
                      <a:pt x="157" y="98176"/>
                      <a:pt x="28540" y="126433"/>
                      <a:pt x="63500" y="126433"/>
                    </a:cubicBezTo>
                    <a:cubicBezTo>
                      <a:pt x="98460" y="126433"/>
                      <a:pt x="126844" y="98176"/>
                      <a:pt x="127000" y="63216"/>
                    </a:cubicBezTo>
                    <a:close/>
                    <a:moveTo>
                      <a:pt x="71326" y="35734"/>
                    </a:moveTo>
                    <a:lnTo>
                      <a:pt x="55675" y="90699"/>
                    </a:lnTo>
                    <a:lnTo>
                      <a:pt x="1515966" y="510119"/>
                    </a:lnTo>
                    <a:lnTo>
                      <a:pt x="1531617" y="455153"/>
                    </a:lnTo>
                    <a:close/>
                  </a:path>
                </a:pathLst>
              </a:custGeom>
              <a:solidFill>
                <a:srgbClr val="C8C372"/>
              </a:solidFill>
            </p:spPr>
          </p:sp>
          <p:sp>
            <p:nvSpPr>
              <p:cNvPr id="41" name="Freeform 41"/>
              <p:cNvSpPr/>
              <p:nvPr/>
            </p:nvSpPr>
            <p:spPr>
              <a:xfrm>
                <a:off x="7968100" y="1658825"/>
                <a:ext cx="1545264" cy="1759748"/>
              </a:xfrm>
              <a:custGeom>
                <a:avLst/>
                <a:gdLst/>
                <a:ahLst/>
                <a:cxnLst/>
                <a:rect l="l" t="t" r="r" b="b"/>
                <a:pathLst>
                  <a:path w="1545264" h="1759748">
                    <a:moveTo>
                      <a:pt x="127000" y="1696532"/>
                    </a:moveTo>
                    <a:cubicBezTo>
                      <a:pt x="126843" y="1661573"/>
                      <a:pt x="98460" y="1633315"/>
                      <a:pt x="63500" y="1633315"/>
                    </a:cubicBezTo>
                    <a:cubicBezTo>
                      <a:pt x="28540" y="1633315"/>
                      <a:pt x="156" y="1661573"/>
                      <a:pt x="0" y="1696532"/>
                    </a:cubicBezTo>
                    <a:cubicBezTo>
                      <a:pt x="156" y="1731491"/>
                      <a:pt x="28540" y="1759749"/>
                      <a:pt x="63500" y="1759749"/>
                    </a:cubicBezTo>
                    <a:cubicBezTo>
                      <a:pt x="98460" y="1759749"/>
                      <a:pt x="126843" y="1731491"/>
                      <a:pt x="127000" y="1696532"/>
                    </a:cubicBezTo>
                    <a:close/>
                    <a:moveTo>
                      <a:pt x="42027" y="1677679"/>
                    </a:moveTo>
                    <a:lnTo>
                      <a:pt x="84972" y="1715385"/>
                    </a:lnTo>
                    <a:lnTo>
                      <a:pt x="1545264" y="37707"/>
                    </a:lnTo>
                    <a:lnTo>
                      <a:pt x="1502317" y="0"/>
                    </a:lnTo>
                    <a:close/>
                  </a:path>
                </a:pathLst>
              </a:custGeom>
              <a:solidFill>
                <a:srgbClr val="C8C372"/>
              </a:solidFill>
            </p:spPr>
          </p:sp>
          <p:sp>
            <p:nvSpPr>
              <p:cNvPr id="42" name="Freeform 42"/>
              <p:cNvSpPr/>
              <p:nvPr/>
            </p:nvSpPr>
            <p:spPr>
              <a:xfrm>
                <a:off x="9428390" y="1614462"/>
                <a:ext cx="1531616" cy="510119"/>
              </a:xfrm>
              <a:custGeom>
                <a:avLst/>
                <a:gdLst/>
                <a:ahLst/>
                <a:cxnLst/>
                <a:rect l="l" t="t" r="r" b="b"/>
                <a:pathLst>
                  <a:path w="1531616" h="510119">
                    <a:moveTo>
                      <a:pt x="127000" y="63216"/>
                    </a:moveTo>
                    <a:cubicBezTo>
                      <a:pt x="126844" y="28257"/>
                      <a:pt x="98460" y="0"/>
                      <a:pt x="63500" y="0"/>
                    </a:cubicBezTo>
                    <a:cubicBezTo>
                      <a:pt x="28541" y="0"/>
                      <a:pt x="157" y="28257"/>
                      <a:pt x="0" y="63216"/>
                    </a:cubicBezTo>
                    <a:cubicBezTo>
                      <a:pt x="157" y="98176"/>
                      <a:pt x="28541" y="126433"/>
                      <a:pt x="63500" y="126433"/>
                    </a:cubicBezTo>
                    <a:cubicBezTo>
                      <a:pt x="98460" y="126433"/>
                      <a:pt x="126844" y="98176"/>
                      <a:pt x="127000" y="63216"/>
                    </a:cubicBezTo>
                    <a:close/>
                    <a:moveTo>
                      <a:pt x="71325" y="35734"/>
                    </a:moveTo>
                    <a:lnTo>
                      <a:pt x="55675" y="90699"/>
                    </a:lnTo>
                    <a:lnTo>
                      <a:pt x="1515965" y="510119"/>
                    </a:lnTo>
                    <a:lnTo>
                      <a:pt x="1531616" y="455154"/>
                    </a:lnTo>
                    <a:close/>
                  </a:path>
                </a:pathLst>
              </a:custGeom>
              <a:solidFill>
                <a:srgbClr val="C8C372"/>
              </a:solidFill>
            </p:spPr>
          </p:sp>
          <p:sp>
            <p:nvSpPr>
              <p:cNvPr id="43" name="Freeform 43"/>
              <p:cNvSpPr/>
              <p:nvPr/>
            </p:nvSpPr>
            <p:spPr>
              <a:xfrm>
                <a:off x="10888681" y="2033881"/>
                <a:ext cx="1531616" cy="510119"/>
              </a:xfrm>
              <a:custGeom>
                <a:avLst/>
                <a:gdLst/>
                <a:ahLst/>
                <a:cxnLst/>
                <a:rect l="l" t="t" r="r" b="b"/>
                <a:pathLst>
                  <a:path w="1531616" h="510119">
                    <a:moveTo>
                      <a:pt x="127000" y="63217"/>
                    </a:moveTo>
                    <a:cubicBezTo>
                      <a:pt x="126844" y="28258"/>
                      <a:pt x="98460" y="0"/>
                      <a:pt x="63500" y="0"/>
                    </a:cubicBezTo>
                    <a:cubicBezTo>
                      <a:pt x="28540" y="0"/>
                      <a:pt x="157" y="28258"/>
                      <a:pt x="0" y="63217"/>
                    </a:cubicBezTo>
                    <a:cubicBezTo>
                      <a:pt x="157" y="98176"/>
                      <a:pt x="28540" y="126434"/>
                      <a:pt x="63500" y="126434"/>
                    </a:cubicBezTo>
                    <a:cubicBezTo>
                      <a:pt x="98460" y="126434"/>
                      <a:pt x="126844" y="98176"/>
                      <a:pt x="127000" y="63217"/>
                    </a:cubicBezTo>
                    <a:close/>
                    <a:moveTo>
                      <a:pt x="71325" y="35735"/>
                    </a:moveTo>
                    <a:lnTo>
                      <a:pt x="55674" y="90700"/>
                    </a:lnTo>
                    <a:lnTo>
                      <a:pt x="1515966" y="510119"/>
                    </a:lnTo>
                    <a:lnTo>
                      <a:pt x="1531616" y="455154"/>
                    </a:lnTo>
                    <a:close/>
                  </a:path>
                </a:pathLst>
              </a:custGeom>
              <a:solidFill>
                <a:srgbClr val="C8C372"/>
              </a:solidFill>
            </p:spPr>
          </p:sp>
          <p:sp>
            <p:nvSpPr>
              <p:cNvPr id="44" name="Freeform 44"/>
              <p:cNvSpPr/>
              <p:nvPr/>
            </p:nvSpPr>
            <p:spPr>
              <a:xfrm>
                <a:off x="12348972" y="2453301"/>
                <a:ext cx="1537931" cy="926887"/>
              </a:xfrm>
              <a:custGeom>
                <a:avLst/>
                <a:gdLst/>
                <a:ahLst/>
                <a:cxnLst/>
                <a:rect l="l" t="t" r="r" b="b"/>
                <a:pathLst>
                  <a:path w="1537931" h="926887">
                    <a:moveTo>
                      <a:pt x="127000" y="63217"/>
                    </a:moveTo>
                    <a:cubicBezTo>
                      <a:pt x="126843" y="28257"/>
                      <a:pt x="98460" y="0"/>
                      <a:pt x="63500" y="0"/>
                    </a:cubicBezTo>
                    <a:cubicBezTo>
                      <a:pt x="28540" y="0"/>
                      <a:pt x="156" y="28257"/>
                      <a:pt x="0" y="63217"/>
                    </a:cubicBezTo>
                    <a:cubicBezTo>
                      <a:pt x="156" y="98176"/>
                      <a:pt x="28540" y="126433"/>
                      <a:pt x="63500" y="126433"/>
                    </a:cubicBezTo>
                    <a:cubicBezTo>
                      <a:pt x="98460" y="126433"/>
                      <a:pt x="126843" y="98176"/>
                      <a:pt x="127000" y="63217"/>
                    </a:cubicBezTo>
                    <a:close/>
                    <a:moveTo>
                      <a:pt x="77640" y="38386"/>
                    </a:moveTo>
                    <a:lnTo>
                      <a:pt x="49359" y="88048"/>
                    </a:lnTo>
                    <a:lnTo>
                      <a:pt x="1509650" y="926887"/>
                    </a:lnTo>
                    <a:lnTo>
                      <a:pt x="1537931" y="877225"/>
                    </a:lnTo>
                    <a:close/>
                  </a:path>
                </a:pathLst>
              </a:custGeom>
              <a:solidFill>
                <a:srgbClr val="C8C372"/>
              </a:solidFill>
            </p:spPr>
          </p:sp>
          <p:sp>
            <p:nvSpPr>
              <p:cNvPr id="45" name="Freeform 45"/>
              <p:cNvSpPr/>
              <p:nvPr/>
            </p:nvSpPr>
            <p:spPr>
              <a:xfrm>
                <a:off x="13809263" y="3292140"/>
                <a:ext cx="1523791" cy="126433"/>
              </a:xfrm>
              <a:custGeom>
                <a:avLst/>
                <a:gdLst/>
                <a:ahLst/>
                <a:cxnLst/>
                <a:rect l="l" t="t" r="r" b="b"/>
                <a:pathLst>
                  <a:path w="1523791" h="126433">
                    <a:moveTo>
                      <a:pt x="127000" y="63217"/>
                    </a:moveTo>
                    <a:cubicBezTo>
                      <a:pt x="126843" y="28258"/>
                      <a:pt x="98459" y="0"/>
                      <a:pt x="63500" y="0"/>
                    </a:cubicBezTo>
                    <a:cubicBezTo>
                      <a:pt x="28540" y="0"/>
                      <a:pt x="156" y="28258"/>
                      <a:pt x="0" y="63217"/>
                    </a:cubicBezTo>
                    <a:cubicBezTo>
                      <a:pt x="156" y="98176"/>
                      <a:pt x="28540" y="126434"/>
                      <a:pt x="63500" y="126434"/>
                    </a:cubicBezTo>
                    <a:cubicBezTo>
                      <a:pt x="98459" y="126434"/>
                      <a:pt x="126843" y="98176"/>
                      <a:pt x="127000" y="63217"/>
                    </a:cubicBezTo>
                    <a:close/>
                    <a:moveTo>
                      <a:pt x="63500" y="34642"/>
                    </a:moveTo>
                    <a:lnTo>
                      <a:pt x="63500" y="91792"/>
                    </a:lnTo>
                    <a:lnTo>
                      <a:pt x="1523790" y="91792"/>
                    </a:lnTo>
                    <a:lnTo>
                      <a:pt x="1523790" y="34642"/>
                    </a:lnTo>
                    <a:close/>
                  </a:path>
                </a:pathLst>
              </a:custGeom>
              <a:solidFill>
                <a:srgbClr val="C8C372"/>
              </a:solidFill>
            </p:spPr>
          </p:sp>
          <p:sp>
            <p:nvSpPr>
              <p:cNvPr id="46" name="Freeform 46"/>
              <p:cNvSpPr/>
              <p:nvPr/>
            </p:nvSpPr>
            <p:spPr>
              <a:xfrm>
                <a:off x="15269553" y="3292140"/>
                <a:ext cx="1523791" cy="126433"/>
              </a:xfrm>
              <a:custGeom>
                <a:avLst/>
                <a:gdLst/>
                <a:ahLst/>
                <a:cxnLst/>
                <a:rect l="l" t="t" r="r" b="b"/>
                <a:pathLst>
                  <a:path w="1523791" h="126433">
                    <a:moveTo>
                      <a:pt x="127000" y="63217"/>
                    </a:moveTo>
                    <a:cubicBezTo>
                      <a:pt x="126844" y="28258"/>
                      <a:pt x="98459" y="0"/>
                      <a:pt x="63500" y="0"/>
                    </a:cubicBezTo>
                    <a:cubicBezTo>
                      <a:pt x="28541" y="0"/>
                      <a:pt x="157" y="28258"/>
                      <a:pt x="0" y="63217"/>
                    </a:cubicBezTo>
                    <a:cubicBezTo>
                      <a:pt x="157" y="98176"/>
                      <a:pt x="28541" y="126434"/>
                      <a:pt x="63500" y="126434"/>
                    </a:cubicBezTo>
                    <a:cubicBezTo>
                      <a:pt x="98459" y="126434"/>
                      <a:pt x="126844" y="98176"/>
                      <a:pt x="127000" y="63217"/>
                    </a:cubicBezTo>
                    <a:close/>
                    <a:moveTo>
                      <a:pt x="63500" y="34642"/>
                    </a:moveTo>
                    <a:lnTo>
                      <a:pt x="63500" y="91792"/>
                    </a:lnTo>
                    <a:lnTo>
                      <a:pt x="1523791" y="91792"/>
                    </a:lnTo>
                    <a:lnTo>
                      <a:pt x="1523791" y="34642"/>
                    </a:lnTo>
                    <a:close/>
                  </a:path>
                </a:pathLst>
              </a:custGeom>
              <a:solidFill>
                <a:srgbClr val="C8C372"/>
              </a:solidFill>
            </p:spPr>
          </p:sp>
          <p:sp>
            <p:nvSpPr>
              <p:cNvPr id="47" name="Freeform 47"/>
              <p:cNvSpPr/>
              <p:nvPr/>
            </p:nvSpPr>
            <p:spPr>
              <a:xfrm>
                <a:off x="16729844" y="3292140"/>
                <a:ext cx="1523791" cy="126433"/>
              </a:xfrm>
              <a:custGeom>
                <a:avLst/>
                <a:gdLst/>
                <a:ahLst/>
                <a:cxnLst/>
                <a:rect l="l" t="t" r="r" b="b"/>
                <a:pathLst>
                  <a:path w="1523791" h="126433">
                    <a:moveTo>
                      <a:pt x="127000" y="63217"/>
                    </a:moveTo>
                    <a:cubicBezTo>
                      <a:pt x="126843" y="28258"/>
                      <a:pt x="98459" y="0"/>
                      <a:pt x="63500" y="0"/>
                    </a:cubicBezTo>
                    <a:cubicBezTo>
                      <a:pt x="28541" y="0"/>
                      <a:pt x="157" y="28258"/>
                      <a:pt x="0" y="63217"/>
                    </a:cubicBezTo>
                    <a:cubicBezTo>
                      <a:pt x="157" y="98176"/>
                      <a:pt x="28541" y="126434"/>
                      <a:pt x="63500" y="126434"/>
                    </a:cubicBezTo>
                    <a:cubicBezTo>
                      <a:pt x="98459" y="126434"/>
                      <a:pt x="126843" y="98176"/>
                      <a:pt x="127000" y="63217"/>
                    </a:cubicBezTo>
                    <a:close/>
                    <a:moveTo>
                      <a:pt x="63500" y="34642"/>
                    </a:moveTo>
                    <a:lnTo>
                      <a:pt x="63500" y="91792"/>
                    </a:lnTo>
                    <a:lnTo>
                      <a:pt x="1523791" y="91792"/>
                    </a:lnTo>
                    <a:lnTo>
                      <a:pt x="1523791" y="34642"/>
                    </a:lnTo>
                    <a:close/>
                  </a:path>
                </a:pathLst>
              </a:custGeom>
              <a:solidFill>
                <a:srgbClr val="C8C372"/>
              </a:solidFill>
            </p:spPr>
          </p:sp>
          <p:sp>
            <p:nvSpPr>
              <p:cNvPr id="48" name="Freeform 48"/>
              <p:cNvSpPr/>
              <p:nvPr/>
            </p:nvSpPr>
            <p:spPr>
              <a:xfrm>
                <a:off x="18190135" y="3292140"/>
                <a:ext cx="1523791" cy="126433"/>
              </a:xfrm>
              <a:custGeom>
                <a:avLst/>
                <a:gdLst/>
                <a:ahLst/>
                <a:cxnLst/>
                <a:rect l="l" t="t" r="r" b="b"/>
                <a:pathLst>
                  <a:path w="1523791" h="126433">
                    <a:moveTo>
                      <a:pt x="127000" y="63217"/>
                    </a:moveTo>
                    <a:cubicBezTo>
                      <a:pt x="126843" y="28258"/>
                      <a:pt x="98459" y="0"/>
                      <a:pt x="63500" y="0"/>
                    </a:cubicBezTo>
                    <a:cubicBezTo>
                      <a:pt x="28541" y="0"/>
                      <a:pt x="156" y="28258"/>
                      <a:pt x="0" y="63217"/>
                    </a:cubicBezTo>
                    <a:cubicBezTo>
                      <a:pt x="156" y="98176"/>
                      <a:pt x="28541" y="126434"/>
                      <a:pt x="63500" y="126434"/>
                    </a:cubicBezTo>
                    <a:cubicBezTo>
                      <a:pt x="98459" y="126434"/>
                      <a:pt x="126843" y="98176"/>
                      <a:pt x="127000" y="63217"/>
                    </a:cubicBezTo>
                    <a:close/>
                    <a:moveTo>
                      <a:pt x="63500" y="34642"/>
                    </a:moveTo>
                    <a:lnTo>
                      <a:pt x="63500" y="91792"/>
                    </a:lnTo>
                    <a:lnTo>
                      <a:pt x="1523790" y="91792"/>
                    </a:lnTo>
                    <a:lnTo>
                      <a:pt x="1523790" y="34642"/>
                    </a:lnTo>
                    <a:close/>
                  </a:path>
                </a:pathLst>
              </a:custGeom>
              <a:solidFill>
                <a:srgbClr val="C8C372"/>
              </a:solidFill>
            </p:spPr>
          </p:sp>
          <p:sp>
            <p:nvSpPr>
              <p:cNvPr id="49" name="Freeform 49"/>
              <p:cNvSpPr/>
              <p:nvPr/>
            </p:nvSpPr>
            <p:spPr>
              <a:xfrm>
                <a:off x="19650425" y="3292140"/>
                <a:ext cx="1587291" cy="126433"/>
              </a:xfrm>
              <a:custGeom>
                <a:avLst/>
                <a:gdLst/>
                <a:ahLst/>
                <a:cxnLst/>
                <a:rect l="l" t="t" r="r" b="b"/>
                <a:pathLst>
                  <a:path w="1587291" h="126433">
                    <a:moveTo>
                      <a:pt x="127000" y="63217"/>
                    </a:moveTo>
                    <a:cubicBezTo>
                      <a:pt x="126844" y="28258"/>
                      <a:pt x="98459" y="0"/>
                      <a:pt x="63500" y="0"/>
                    </a:cubicBezTo>
                    <a:cubicBezTo>
                      <a:pt x="28541" y="0"/>
                      <a:pt x="157" y="28258"/>
                      <a:pt x="0" y="63217"/>
                    </a:cubicBezTo>
                    <a:cubicBezTo>
                      <a:pt x="157" y="98176"/>
                      <a:pt x="28541" y="126434"/>
                      <a:pt x="63500" y="126434"/>
                    </a:cubicBezTo>
                    <a:cubicBezTo>
                      <a:pt x="98459" y="126434"/>
                      <a:pt x="126844" y="98176"/>
                      <a:pt x="127000" y="63217"/>
                    </a:cubicBezTo>
                    <a:close/>
                    <a:moveTo>
                      <a:pt x="63500" y="34642"/>
                    </a:moveTo>
                    <a:lnTo>
                      <a:pt x="63500" y="91792"/>
                    </a:lnTo>
                    <a:lnTo>
                      <a:pt x="1523791" y="91792"/>
                    </a:lnTo>
                    <a:lnTo>
                      <a:pt x="1523791" y="34642"/>
                    </a:lnTo>
                    <a:close/>
                    <a:moveTo>
                      <a:pt x="1587291" y="63217"/>
                    </a:moveTo>
                    <a:cubicBezTo>
                      <a:pt x="1587134" y="28258"/>
                      <a:pt x="1558750" y="0"/>
                      <a:pt x="1523791" y="0"/>
                    </a:cubicBezTo>
                    <a:cubicBezTo>
                      <a:pt x="1488832" y="0"/>
                      <a:pt x="1460448" y="28258"/>
                      <a:pt x="1460291" y="63217"/>
                    </a:cubicBezTo>
                    <a:cubicBezTo>
                      <a:pt x="1460448" y="98176"/>
                      <a:pt x="1488832" y="126434"/>
                      <a:pt x="1523791" y="126434"/>
                    </a:cubicBezTo>
                    <a:cubicBezTo>
                      <a:pt x="1558750" y="126434"/>
                      <a:pt x="1587134" y="98176"/>
                      <a:pt x="1587291" y="63217"/>
                    </a:cubicBezTo>
                    <a:close/>
                  </a:path>
                </a:pathLst>
              </a:custGeom>
              <a:solidFill>
                <a:srgbClr val="C8C372"/>
              </a:solidFill>
            </p:spPr>
          </p:sp>
          <p:sp>
            <p:nvSpPr>
              <p:cNvPr id="50" name="Freeform 50"/>
              <p:cNvSpPr/>
              <p:nvPr/>
            </p:nvSpPr>
            <p:spPr>
              <a:xfrm>
                <a:off x="666645" y="3292140"/>
                <a:ext cx="1523791" cy="126433"/>
              </a:xfrm>
              <a:custGeom>
                <a:avLst/>
                <a:gdLst/>
                <a:ahLst/>
                <a:cxnLst/>
                <a:rect l="l" t="t" r="r" b="b"/>
                <a:pathLst>
                  <a:path w="1523791" h="126433">
                    <a:moveTo>
                      <a:pt x="127000" y="63217"/>
                    </a:moveTo>
                    <a:cubicBezTo>
                      <a:pt x="126844" y="28258"/>
                      <a:pt x="98460" y="0"/>
                      <a:pt x="63500" y="0"/>
                    </a:cubicBezTo>
                    <a:cubicBezTo>
                      <a:pt x="28541" y="0"/>
                      <a:pt x="157" y="28258"/>
                      <a:pt x="0" y="63217"/>
                    </a:cubicBezTo>
                    <a:cubicBezTo>
                      <a:pt x="157" y="98176"/>
                      <a:pt x="28541" y="126434"/>
                      <a:pt x="63500" y="126434"/>
                    </a:cubicBezTo>
                    <a:cubicBezTo>
                      <a:pt x="98460" y="126434"/>
                      <a:pt x="126844" y="98176"/>
                      <a:pt x="127000" y="63217"/>
                    </a:cubicBezTo>
                    <a:close/>
                    <a:moveTo>
                      <a:pt x="63500" y="34642"/>
                    </a:moveTo>
                    <a:lnTo>
                      <a:pt x="63500" y="91792"/>
                    </a:lnTo>
                    <a:lnTo>
                      <a:pt x="1523791" y="91792"/>
                    </a:lnTo>
                    <a:lnTo>
                      <a:pt x="1523791" y="34642"/>
                    </a:lnTo>
                    <a:close/>
                  </a:path>
                </a:pathLst>
              </a:custGeom>
              <a:solidFill>
                <a:srgbClr val="FFFFFF"/>
              </a:solidFill>
            </p:spPr>
          </p:sp>
          <p:sp>
            <p:nvSpPr>
              <p:cNvPr id="51" name="Freeform 51"/>
              <p:cNvSpPr/>
              <p:nvPr/>
            </p:nvSpPr>
            <p:spPr>
              <a:xfrm>
                <a:off x="2126936" y="3292140"/>
                <a:ext cx="1523791" cy="126433"/>
              </a:xfrm>
              <a:custGeom>
                <a:avLst/>
                <a:gdLst/>
                <a:ahLst/>
                <a:cxnLst/>
                <a:rect l="l" t="t" r="r" b="b"/>
                <a:pathLst>
                  <a:path w="1523791" h="126433">
                    <a:moveTo>
                      <a:pt x="127000" y="63217"/>
                    </a:moveTo>
                    <a:cubicBezTo>
                      <a:pt x="126844" y="28258"/>
                      <a:pt x="98460" y="0"/>
                      <a:pt x="63500" y="0"/>
                    </a:cubicBezTo>
                    <a:cubicBezTo>
                      <a:pt x="28541" y="0"/>
                      <a:pt x="157" y="28258"/>
                      <a:pt x="0" y="63217"/>
                    </a:cubicBezTo>
                    <a:cubicBezTo>
                      <a:pt x="157" y="98176"/>
                      <a:pt x="28541" y="126434"/>
                      <a:pt x="63500" y="126434"/>
                    </a:cubicBezTo>
                    <a:cubicBezTo>
                      <a:pt x="98460" y="126434"/>
                      <a:pt x="126844" y="98176"/>
                      <a:pt x="127000" y="63217"/>
                    </a:cubicBezTo>
                    <a:close/>
                    <a:moveTo>
                      <a:pt x="63500" y="34642"/>
                    </a:moveTo>
                    <a:lnTo>
                      <a:pt x="63500" y="91792"/>
                    </a:lnTo>
                    <a:lnTo>
                      <a:pt x="1523791" y="91792"/>
                    </a:lnTo>
                    <a:lnTo>
                      <a:pt x="1523791" y="34642"/>
                    </a:lnTo>
                    <a:close/>
                  </a:path>
                </a:pathLst>
              </a:custGeom>
              <a:solidFill>
                <a:srgbClr val="FFFFFF"/>
              </a:solidFill>
            </p:spPr>
          </p:sp>
          <p:sp>
            <p:nvSpPr>
              <p:cNvPr id="52" name="Freeform 52"/>
              <p:cNvSpPr/>
              <p:nvPr/>
            </p:nvSpPr>
            <p:spPr>
              <a:xfrm>
                <a:off x="3587227" y="3292140"/>
                <a:ext cx="1523791" cy="126433"/>
              </a:xfrm>
              <a:custGeom>
                <a:avLst/>
                <a:gdLst/>
                <a:ahLst/>
                <a:cxnLst/>
                <a:rect l="l" t="t" r="r" b="b"/>
                <a:pathLst>
                  <a:path w="1523791" h="126433">
                    <a:moveTo>
                      <a:pt x="127000" y="63217"/>
                    </a:moveTo>
                    <a:cubicBezTo>
                      <a:pt x="126844" y="28258"/>
                      <a:pt x="98460" y="0"/>
                      <a:pt x="63500" y="0"/>
                    </a:cubicBezTo>
                    <a:cubicBezTo>
                      <a:pt x="28541" y="0"/>
                      <a:pt x="156" y="28258"/>
                      <a:pt x="0" y="63217"/>
                    </a:cubicBezTo>
                    <a:cubicBezTo>
                      <a:pt x="156" y="98176"/>
                      <a:pt x="28541" y="126434"/>
                      <a:pt x="63500" y="126434"/>
                    </a:cubicBezTo>
                    <a:cubicBezTo>
                      <a:pt x="98460" y="126434"/>
                      <a:pt x="126844" y="98176"/>
                      <a:pt x="127000" y="63217"/>
                    </a:cubicBezTo>
                    <a:close/>
                    <a:moveTo>
                      <a:pt x="63500" y="34642"/>
                    </a:moveTo>
                    <a:lnTo>
                      <a:pt x="63500" y="91792"/>
                    </a:lnTo>
                    <a:lnTo>
                      <a:pt x="1523791" y="91792"/>
                    </a:lnTo>
                    <a:lnTo>
                      <a:pt x="1523791" y="34642"/>
                    </a:lnTo>
                    <a:close/>
                  </a:path>
                </a:pathLst>
              </a:custGeom>
              <a:solidFill>
                <a:srgbClr val="FFFFFF"/>
              </a:solidFill>
            </p:spPr>
          </p:sp>
          <p:sp>
            <p:nvSpPr>
              <p:cNvPr id="53" name="Freeform 53"/>
              <p:cNvSpPr/>
              <p:nvPr/>
            </p:nvSpPr>
            <p:spPr>
              <a:xfrm>
                <a:off x="5047518" y="3292140"/>
                <a:ext cx="1523790" cy="126433"/>
              </a:xfrm>
              <a:custGeom>
                <a:avLst/>
                <a:gdLst/>
                <a:ahLst/>
                <a:cxnLst/>
                <a:rect l="l" t="t" r="r" b="b"/>
                <a:pathLst>
                  <a:path w="1523790" h="126433">
                    <a:moveTo>
                      <a:pt x="127000" y="63217"/>
                    </a:moveTo>
                    <a:cubicBezTo>
                      <a:pt x="126844" y="28258"/>
                      <a:pt x="98459" y="0"/>
                      <a:pt x="63500" y="0"/>
                    </a:cubicBezTo>
                    <a:cubicBezTo>
                      <a:pt x="28540" y="0"/>
                      <a:pt x="156" y="28258"/>
                      <a:pt x="0" y="63217"/>
                    </a:cubicBezTo>
                    <a:cubicBezTo>
                      <a:pt x="156" y="98176"/>
                      <a:pt x="28540" y="126434"/>
                      <a:pt x="63500" y="126434"/>
                    </a:cubicBezTo>
                    <a:cubicBezTo>
                      <a:pt x="98459" y="126434"/>
                      <a:pt x="126844" y="98176"/>
                      <a:pt x="127000" y="63217"/>
                    </a:cubicBezTo>
                    <a:close/>
                    <a:moveTo>
                      <a:pt x="63500" y="34642"/>
                    </a:moveTo>
                    <a:lnTo>
                      <a:pt x="63500" y="91792"/>
                    </a:lnTo>
                    <a:lnTo>
                      <a:pt x="1523790" y="91792"/>
                    </a:lnTo>
                    <a:lnTo>
                      <a:pt x="1523790" y="34642"/>
                    </a:lnTo>
                    <a:close/>
                  </a:path>
                </a:pathLst>
              </a:custGeom>
              <a:solidFill>
                <a:srgbClr val="FFFFFF"/>
              </a:solidFill>
            </p:spPr>
          </p:sp>
          <p:sp>
            <p:nvSpPr>
              <p:cNvPr id="54" name="Freeform 54"/>
              <p:cNvSpPr/>
              <p:nvPr/>
            </p:nvSpPr>
            <p:spPr>
              <a:xfrm>
                <a:off x="6507808" y="3292140"/>
                <a:ext cx="1523791" cy="126433"/>
              </a:xfrm>
              <a:custGeom>
                <a:avLst/>
                <a:gdLst/>
                <a:ahLst/>
                <a:cxnLst/>
                <a:rect l="l" t="t" r="r" b="b"/>
                <a:pathLst>
                  <a:path w="1523791" h="126433">
                    <a:moveTo>
                      <a:pt x="127000" y="63217"/>
                    </a:moveTo>
                    <a:cubicBezTo>
                      <a:pt x="126844" y="28258"/>
                      <a:pt x="98460" y="0"/>
                      <a:pt x="63500" y="0"/>
                    </a:cubicBezTo>
                    <a:cubicBezTo>
                      <a:pt x="28540" y="0"/>
                      <a:pt x="157" y="28258"/>
                      <a:pt x="0" y="63217"/>
                    </a:cubicBezTo>
                    <a:cubicBezTo>
                      <a:pt x="157" y="98176"/>
                      <a:pt x="28540" y="126434"/>
                      <a:pt x="63500" y="126434"/>
                    </a:cubicBezTo>
                    <a:cubicBezTo>
                      <a:pt x="98460" y="126434"/>
                      <a:pt x="126844" y="98176"/>
                      <a:pt x="127000" y="63217"/>
                    </a:cubicBezTo>
                    <a:close/>
                    <a:moveTo>
                      <a:pt x="63500" y="34642"/>
                    </a:moveTo>
                    <a:lnTo>
                      <a:pt x="63500" y="91792"/>
                    </a:lnTo>
                    <a:lnTo>
                      <a:pt x="1523792" y="91792"/>
                    </a:lnTo>
                    <a:lnTo>
                      <a:pt x="1523792" y="34642"/>
                    </a:lnTo>
                    <a:close/>
                  </a:path>
                </a:pathLst>
              </a:custGeom>
              <a:solidFill>
                <a:srgbClr val="FFFFFF"/>
              </a:solidFill>
            </p:spPr>
          </p:sp>
          <p:sp>
            <p:nvSpPr>
              <p:cNvPr id="55" name="Freeform 55"/>
              <p:cNvSpPr/>
              <p:nvPr/>
            </p:nvSpPr>
            <p:spPr>
              <a:xfrm>
                <a:off x="7968100" y="2991960"/>
                <a:ext cx="1530137" cy="426614"/>
              </a:xfrm>
              <a:custGeom>
                <a:avLst/>
                <a:gdLst/>
                <a:ahLst/>
                <a:cxnLst/>
                <a:rect l="l" t="t" r="r" b="b"/>
                <a:pathLst>
                  <a:path w="1530137" h="426614">
                    <a:moveTo>
                      <a:pt x="127000" y="363397"/>
                    </a:moveTo>
                    <a:cubicBezTo>
                      <a:pt x="126843" y="328438"/>
                      <a:pt x="98460" y="300180"/>
                      <a:pt x="63500" y="300180"/>
                    </a:cubicBezTo>
                    <a:cubicBezTo>
                      <a:pt x="28540" y="300180"/>
                      <a:pt x="156" y="328438"/>
                      <a:pt x="0" y="363397"/>
                    </a:cubicBezTo>
                    <a:cubicBezTo>
                      <a:pt x="156" y="398356"/>
                      <a:pt x="28540" y="426614"/>
                      <a:pt x="63500" y="426614"/>
                    </a:cubicBezTo>
                    <a:cubicBezTo>
                      <a:pt x="98460" y="426614"/>
                      <a:pt x="126843" y="398356"/>
                      <a:pt x="127000" y="363397"/>
                    </a:cubicBezTo>
                    <a:close/>
                    <a:moveTo>
                      <a:pt x="57153" y="335536"/>
                    </a:moveTo>
                    <a:lnTo>
                      <a:pt x="69846" y="391258"/>
                    </a:lnTo>
                    <a:lnTo>
                      <a:pt x="1530137" y="55723"/>
                    </a:lnTo>
                    <a:lnTo>
                      <a:pt x="1517443" y="0"/>
                    </a:lnTo>
                    <a:close/>
                  </a:path>
                </a:pathLst>
              </a:custGeom>
              <a:solidFill>
                <a:srgbClr val="FFFFFF"/>
              </a:solidFill>
            </p:spPr>
          </p:sp>
          <p:sp>
            <p:nvSpPr>
              <p:cNvPr id="56" name="Freeform 56"/>
              <p:cNvSpPr/>
              <p:nvPr/>
            </p:nvSpPr>
            <p:spPr>
              <a:xfrm>
                <a:off x="9428390" y="2956604"/>
                <a:ext cx="1527342" cy="276115"/>
              </a:xfrm>
              <a:custGeom>
                <a:avLst/>
                <a:gdLst/>
                <a:ahLst/>
                <a:cxnLst/>
                <a:rect l="l" t="t" r="r" b="b"/>
                <a:pathLst>
                  <a:path w="1527342" h="276115">
                    <a:moveTo>
                      <a:pt x="127000" y="63217"/>
                    </a:moveTo>
                    <a:cubicBezTo>
                      <a:pt x="126844" y="28258"/>
                      <a:pt x="98460" y="0"/>
                      <a:pt x="63500" y="0"/>
                    </a:cubicBezTo>
                    <a:cubicBezTo>
                      <a:pt x="28541" y="0"/>
                      <a:pt x="157" y="28258"/>
                      <a:pt x="0" y="63217"/>
                    </a:cubicBezTo>
                    <a:cubicBezTo>
                      <a:pt x="157" y="98176"/>
                      <a:pt x="28541" y="126434"/>
                      <a:pt x="63500" y="126434"/>
                    </a:cubicBezTo>
                    <a:cubicBezTo>
                      <a:pt x="98460" y="126434"/>
                      <a:pt x="126844" y="98176"/>
                      <a:pt x="127000" y="63217"/>
                    </a:cubicBezTo>
                    <a:close/>
                    <a:moveTo>
                      <a:pt x="67052" y="34864"/>
                    </a:moveTo>
                    <a:lnTo>
                      <a:pt x="59948" y="91571"/>
                    </a:lnTo>
                    <a:lnTo>
                      <a:pt x="1520239" y="276115"/>
                    </a:lnTo>
                    <a:lnTo>
                      <a:pt x="1527343" y="219409"/>
                    </a:lnTo>
                    <a:close/>
                  </a:path>
                </a:pathLst>
              </a:custGeom>
              <a:solidFill>
                <a:srgbClr val="FFFFFF"/>
              </a:solidFill>
            </p:spPr>
          </p:sp>
          <p:sp>
            <p:nvSpPr>
              <p:cNvPr id="57" name="Freeform 57"/>
              <p:cNvSpPr/>
              <p:nvPr/>
            </p:nvSpPr>
            <p:spPr>
              <a:xfrm>
                <a:off x="10888681" y="2991468"/>
                <a:ext cx="1527343" cy="276115"/>
              </a:xfrm>
              <a:custGeom>
                <a:avLst/>
                <a:gdLst/>
                <a:ahLst/>
                <a:cxnLst/>
                <a:rect l="l" t="t" r="r" b="b"/>
                <a:pathLst>
                  <a:path w="1527343" h="276115">
                    <a:moveTo>
                      <a:pt x="127000" y="212898"/>
                    </a:moveTo>
                    <a:cubicBezTo>
                      <a:pt x="126844" y="177939"/>
                      <a:pt x="98460" y="149681"/>
                      <a:pt x="63500" y="149681"/>
                    </a:cubicBezTo>
                    <a:cubicBezTo>
                      <a:pt x="28540" y="149681"/>
                      <a:pt x="157" y="177939"/>
                      <a:pt x="0" y="212898"/>
                    </a:cubicBezTo>
                    <a:cubicBezTo>
                      <a:pt x="157" y="247857"/>
                      <a:pt x="28540" y="276114"/>
                      <a:pt x="63500" y="276114"/>
                    </a:cubicBezTo>
                    <a:cubicBezTo>
                      <a:pt x="98460" y="276114"/>
                      <a:pt x="126844" y="247857"/>
                      <a:pt x="127000" y="212898"/>
                    </a:cubicBezTo>
                    <a:close/>
                    <a:moveTo>
                      <a:pt x="59948" y="184545"/>
                    </a:moveTo>
                    <a:lnTo>
                      <a:pt x="67052" y="241251"/>
                    </a:lnTo>
                    <a:lnTo>
                      <a:pt x="1527343" y="56707"/>
                    </a:lnTo>
                    <a:lnTo>
                      <a:pt x="1520238" y="0"/>
                    </a:lnTo>
                    <a:close/>
                  </a:path>
                </a:pathLst>
              </a:custGeom>
              <a:solidFill>
                <a:srgbClr val="FFFFFF"/>
              </a:solidFill>
            </p:spPr>
          </p:sp>
          <p:sp>
            <p:nvSpPr>
              <p:cNvPr id="58" name="Freeform 58"/>
              <p:cNvSpPr/>
              <p:nvPr/>
            </p:nvSpPr>
            <p:spPr>
              <a:xfrm>
                <a:off x="12348972" y="2956604"/>
                <a:ext cx="1530138" cy="426614"/>
              </a:xfrm>
              <a:custGeom>
                <a:avLst/>
                <a:gdLst/>
                <a:ahLst/>
                <a:cxnLst/>
                <a:rect l="l" t="t" r="r" b="b"/>
                <a:pathLst>
                  <a:path w="1530138" h="426614">
                    <a:moveTo>
                      <a:pt x="127000" y="63217"/>
                    </a:moveTo>
                    <a:cubicBezTo>
                      <a:pt x="126843" y="28258"/>
                      <a:pt x="98460" y="0"/>
                      <a:pt x="63500" y="0"/>
                    </a:cubicBezTo>
                    <a:cubicBezTo>
                      <a:pt x="28540" y="0"/>
                      <a:pt x="156" y="28258"/>
                      <a:pt x="0" y="63217"/>
                    </a:cubicBezTo>
                    <a:cubicBezTo>
                      <a:pt x="156" y="98176"/>
                      <a:pt x="28540" y="126434"/>
                      <a:pt x="63500" y="126434"/>
                    </a:cubicBezTo>
                    <a:cubicBezTo>
                      <a:pt x="98460" y="126434"/>
                      <a:pt x="126843" y="98176"/>
                      <a:pt x="127000" y="63217"/>
                    </a:cubicBezTo>
                    <a:close/>
                    <a:moveTo>
                      <a:pt x="69846" y="35356"/>
                    </a:moveTo>
                    <a:lnTo>
                      <a:pt x="57153" y="91079"/>
                    </a:lnTo>
                    <a:lnTo>
                      <a:pt x="1517444" y="426614"/>
                    </a:lnTo>
                    <a:lnTo>
                      <a:pt x="1530137" y="370892"/>
                    </a:lnTo>
                    <a:close/>
                  </a:path>
                </a:pathLst>
              </a:custGeom>
              <a:solidFill>
                <a:srgbClr val="FFFFFF"/>
              </a:solidFill>
            </p:spPr>
          </p:sp>
          <p:sp>
            <p:nvSpPr>
              <p:cNvPr id="59" name="Freeform 59"/>
              <p:cNvSpPr/>
              <p:nvPr/>
            </p:nvSpPr>
            <p:spPr>
              <a:xfrm>
                <a:off x="13809263" y="3292140"/>
                <a:ext cx="1523791" cy="126433"/>
              </a:xfrm>
              <a:custGeom>
                <a:avLst/>
                <a:gdLst/>
                <a:ahLst/>
                <a:cxnLst/>
                <a:rect l="l" t="t" r="r" b="b"/>
                <a:pathLst>
                  <a:path w="1523791" h="126433">
                    <a:moveTo>
                      <a:pt x="127000" y="63217"/>
                    </a:moveTo>
                    <a:cubicBezTo>
                      <a:pt x="126843" y="28258"/>
                      <a:pt x="98459" y="0"/>
                      <a:pt x="63500" y="0"/>
                    </a:cubicBezTo>
                    <a:cubicBezTo>
                      <a:pt x="28540" y="0"/>
                      <a:pt x="156" y="28258"/>
                      <a:pt x="0" y="63217"/>
                    </a:cubicBezTo>
                    <a:cubicBezTo>
                      <a:pt x="156" y="98176"/>
                      <a:pt x="28540" y="126434"/>
                      <a:pt x="63500" y="126434"/>
                    </a:cubicBezTo>
                    <a:cubicBezTo>
                      <a:pt x="98459" y="126434"/>
                      <a:pt x="126843" y="98176"/>
                      <a:pt x="127000" y="63217"/>
                    </a:cubicBezTo>
                    <a:close/>
                    <a:moveTo>
                      <a:pt x="63500" y="34642"/>
                    </a:moveTo>
                    <a:lnTo>
                      <a:pt x="63500" y="91792"/>
                    </a:lnTo>
                    <a:lnTo>
                      <a:pt x="1523790" y="91792"/>
                    </a:lnTo>
                    <a:lnTo>
                      <a:pt x="1523790" y="34642"/>
                    </a:lnTo>
                    <a:close/>
                  </a:path>
                </a:pathLst>
              </a:custGeom>
              <a:solidFill>
                <a:srgbClr val="FFFFFF"/>
              </a:solidFill>
            </p:spPr>
          </p:sp>
          <p:sp>
            <p:nvSpPr>
              <p:cNvPr id="60" name="Freeform 60"/>
              <p:cNvSpPr/>
              <p:nvPr/>
            </p:nvSpPr>
            <p:spPr>
              <a:xfrm>
                <a:off x="15269553" y="3292140"/>
                <a:ext cx="1523791" cy="126433"/>
              </a:xfrm>
              <a:custGeom>
                <a:avLst/>
                <a:gdLst/>
                <a:ahLst/>
                <a:cxnLst/>
                <a:rect l="l" t="t" r="r" b="b"/>
                <a:pathLst>
                  <a:path w="1523791" h="126433">
                    <a:moveTo>
                      <a:pt x="127000" y="63217"/>
                    </a:moveTo>
                    <a:cubicBezTo>
                      <a:pt x="126844" y="28258"/>
                      <a:pt x="98459" y="0"/>
                      <a:pt x="63500" y="0"/>
                    </a:cubicBezTo>
                    <a:cubicBezTo>
                      <a:pt x="28541" y="0"/>
                      <a:pt x="157" y="28258"/>
                      <a:pt x="0" y="63217"/>
                    </a:cubicBezTo>
                    <a:cubicBezTo>
                      <a:pt x="157" y="98176"/>
                      <a:pt x="28541" y="126434"/>
                      <a:pt x="63500" y="126434"/>
                    </a:cubicBezTo>
                    <a:cubicBezTo>
                      <a:pt x="98459" y="126434"/>
                      <a:pt x="126844" y="98176"/>
                      <a:pt x="127000" y="63217"/>
                    </a:cubicBezTo>
                    <a:close/>
                    <a:moveTo>
                      <a:pt x="63500" y="34642"/>
                    </a:moveTo>
                    <a:lnTo>
                      <a:pt x="63500" y="91792"/>
                    </a:lnTo>
                    <a:lnTo>
                      <a:pt x="1523791" y="91792"/>
                    </a:lnTo>
                    <a:lnTo>
                      <a:pt x="1523791" y="34642"/>
                    </a:lnTo>
                    <a:close/>
                  </a:path>
                </a:pathLst>
              </a:custGeom>
              <a:solidFill>
                <a:srgbClr val="FFFFFF"/>
              </a:solidFill>
            </p:spPr>
          </p:sp>
          <p:sp>
            <p:nvSpPr>
              <p:cNvPr id="61" name="Freeform 61"/>
              <p:cNvSpPr/>
              <p:nvPr/>
            </p:nvSpPr>
            <p:spPr>
              <a:xfrm>
                <a:off x="16729844" y="3292140"/>
                <a:ext cx="1523791" cy="126433"/>
              </a:xfrm>
              <a:custGeom>
                <a:avLst/>
                <a:gdLst/>
                <a:ahLst/>
                <a:cxnLst/>
                <a:rect l="l" t="t" r="r" b="b"/>
                <a:pathLst>
                  <a:path w="1523791" h="126433">
                    <a:moveTo>
                      <a:pt x="127000" y="63217"/>
                    </a:moveTo>
                    <a:cubicBezTo>
                      <a:pt x="126843" y="28258"/>
                      <a:pt x="98459" y="0"/>
                      <a:pt x="63500" y="0"/>
                    </a:cubicBezTo>
                    <a:cubicBezTo>
                      <a:pt x="28541" y="0"/>
                      <a:pt x="157" y="28258"/>
                      <a:pt x="0" y="63217"/>
                    </a:cubicBezTo>
                    <a:cubicBezTo>
                      <a:pt x="157" y="98176"/>
                      <a:pt x="28541" y="126434"/>
                      <a:pt x="63500" y="126434"/>
                    </a:cubicBezTo>
                    <a:cubicBezTo>
                      <a:pt x="98459" y="126434"/>
                      <a:pt x="126843" y="98176"/>
                      <a:pt x="127000" y="63217"/>
                    </a:cubicBezTo>
                    <a:close/>
                    <a:moveTo>
                      <a:pt x="63500" y="34642"/>
                    </a:moveTo>
                    <a:lnTo>
                      <a:pt x="63500" y="91792"/>
                    </a:lnTo>
                    <a:lnTo>
                      <a:pt x="1523791" y="91792"/>
                    </a:lnTo>
                    <a:lnTo>
                      <a:pt x="1523791" y="34642"/>
                    </a:lnTo>
                    <a:close/>
                  </a:path>
                </a:pathLst>
              </a:custGeom>
              <a:solidFill>
                <a:srgbClr val="FFFFFF"/>
              </a:solidFill>
            </p:spPr>
          </p:sp>
          <p:sp>
            <p:nvSpPr>
              <p:cNvPr id="62" name="Freeform 62"/>
              <p:cNvSpPr/>
              <p:nvPr/>
            </p:nvSpPr>
            <p:spPr>
              <a:xfrm>
                <a:off x="18190135" y="3159198"/>
                <a:ext cx="1527025" cy="259376"/>
              </a:xfrm>
              <a:custGeom>
                <a:avLst/>
                <a:gdLst/>
                <a:ahLst/>
                <a:cxnLst/>
                <a:rect l="l" t="t" r="r" b="b"/>
                <a:pathLst>
                  <a:path w="1527025" h="259376">
                    <a:moveTo>
                      <a:pt x="127000" y="196159"/>
                    </a:moveTo>
                    <a:cubicBezTo>
                      <a:pt x="126843" y="161200"/>
                      <a:pt x="98459" y="132942"/>
                      <a:pt x="63500" y="132942"/>
                    </a:cubicBezTo>
                    <a:cubicBezTo>
                      <a:pt x="28541" y="132942"/>
                      <a:pt x="156" y="161200"/>
                      <a:pt x="0" y="196159"/>
                    </a:cubicBezTo>
                    <a:cubicBezTo>
                      <a:pt x="156" y="231118"/>
                      <a:pt x="28541" y="259376"/>
                      <a:pt x="63500" y="259376"/>
                    </a:cubicBezTo>
                    <a:cubicBezTo>
                      <a:pt x="98459" y="259376"/>
                      <a:pt x="126843" y="231118"/>
                      <a:pt x="127000" y="196159"/>
                    </a:cubicBezTo>
                    <a:close/>
                    <a:moveTo>
                      <a:pt x="60266" y="167768"/>
                    </a:moveTo>
                    <a:lnTo>
                      <a:pt x="66734" y="224550"/>
                    </a:lnTo>
                    <a:lnTo>
                      <a:pt x="1527024" y="56782"/>
                    </a:lnTo>
                    <a:lnTo>
                      <a:pt x="1520556" y="0"/>
                    </a:lnTo>
                    <a:close/>
                  </a:path>
                </a:pathLst>
              </a:custGeom>
              <a:solidFill>
                <a:srgbClr val="FFFFFF"/>
              </a:solidFill>
            </p:spPr>
          </p:sp>
          <p:sp>
            <p:nvSpPr>
              <p:cNvPr id="63" name="Freeform 63"/>
              <p:cNvSpPr/>
              <p:nvPr/>
            </p:nvSpPr>
            <p:spPr>
              <a:xfrm>
                <a:off x="19650425" y="3124372"/>
                <a:ext cx="1587291" cy="126433"/>
              </a:xfrm>
              <a:custGeom>
                <a:avLst/>
                <a:gdLst/>
                <a:ahLst/>
                <a:cxnLst/>
                <a:rect l="l" t="t" r="r" b="b"/>
                <a:pathLst>
                  <a:path w="1587291" h="126433">
                    <a:moveTo>
                      <a:pt x="127000" y="63217"/>
                    </a:moveTo>
                    <a:cubicBezTo>
                      <a:pt x="126844" y="28258"/>
                      <a:pt x="98459" y="0"/>
                      <a:pt x="63500" y="0"/>
                    </a:cubicBezTo>
                    <a:cubicBezTo>
                      <a:pt x="28541" y="0"/>
                      <a:pt x="157" y="28258"/>
                      <a:pt x="0" y="63217"/>
                    </a:cubicBezTo>
                    <a:cubicBezTo>
                      <a:pt x="157" y="98176"/>
                      <a:pt x="28541" y="126434"/>
                      <a:pt x="63500" y="126434"/>
                    </a:cubicBezTo>
                    <a:cubicBezTo>
                      <a:pt x="98459" y="126434"/>
                      <a:pt x="126844" y="98176"/>
                      <a:pt x="127000" y="63217"/>
                    </a:cubicBezTo>
                    <a:close/>
                    <a:moveTo>
                      <a:pt x="63500" y="34642"/>
                    </a:moveTo>
                    <a:lnTo>
                      <a:pt x="63500" y="91792"/>
                    </a:lnTo>
                    <a:lnTo>
                      <a:pt x="1523791" y="91792"/>
                    </a:lnTo>
                    <a:lnTo>
                      <a:pt x="1523791" y="34642"/>
                    </a:lnTo>
                    <a:close/>
                    <a:moveTo>
                      <a:pt x="1587291" y="63217"/>
                    </a:moveTo>
                    <a:cubicBezTo>
                      <a:pt x="1587134" y="28258"/>
                      <a:pt x="1558750" y="0"/>
                      <a:pt x="1523791" y="0"/>
                    </a:cubicBezTo>
                    <a:cubicBezTo>
                      <a:pt x="1488832" y="0"/>
                      <a:pt x="1460448" y="28258"/>
                      <a:pt x="1460291" y="63217"/>
                    </a:cubicBezTo>
                    <a:cubicBezTo>
                      <a:pt x="1460448" y="98176"/>
                      <a:pt x="1488832" y="126434"/>
                      <a:pt x="1523791" y="126434"/>
                    </a:cubicBezTo>
                    <a:cubicBezTo>
                      <a:pt x="1558750" y="126434"/>
                      <a:pt x="1587134" y="98176"/>
                      <a:pt x="1587291" y="63217"/>
                    </a:cubicBezTo>
                    <a:close/>
                  </a:path>
                </a:pathLst>
              </a:custGeom>
              <a:solidFill>
                <a:srgbClr val="FFFFFF"/>
              </a:solidFill>
            </p:spPr>
          </p:sp>
          <p:sp>
            <p:nvSpPr>
              <p:cNvPr id="64" name="Freeform 64"/>
              <p:cNvSpPr/>
              <p:nvPr/>
            </p:nvSpPr>
            <p:spPr>
              <a:xfrm>
                <a:off x="666645" y="3292140"/>
                <a:ext cx="1523791" cy="126433"/>
              </a:xfrm>
              <a:custGeom>
                <a:avLst/>
                <a:gdLst/>
                <a:ahLst/>
                <a:cxnLst/>
                <a:rect l="l" t="t" r="r" b="b"/>
                <a:pathLst>
                  <a:path w="1523791" h="126433">
                    <a:moveTo>
                      <a:pt x="127000" y="63217"/>
                    </a:moveTo>
                    <a:cubicBezTo>
                      <a:pt x="126844" y="28258"/>
                      <a:pt x="98460" y="0"/>
                      <a:pt x="63500" y="0"/>
                    </a:cubicBezTo>
                    <a:cubicBezTo>
                      <a:pt x="28541" y="0"/>
                      <a:pt x="157" y="28258"/>
                      <a:pt x="0" y="63217"/>
                    </a:cubicBezTo>
                    <a:cubicBezTo>
                      <a:pt x="157" y="98176"/>
                      <a:pt x="28541" y="126434"/>
                      <a:pt x="63500" y="126434"/>
                    </a:cubicBezTo>
                    <a:cubicBezTo>
                      <a:pt x="98460" y="126434"/>
                      <a:pt x="126844" y="98176"/>
                      <a:pt x="127000" y="63217"/>
                    </a:cubicBezTo>
                    <a:close/>
                    <a:moveTo>
                      <a:pt x="63500" y="34642"/>
                    </a:moveTo>
                    <a:lnTo>
                      <a:pt x="63500" y="91792"/>
                    </a:lnTo>
                    <a:lnTo>
                      <a:pt x="1523791" y="91792"/>
                    </a:lnTo>
                    <a:lnTo>
                      <a:pt x="1523791" y="34642"/>
                    </a:lnTo>
                    <a:close/>
                  </a:path>
                </a:pathLst>
              </a:custGeom>
              <a:solidFill>
                <a:srgbClr val="D9782D"/>
              </a:solidFill>
            </p:spPr>
          </p:sp>
          <p:sp>
            <p:nvSpPr>
              <p:cNvPr id="65" name="Freeform 65"/>
              <p:cNvSpPr/>
              <p:nvPr/>
            </p:nvSpPr>
            <p:spPr>
              <a:xfrm>
                <a:off x="2126936" y="2825013"/>
                <a:ext cx="1533030" cy="593560"/>
              </a:xfrm>
              <a:custGeom>
                <a:avLst/>
                <a:gdLst/>
                <a:ahLst/>
                <a:cxnLst/>
                <a:rect l="l" t="t" r="r" b="b"/>
                <a:pathLst>
                  <a:path w="1533030" h="593560">
                    <a:moveTo>
                      <a:pt x="127000" y="530344"/>
                    </a:moveTo>
                    <a:cubicBezTo>
                      <a:pt x="126844" y="495385"/>
                      <a:pt x="98460" y="467127"/>
                      <a:pt x="63500" y="467127"/>
                    </a:cubicBezTo>
                    <a:cubicBezTo>
                      <a:pt x="28541" y="467127"/>
                      <a:pt x="157" y="495385"/>
                      <a:pt x="0" y="530344"/>
                    </a:cubicBezTo>
                    <a:cubicBezTo>
                      <a:pt x="157" y="565303"/>
                      <a:pt x="28541" y="593561"/>
                      <a:pt x="63500" y="593561"/>
                    </a:cubicBezTo>
                    <a:cubicBezTo>
                      <a:pt x="98460" y="593561"/>
                      <a:pt x="126844" y="565303"/>
                      <a:pt x="127000" y="530344"/>
                    </a:cubicBezTo>
                    <a:close/>
                    <a:moveTo>
                      <a:pt x="54261" y="503304"/>
                    </a:moveTo>
                    <a:lnTo>
                      <a:pt x="72739" y="557384"/>
                    </a:lnTo>
                    <a:lnTo>
                      <a:pt x="1533030" y="54080"/>
                    </a:lnTo>
                    <a:lnTo>
                      <a:pt x="1514552" y="0"/>
                    </a:lnTo>
                    <a:close/>
                  </a:path>
                </a:pathLst>
              </a:custGeom>
              <a:solidFill>
                <a:srgbClr val="D9782D"/>
              </a:solidFill>
            </p:spPr>
          </p:sp>
          <p:sp>
            <p:nvSpPr>
              <p:cNvPr id="66" name="Freeform 66"/>
              <p:cNvSpPr/>
              <p:nvPr/>
            </p:nvSpPr>
            <p:spPr>
              <a:xfrm>
                <a:off x="3587227" y="2788837"/>
                <a:ext cx="1533030" cy="593560"/>
              </a:xfrm>
              <a:custGeom>
                <a:avLst/>
                <a:gdLst/>
                <a:ahLst/>
                <a:cxnLst/>
                <a:rect l="l" t="t" r="r" b="b"/>
                <a:pathLst>
                  <a:path w="1533030" h="593560">
                    <a:moveTo>
                      <a:pt x="127000" y="63216"/>
                    </a:moveTo>
                    <a:cubicBezTo>
                      <a:pt x="126844" y="28257"/>
                      <a:pt x="98460" y="0"/>
                      <a:pt x="63500" y="0"/>
                    </a:cubicBezTo>
                    <a:cubicBezTo>
                      <a:pt x="28541" y="0"/>
                      <a:pt x="156" y="28257"/>
                      <a:pt x="0" y="63216"/>
                    </a:cubicBezTo>
                    <a:cubicBezTo>
                      <a:pt x="156" y="98176"/>
                      <a:pt x="28541" y="126433"/>
                      <a:pt x="63500" y="126433"/>
                    </a:cubicBezTo>
                    <a:cubicBezTo>
                      <a:pt x="98460" y="126433"/>
                      <a:pt x="126844" y="98176"/>
                      <a:pt x="127000" y="63216"/>
                    </a:cubicBezTo>
                    <a:close/>
                    <a:moveTo>
                      <a:pt x="72739" y="36176"/>
                    </a:moveTo>
                    <a:lnTo>
                      <a:pt x="54261" y="90256"/>
                    </a:lnTo>
                    <a:lnTo>
                      <a:pt x="1514552" y="593560"/>
                    </a:lnTo>
                    <a:lnTo>
                      <a:pt x="1533030" y="539480"/>
                    </a:lnTo>
                    <a:close/>
                  </a:path>
                </a:pathLst>
              </a:custGeom>
              <a:solidFill>
                <a:srgbClr val="D9782D"/>
              </a:solidFill>
            </p:spPr>
          </p:sp>
          <p:sp>
            <p:nvSpPr>
              <p:cNvPr id="67" name="Freeform 67"/>
              <p:cNvSpPr/>
              <p:nvPr/>
            </p:nvSpPr>
            <p:spPr>
              <a:xfrm>
                <a:off x="5047518" y="2908455"/>
                <a:ext cx="1531616" cy="510119"/>
              </a:xfrm>
              <a:custGeom>
                <a:avLst/>
                <a:gdLst/>
                <a:ahLst/>
                <a:cxnLst/>
                <a:rect l="l" t="t" r="r" b="b"/>
                <a:pathLst>
                  <a:path w="1531616" h="510119">
                    <a:moveTo>
                      <a:pt x="127000" y="446902"/>
                    </a:moveTo>
                    <a:cubicBezTo>
                      <a:pt x="126844" y="411943"/>
                      <a:pt x="98459" y="383685"/>
                      <a:pt x="63500" y="383685"/>
                    </a:cubicBezTo>
                    <a:cubicBezTo>
                      <a:pt x="28540" y="383685"/>
                      <a:pt x="156" y="411943"/>
                      <a:pt x="0" y="446902"/>
                    </a:cubicBezTo>
                    <a:cubicBezTo>
                      <a:pt x="156" y="481861"/>
                      <a:pt x="28540" y="510119"/>
                      <a:pt x="63500" y="510119"/>
                    </a:cubicBezTo>
                    <a:cubicBezTo>
                      <a:pt x="98459" y="510119"/>
                      <a:pt x="126844" y="481861"/>
                      <a:pt x="127000" y="446902"/>
                    </a:cubicBezTo>
                    <a:close/>
                    <a:moveTo>
                      <a:pt x="55674" y="419419"/>
                    </a:moveTo>
                    <a:lnTo>
                      <a:pt x="71325" y="474385"/>
                    </a:lnTo>
                    <a:lnTo>
                      <a:pt x="1531616" y="54965"/>
                    </a:lnTo>
                    <a:lnTo>
                      <a:pt x="1515965" y="0"/>
                    </a:lnTo>
                    <a:close/>
                  </a:path>
                </a:pathLst>
              </a:custGeom>
              <a:solidFill>
                <a:srgbClr val="D9782D"/>
              </a:solidFill>
            </p:spPr>
          </p:sp>
          <p:sp>
            <p:nvSpPr>
              <p:cNvPr id="68" name="Freeform 68"/>
              <p:cNvSpPr/>
              <p:nvPr/>
            </p:nvSpPr>
            <p:spPr>
              <a:xfrm>
                <a:off x="6507808" y="2872721"/>
                <a:ext cx="1531617" cy="510119"/>
              </a:xfrm>
              <a:custGeom>
                <a:avLst/>
                <a:gdLst/>
                <a:ahLst/>
                <a:cxnLst/>
                <a:rect l="l" t="t" r="r" b="b"/>
                <a:pathLst>
                  <a:path w="1531617" h="510119">
                    <a:moveTo>
                      <a:pt x="127000" y="63216"/>
                    </a:moveTo>
                    <a:cubicBezTo>
                      <a:pt x="126844" y="28257"/>
                      <a:pt x="98460" y="0"/>
                      <a:pt x="63500" y="0"/>
                    </a:cubicBezTo>
                    <a:cubicBezTo>
                      <a:pt x="28540" y="0"/>
                      <a:pt x="157" y="28257"/>
                      <a:pt x="0" y="63216"/>
                    </a:cubicBezTo>
                    <a:cubicBezTo>
                      <a:pt x="157" y="98176"/>
                      <a:pt x="28540" y="126433"/>
                      <a:pt x="63500" y="126433"/>
                    </a:cubicBezTo>
                    <a:cubicBezTo>
                      <a:pt x="98460" y="126433"/>
                      <a:pt x="126844" y="98176"/>
                      <a:pt x="127000" y="63216"/>
                    </a:cubicBezTo>
                    <a:close/>
                    <a:moveTo>
                      <a:pt x="71326" y="35734"/>
                    </a:moveTo>
                    <a:lnTo>
                      <a:pt x="55675" y="90699"/>
                    </a:lnTo>
                    <a:lnTo>
                      <a:pt x="1515966" y="510119"/>
                    </a:lnTo>
                    <a:lnTo>
                      <a:pt x="1531617" y="455153"/>
                    </a:lnTo>
                    <a:close/>
                  </a:path>
                </a:pathLst>
              </a:custGeom>
              <a:solidFill>
                <a:srgbClr val="D9782D"/>
              </a:solidFill>
            </p:spPr>
          </p:sp>
          <p:sp>
            <p:nvSpPr>
              <p:cNvPr id="69" name="Freeform 69"/>
              <p:cNvSpPr/>
              <p:nvPr/>
            </p:nvSpPr>
            <p:spPr>
              <a:xfrm>
                <a:off x="7968100" y="1658825"/>
                <a:ext cx="1545264" cy="1759748"/>
              </a:xfrm>
              <a:custGeom>
                <a:avLst/>
                <a:gdLst/>
                <a:ahLst/>
                <a:cxnLst/>
                <a:rect l="l" t="t" r="r" b="b"/>
                <a:pathLst>
                  <a:path w="1545264" h="1759748">
                    <a:moveTo>
                      <a:pt x="127000" y="1696532"/>
                    </a:moveTo>
                    <a:cubicBezTo>
                      <a:pt x="126843" y="1661573"/>
                      <a:pt x="98460" y="1633315"/>
                      <a:pt x="63500" y="1633315"/>
                    </a:cubicBezTo>
                    <a:cubicBezTo>
                      <a:pt x="28540" y="1633315"/>
                      <a:pt x="156" y="1661573"/>
                      <a:pt x="0" y="1696532"/>
                    </a:cubicBezTo>
                    <a:cubicBezTo>
                      <a:pt x="156" y="1731491"/>
                      <a:pt x="28540" y="1759749"/>
                      <a:pt x="63500" y="1759749"/>
                    </a:cubicBezTo>
                    <a:cubicBezTo>
                      <a:pt x="98460" y="1759749"/>
                      <a:pt x="126843" y="1731491"/>
                      <a:pt x="127000" y="1696532"/>
                    </a:cubicBezTo>
                    <a:close/>
                    <a:moveTo>
                      <a:pt x="42027" y="1677679"/>
                    </a:moveTo>
                    <a:lnTo>
                      <a:pt x="84972" y="1715385"/>
                    </a:lnTo>
                    <a:lnTo>
                      <a:pt x="1545264" y="37707"/>
                    </a:lnTo>
                    <a:lnTo>
                      <a:pt x="1502317" y="0"/>
                    </a:lnTo>
                    <a:close/>
                  </a:path>
                </a:pathLst>
              </a:custGeom>
              <a:solidFill>
                <a:srgbClr val="D9782D"/>
              </a:solidFill>
            </p:spPr>
          </p:sp>
          <p:sp>
            <p:nvSpPr>
              <p:cNvPr id="70" name="Freeform 70"/>
              <p:cNvSpPr/>
              <p:nvPr/>
            </p:nvSpPr>
            <p:spPr>
              <a:xfrm>
                <a:off x="9428390" y="-18853"/>
                <a:ext cx="1545264" cy="1759748"/>
              </a:xfrm>
              <a:custGeom>
                <a:avLst/>
                <a:gdLst/>
                <a:ahLst/>
                <a:cxnLst/>
                <a:rect l="l" t="t" r="r" b="b"/>
                <a:pathLst>
                  <a:path w="1545264" h="1759748">
                    <a:moveTo>
                      <a:pt x="127000" y="1696531"/>
                    </a:moveTo>
                    <a:cubicBezTo>
                      <a:pt x="126844" y="1661572"/>
                      <a:pt x="98460" y="1633315"/>
                      <a:pt x="63500" y="1633315"/>
                    </a:cubicBezTo>
                    <a:cubicBezTo>
                      <a:pt x="28541" y="1633315"/>
                      <a:pt x="157" y="1661572"/>
                      <a:pt x="0" y="1696531"/>
                    </a:cubicBezTo>
                    <a:cubicBezTo>
                      <a:pt x="157" y="1731491"/>
                      <a:pt x="28541" y="1759748"/>
                      <a:pt x="63500" y="1759748"/>
                    </a:cubicBezTo>
                    <a:cubicBezTo>
                      <a:pt x="98460" y="1759748"/>
                      <a:pt x="126844" y="1731491"/>
                      <a:pt x="127000" y="1696531"/>
                    </a:cubicBezTo>
                    <a:close/>
                    <a:moveTo>
                      <a:pt x="42027" y="1677678"/>
                    </a:moveTo>
                    <a:lnTo>
                      <a:pt x="84974" y="1715385"/>
                    </a:lnTo>
                    <a:lnTo>
                      <a:pt x="1545264" y="37706"/>
                    </a:lnTo>
                    <a:lnTo>
                      <a:pt x="1502318" y="0"/>
                    </a:lnTo>
                    <a:close/>
                  </a:path>
                </a:pathLst>
              </a:custGeom>
              <a:solidFill>
                <a:srgbClr val="D9782D"/>
              </a:solidFill>
            </p:spPr>
          </p:sp>
          <p:sp>
            <p:nvSpPr>
              <p:cNvPr id="71" name="Freeform 71"/>
              <p:cNvSpPr/>
              <p:nvPr/>
            </p:nvSpPr>
            <p:spPr>
              <a:xfrm>
                <a:off x="10888681" y="-63217"/>
                <a:ext cx="1543036" cy="1426481"/>
              </a:xfrm>
              <a:custGeom>
                <a:avLst/>
                <a:gdLst/>
                <a:ahLst/>
                <a:cxnLst/>
                <a:rect l="l" t="t" r="r" b="b"/>
                <a:pathLst>
                  <a:path w="1543036" h="1426481">
                    <a:moveTo>
                      <a:pt x="127000" y="63217"/>
                    </a:moveTo>
                    <a:lnTo>
                      <a:pt x="127000" y="63217"/>
                    </a:lnTo>
                    <a:cubicBezTo>
                      <a:pt x="126844" y="28258"/>
                      <a:pt x="98460" y="0"/>
                      <a:pt x="63500" y="0"/>
                    </a:cubicBezTo>
                    <a:cubicBezTo>
                      <a:pt x="28540" y="0"/>
                      <a:pt x="157" y="28258"/>
                      <a:pt x="0" y="63217"/>
                    </a:cubicBezTo>
                    <a:lnTo>
                      <a:pt x="0" y="63217"/>
                    </a:lnTo>
                    <a:cubicBezTo>
                      <a:pt x="157" y="98176"/>
                      <a:pt x="28540" y="126434"/>
                      <a:pt x="63500" y="126434"/>
                    </a:cubicBezTo>
                    <a:cubicBezTo>
                      <a:pt x="98460" y="126434"/>
                      <a:pt x="126844" y="98176"/>
                      <a:pt x="127000" y="63217"/>
                    </a:cubicBezTo>
                    <a:close/>
                    <a:moveTo>
                      <a:pt x="82745" y="42095"/>
                    </a:moveTo>
                    <a:lnTo>
                      <a:pt x="44254" y="84339"/>
                    </a:lnTo>
                    <a:lnTo>
                      <a:pt x="1504545" y="1426482"/>
                    </a:lnTo>
                    <a:lnTo>
                      <a:pt x="1543036" y="1384238"/>
                    </a:lnTo>
                    <a:close/>
                  </a:path>
                </a:pathLst>
              </a:custGeom>
              <a:solidFill>
                <a:srgbClr val="D9782D"/>
              </a:solidFill>
            </p:spPr>
          </p:sp>
          <p:sp>
            <p:nvSpPr>
              <p:cNvPr id="72" name="Freeform 72"/>
              <p:cNvSpPr/>
              <p:nvPr/>
            </p:nvSpPr>
            <p:spPr>
              <a:xfrm>
                <a:off x="12348972" y="1278926"/>
                <a:ext cx="1546853" cy="2093304"/>
              </a:xfrm>
              <a:custGeom>
                <a:avLst/>
                <a:gdLst/>
                <a:ahLst/>
                <a:cxnLst/>
                <a:rect l="l" t="t" r="r" b="b"/>
                <a:pathLst>
                  <a:path w="1546853" h="2093304">
                    <a:moveTo>
                      <a:pt x="127000" y="63217"/>
                    </a:moveTo>
                    <a:cubicBezTo>
                      <a:pt x="126843" y="28258"/>
                      <a:pt x="98460" y="0"/>
                      <a:pt x="63500" y="0"/>
                    </a:cubicBezTo>
                    <a:cubicBezTo>
                      <a:pt x="28540" y="0"/>
                      <a:pt x="156" y="28258"/>
                      <a:pt x="0" y="63217"/>
                    </a:cubicBezTo>
                    <a:cubicBezTo>
                      <a:pt x="156" y="98176"/>
                      <a:pt x="28540" y="126433"/>
                      <a:pt x="63500" y="126433"/>
                    </a:cubicBezTo>
                    <a:cubicBezTo>
                      <a:pt x="98460" y="126433"/>
                      <a:pt x="126843" y="98176"/>
                      <a:pt x="127000" y="63217"/>
                    </a:cubicBezTo>
                    <a:close/>
                    <a:moveTo>
                      <a:pt x="86561" y="46344"/>
                    </a:moveTo>
                    <a:lnTo>
                      <a:pt x="40438" y="80090"/>
                    </a:lnTo>
                    <a:lnTo>
                      <a:pt x="1500730" y="2093304"/>
                    </a:lnTo>
                    <a:lnTo>
                      <a:pt x="1546853" y="2059558"/>
                    </a:lnTo>
                    <a:close/>
                  </a:path>
                </a:pathLst>
              </a:custGeom>
              <a:solidFill>
                <a:srgbClr val="D9782D"/>
              </a:solidFill>
            </p:spPr>
          </p:sp>
          <p:sp>
            <p:nvSpPr>
              <p:cNvPr id="73" name="Freeform 73"/>
              <p:cNvSpPr/>
              <p:nvPr/>
            </p:nvSpPr>
            <p:spPr>
              <a:xfrm>
                <a:off x="13809263" y="3159198"/>
                <a:ext cx="1527025" cy="259376"/>
              </a:xfrm>
              <a:custGeom>
                <a:avLst/>
                <a:gdLst/>
                <a:ahLst/>
                <a:cxnLst/>
                <a:rect l="l" t="t" r="r" b="b"/>
                <a:pathLst>
                  <a:path w="1527025" h="259376">
                    <a:moveTo>
                      <a:pt x="127000" y="196159"/>
                    </a:moveTo>
                    <a:cubicBezTo>
                      <a:pt x="126843" y="161200"/>
                      <a:pt x="98459" y="132942"/>
                      <a:pt x="63500" y="132942"/>
                    </a:cubicBezTo>
                    <a:cubicBezTo>
                      <a:pt x="28540" y="132942"/>
                      <a:pt x="156" y="161200"/>
                      <a:pt x="0" y="196159"/>
                    </a:cubicBezTo>
                    <a:cubicBezTo>
                      <a:pt x="156" y="231118"/>
                      <a:pt x="28540" y="259376"/>
                      <a:pt x="63500" y="259376"/>
                    </a:cubicBezTo>
                    <a:cubicBezTo>
                      <a:pt x="98459" y="259376"/>
                      <a:pt x="126843" y="231118"/>
                      <a:pt x="127000" y="196159"/>
                    </a:cubicBezTo>
                    <a:close/>
                    <a:moveTo>
                      <a:pt x="60266" y="167768"/>
                    </a:moveTo>
                    <a:lnTo>
                      <a:pt x="66733" y="224550"/>
                    </a:lnTo>
                    <a:lnTo>
                      <a:pt x="1527024" y="56782"/>
                    </a:lnTo>
                    <a:lnTo>
                      <a:pt x="1520556" y="0"/>
                    </a:lnTo>
                    <a:close/>
                  </a:path>
                </a:pathLst>
              </a:custGeom>
              <a:solidFill>
                <a:srgbClr val="D9782D"/>
              </a:solidFill>
            </p:spPr>
          </p:sp>
          <p:sp>
            <p:nvSpPr>
              <p:cNvPr id="74" name="Freeform 74"/>
              <p:cNvSpPr/>
              <p:nvPr/>
            </p:nvSpPr>
            <p:spPr>
              <a:xfrm>
                <a:off x="15269553" y="3124372"/>
                <a:ext cx="1527025" cy="259376"/>
              </a:xfrm>
              <a:custGeom>
                <a:avLst/>
                <a:gdLst/>
                <a:ahLst/>
                <a:cxnLst/>
                <a:rect l="l" t="t" r="r" b="b"/>
                <a:pathLst>
                  <a:path w="1527025" h="259376">
                    <a:moveTo>
                      <a:pt x="127000" y="63217"/>
                    </a:moveTo>
                    <a:cubicBezTo>
                      <a:pt x="126844" y="28258"/>
                      <a:pt x="98459" y="0"/>
                      <a:pt x="63500" y="0"/>
                    </a:cubicBezTo>
                    <a:cubicBezTo>
                      <a:pt x="28541" y="0"/>
                      <a:pt x="157" y="28258"/>
                      <a:pt x="0" y="63217"/>
                    </a:cubicBezTo>
                    <a:cubicBezTo>
                      <a:pt x="157" y="98176"/>
                      <a:pt x="28541" y="126434"/>
                      <a:pt x="63500" y="126434"/>
                    </a:cubicBezTo>
                    <a:cubicBezTo>
                      <a:pt x="98459" y="126434"/>
                      <a:pt x="126844" y="98176"/>
                      <a:pt x="127000" y="63217"/>
                    </a:cubicBezTo>
                    <a:close/>
                    <a:moveTo>
                      <a:pt x="66734" y="34826"/>
                    </a:moveTo>
                    <a:lnTo>
                      <a:pt x="60266" y="91608"/>
                    </a:lnTo>
                    <a:lnTo>
                      <a:pt x="1520557" y="259376"/>
                    </a:lnTo>
                    <a:lnTo>
                      <a:pt x="1527025" y="202594"/>
                    </a:lnTo>
                    <a:close/>
                  </a:path>
                </a:pathLst>
              </a:custGeom>
              <a:solidFill>
                <a:srgbClr val="D9782D"/>
              </a:solidFill>
            </p:spPr>
          </p:sp>
          <p:sp>
            <p:nvSpPr>
              <p:cNvPr id="75" name="Freeform 75"/>
              <p:cNvSpPr/>
              <p:nvPr/>
            </p:nvSpPr>
            <p:spPr>
              <a:xfrm>
                <a:off x="16729844" y="3292140"/>
                <a:ext cx="1523791" cy="126433"/>
              </a:xfrm>
              <a:custGeom>
                <a:avLst/>
                <a:gdLst/>
                <a:ahLst/>
                <a:cxnLst/>
                <a:rect l="l" t="t" r="r" b="b"/>
                <a:pathLst>
                  <a:path w="1523791" h="126433">
                    <a:moveTo>
                      <a:pt x="127000" y="63217"/>
                    </a:moveTo>
                    <a:cubicBezTo>
                      <a:pt x="126843" y="28258"/>
                      <a:pt x="98459" y="0"/>
                      <a:pt x="63500" y="0"/>
                    </a:cubicBezTo>
                    <a:cubicBezTo>
                      <a:pt x="28541" y="0"/>
                      <a:pt x="157" y="28258"/>
                      <a:pt x="0" y="63217"/>
                    </a:cubicBezTo>
                    <a:cubicBezTo>
                      <a:pt x="157" y="98176"/>
                      <a:pt x="28541" y="126434"/>
                      <a:pt x="63500" y="126434"/>
                    </a:cubicBezTo>
                    <a:cubicBezTo>
                      <a:pt x="98459" y="126434"/>
                      <a:pt x="126843" y="98176"/>
                      <a:pt x="127000" y="63217"/>
                    </a:cubicBezTo>
                    <a:close/>
                    <a:moveTo>
                      <a:pt x="63500" y="34642"/>
                    </a:moveTo>
                    <a:lnTo>
                      <a:pt x="63500" y="91792"/>
                    </a:lnTo>
                    <a:lnTo>
                      <a:pt x="1523791" y="91792"/>
                    </a:lnTo>
                    <a:lnTo>
                      <a:pt x="1523791" y="34642"/>
                    </a:lnTo>
                    <a:close/>
                  </a:path>
                </a:pathLst>
              </a:custGeom>
              <a:solidFill>
                <a:srgbClr val="D9782D"/>
              </a:solidFill>
            </p:spPr>
          </p:sp>
          <p:sp>
            <p:nvSpPr>
              <p:cNvPr id="76" name="Freeform 76"/>
              <p:cNvSpPr/>
              <p:nvPr/>
            </p:nvSpPr>
            <p:spPr>
              <a:xfrm>
                <a:off x="18190135" y="3292140"/>
                <a:ext cx="1523791" cy="126433"/>
              </a:xfrm>
              <a:custGeom>
                <a:avLst/>
                <a:gdLst/>
                <a:ahLst/>
                <a:cxnLst/>
                <a:rect l="l" t="t" r="r" b="b"/>
                <a:pathLst>
                  <a:path w="1523791" h="126433">
                    <a:moveTo>
                      <a:pt x="127000" y="63217"/>
                    </a:moveTo>
                    <a:cubicBezTo>
                      <a:pt x="126843" y="28258"/>
                      <a:pt x="98459" y="0"/>
                      <a:pt x="63500" y="0"/>
                    </a:cubicBezTo>
                    <a:cubicBezTo>
                      <a:pt x="28541" y="0"/>
                      <a:pt x="156" y="28258"/>
                      <a:pt x="0" y="63217"/>
                    </a:cubicBezTo>
                    <a:cubicBezTo>
                      <a:pt x="156" y="98176"/>
                      <a:pt x="28541" y="126434"/>
                      <a:pt x="63500" y="126434"/>
                    </a:cubicBezTo>
                    <a:cubicBezTo>
                      <a:pt x="98459" y="126434"/>
                      <a:pt x="126843" y="98176"/>
                      <a:pt x="127000" y="63217"/>
                    </a:cubicBezTo>
                    <a:close/>
                    <a:moveTo>
                      <a:pt x="63500" y="34642"/>
                    </a:moveTo>
                    <a:lnTo>
                      <a:pt x="63500" y="91792"/>
                    </a:lnTo>
                    <a:lnTo>
                      <a:pt x="1523790" y="91792"/>
                    </a:lnTo>
                    <a:lnTo>
                      <a:pt x="1523790" y="34642"/>
                    </a:lnTo>
                    <a:close/>
                  </a:path>
                </a:pathLst>
              </a:custGeom>
              <a:solidFill>
                <a:srgbClr val="D9782D"/>
              </a:solidFill>
            </p:spPr>
          </p:sp>
          <p:sp>
            <p:nvSpPr>
              <p:cNvPr id="77" name="Freeform 77"/>
              <p:cNvSpPr/>
              <p:nvPr/>
            </p:nvSpPr>
            <p:spPr>
              <a:xfrm>
                <a:off x="19650425" y="2453301"/>
                <a:ext cx="1587291" cy="965272"/>
              </a:xfrm>
              <a:custGeom>
                <a:avLst/>
                <a:gdLst/>
                <a:ahLst/>
                <a:cxnLst/>
                <a:rect l="l" t="t" r="r" b="b"/>
                <a:pathLst>
                  <a:path w="1587291" h="965272">
                    <a:moveTo>
                      <a:pt x="127000" y="902056"/>
                    </a:moveTo>
                    <a:cubicBezTo>
                      <a:pt x="126844" y="867097"/>
                      <a:pt x="98459" y="838839"/>
                      <a:pt x="63500" y="838839"/>
                    </a:cubicBezTo>
                    <a:cubicBezTo>
                      <a:pt x="28541" y="838839"/>
                      <a:pt x="157" y="867097"/>
                      <a:pt x="0" y="902056"/>
                    </a:cubicBezTo>
                    <a:cubicBezTo>
                      <a:pt x="157" y="937015"/>
                      <a:pt x="28541" y="965273"/>
                      <a:pt x="63500" y="965273"/>
                    </a:cubicBezTo>
                    <a:cubicBezTo>
                      <a:pt x="98459" y="965273"/>
                      <a:pt x="126844" y="937015"/>
                      <a:pt x="127000" y="902056"/>
                    </a:cubicBezTo>
                    <a:close/>
                    <a:moveTo>
                      <a:pt x="49360" y="877225"/>
                    </a:moveTo>
                    <a:lnTo>
                      <a:pt x="77642" y="926887"/>
                    </a:lnTo>
                    <a:lnTo>
                      <a:pt x="1537933" y="88048"/>
                    </a:lnTo>
                    <a:lnTo>
                      <a:pt x="1509651" y="38386"/>
                    </a:lnTo>
                    <a:close/>
                    <a:moveTo>
                      <a:pt x="1587291" y="63217"/>
                    </a:moveTo>
                    <a:cubicBezTo>
                      <a:pt x="1587134" y="28257"/>
                      <a:pt x="1558750" y="0"/>
                      <a:pt x="1523791" y="0"/>
                    </a:cubicBezTo>
                    <a:cubicBezTo>
                      <a:pt x="1488832" y="0"/>
                      <a:pt x="1460448" y="28257"/>
                      <a:pt x="1460291" y="63217"/>
                    </a:cubicBezTo>
                    <a:cubicBezTo>
                      <a:pt x="1460448" y="98176"/>
                      <a:pt x="1488832" y="126433"/>
                      <a:pt x="1523791" y="126433"/>
                    </a:cubicBezTo>
                    <a:cubicBezTo>
                      <a:pt x="1558750" y="126433"/>
                      <a:pt x="1587134" y="98176"/>
                      <a:pt x="1587291" y="63217"/>
                    </a:cubicBezTo>
                    <a:close/>
                  </a:path>
                </a:pathLst>
              </a:custGeom>
              <a:solidFill>
                <a:srgbClr val="D9782D"/>
              </a:solidFill>
            </p:spPr>
          </p:sp>
        </p:grpSp>
      </p:grpSp>
      <p:grpSp>
        <p:nvGrpSpPr>
          <p:cNvPr id="78" name="Group 78"/>
          <p:cNvGrpSpPr/>
          <p:nvPr/>
        </p:nvGrpSpPr>
        <p:grpSpPr>
          <a:xfrm>
            <a:off x="611270" y="7006222"/>
            <a:ext cx="1433801" cy="148166"/>
            <a:chOff x="0" y="0"/>
            <a:chExt cx="3957320" cy="408940"/>
          </a:xfrm>
        </p:grpSpPr>
        <p:sp>
          <p:nvSpPr>
            <p:cNvPr id="79" name="Freeform 79"/>
            <p:cNvSpPr/>
            <p:nvPr/>
          </p:nvSpPr>
          <p:spPr>
            <a:xfrm>
              <a:off x="-2540" y="0"/>
              <a:ext cx="3963670" cy="408940"/>
            </a:xfrm>
            <a:custGeom>
              <a:avLst/>
              <a:gdLst/>
              <a:ahLst/>
              <a:cxnLst/>
              <a:rect l="l" t="t" r="r" b="b"/>
              <a:pathLst>
                <a:path w="3963670" h="408940">
                  <a:moveTo>
                    <a:pt x="3848100" y="204470"/>
                  </a:moveTo>
                  <a:lnTo>
                    <a:pt x="3952240" y="60960"/>
                  </a:lnTo>
                  <a:cubicBezTo>
                    <a:pt x="3961130" y="49530"/>
                    <a:pt x="3962400" y="34290"/>
                    <a:pt x="3954780" y="21590"/>
                  </a:cubicBezTo>
                  <a:cubicBezTo>
                    <a:pt x="3947160" y="8890"/>
                    <a:pt x="3935730" y="0"/>
                    <a:pt x="3921760"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3923030" y="408940"/>
                  </a:lnTo>
                  <a:cubicBezTo>
                    <a:pt x="3937000" y="408940"/>
                    <a:pt x="3950970" y="401320"/>
                    <a:pt x="3957320" y="388620"/>
                  </a:cubicBezTo>
                  <a:cubicBezTo>
                    <a:pt x="3963670" y="375920"/>
                    <a:pt x="3962400" y="360680"/>
                    <a:pt x="3954780" y="349250"/>
                  </a:cubicBezTo>
                  <a:lnTo>
                    <a:pt x="3848100" y="204470"/>
                  </a:lnTo>
                  <a:close/>
                </a:path>
              </a:pathLst>
            </a:custGeom>
            <a:solidFill>
              <a:srgbClr val="FFFFFF"/>
            </a:solidFill>
          </p:spPr>
        </p:sp>
      </p:grpSp>
      <p:grpSp>
        <p:nvGrpSpPr>
          <p:cNvPr id="80" name="Group 80"/>
          <p:cNvGrpSpPr/>
          <p:nvPr/>
        </p:nvGrpSpPr>
        <p:grpSpPr>
          <a:xfrm>
            <a:off x="6111210" y="7006222"/>
            <a:ext cx="1433801" cy="148166"/>
            <a:chOff x="0" y="0"/>
            <a:chExt cx="3957320" cy="408940"/>
          </a:xfrm>
        </p:grpSpPr>
        <p:sp>
          <p:nvSpPr>
            <p:cNvPr id="81" name="Freeform 81"/>
            <p:cNvSpPr/>
            <p:nvPr/>
          </p:nvSpPr>
          <p:spPr>
            <a:xfrm>
              <a:off x="-2540" y="0"/>
              <a:ext cx="3963670" cy="408940"/>
            </a:xfrm>
            <a:custGeom>
              <a:avLst/>
              <a:gdLst/>
              <a:ahLst/>
              <a:cxnLst/>
              <a:rect l="l" t="t" r="r" b="b"/>
              <a:pathLst>
                <a:path w="3963670" h="408940">
                  <a:moveTo>
                    <a:pt x="3848100" y="204470"/>
                  </a:moveTo>
                  <a:lnTo>
                    <a:pt x="3952240" y="60960"/>
                  </a:lnTo>
                  <a:cubicBezTo>
                    <a:pt x="3961130" y="49530"/>
                    <a:pt x="3962400" y="34290"/>
                    <a:pt x="3954780" y="21590"/>
                  </a:cubicBezTo>
                  <a:cubicBezTo>
                    <a:pt x="3947160" y="8890"/>
                    <a:pt x="3935730" y="0"/>
                    <a:pt x="3921760"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3923030" y="408940"/>
                  </a:lnTo>
                  <a:cubicBezTo>
                    <a:pt x="3937000" y="408940"/>
                    <a:pt x="3950970" y="401320"/>
                    <a:pt x="3957320" y="388620"/>
                  </a:cubicBezTo>
                  <a:cubicBezTo>
                    <a:pt x="3963670" y="375920"/>
                    <a:pt x="3962400" y="360680"/>
                    <a:pt x="3954780" y="349250"/>
                  </a:cubicBezTo>
                  <a:lnTo>
                    <a:pt x="3848100" y="204470"/>
                  </a:lnTo>
                  <a:close/>
                </a:path>
              </a:pathLst>
            </a:custGeom>
            <a:solidFill>
              <a:srgbClr val="D9782D"/>
            </a:solidFill>
          </p:spPr>
        </p:sp>
      </p:grpSp>
      <p:grpSp>
        <p:nvGrpSpPr>
          <p:cNvPr id="82" name="Group 82"/>
          <p:cNvGrpSpPr/>
          <p:nvPr/>
        </p:nvGrpSpPr>
        <p:grpSpPr>
          <a:xfrm>
            <a:off x="11956037" y="7006222"/>
            <a:ext cx="1433801" cy="148166"/>
            <a:chOff x="0" y="0"/>
            <a:chExt cx="3957320" cy="408940"/>
          </a:xfrm>
        </p:grpSpPr>
        <p:sp>
          <p:nvSpPr>
            <p:cNvPr id="83" name="Freeform 83"/>
            <p:cNvSpPr/>
            <p:nvPr/>
          </p:nvSpPr>
          <p:spPr>
            <a:xfrm>
              <a:off x="-2540" y="0"/>
              <a:ext cx="3963670" cy="408940"/>
            </a:xfrm>
            <a:custGeom>
              <a:avLst/>
              <a:gdLst/>
              <a:ahLst/>
              <a:cxnLst/>
              <a:rect l="l" t="t" r="r" b="b"/>
              <a:pathLst>
                <a:path w="3963670" h="408940">
                  <a:moveTo>
                    <a:pt x="3848100" y="204470"/>
                  </a:moveTo>
                  <a:lnTo>
                    <a:pt x="3952240" y="60960"/>
                  </a:lnTo>
                  <a:cubicBezTo>
                    <a:pt x="3961130" y="49530"/>
                    <a:pt x="3962400" y="34290"/>
                    <a:pt x="3954780" y="21590"/>
                  </a:cubicBezTo>
                  <a:cubicBezTo>
                    <a:pt x="3947160" y="8890"/>
                    <a:pt x="3935730" y="0"/>
                    <a:pt x="3921760"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3923030" y="408940"/>
                  </a:lnTo>
                  <a:cubicBezTo>
                    <a:pt x="3937000" y="408940"/>
                    <a:pt x="3950970" y="401320"/>
                    <a:pt x="3957320" y="388620"/>
                  </a:cubicBezTo>
                  <a:cubicBezTo>
                    <a:pt x="3963670" y="375920"/>
                    <a:pt x="3962400" y="360680"/>
                    <a:pt x="3954780" y="349250"/>
                  </a:cubicBezTo>
                  <a:lnTo>
                    <a:pt x="3848100" y="204470"/>
                  </a:lnTo>
                  <a:close/>
                </a:path>
              </a:pathLst>
            </a:custGeom>
            <a:solidFill>
              <a:srgbClr val="C8C372"/>
            </a:solidFill>
          </p:spPr>
        </p:sp>
      </p:grpSp>
      <p:sp>
        <p:nvSpPr>
          <p:cNvPr id="85" name="TextBox 85"/>
          <p:cNvSpPr txBox="1"/>
          <p:nvPr/>
        </p:nvSpPr>
        <p:spPr>
          <a:xfrm>
            <a:off x="8096553" y="2101597"/>
            <a:ext cx="2424187" cy="790337"/>
          </a:xfrm>
          <a:prstGeom prst="rect">
            <a:avLst/>
          </a:prstGeom>
        </p:spPr>
        <p:txBody>
          <a:bodyPr lIns="0" tIns="0" rIns="0" bIns="0" rtlCol="0" anchor="t">
            <a:spAutoFit/>
          </a:bodyPr>
          <a:lstStyle/>
          <a:p>
            <a:pPr algn="ctr">
              <a:lnSpc>
                <a:spcPts val="3163"/>
              </a:lnSpc>
              <a:spcBef>
                <a:spcPct val="0"/>
              </a:spcBef>
            </a:pPr>
            <a:r>
              <a:rPr lang="en-US" sz="2259">
                <a:solidFill>
                  <a:srgbClr val="FFFFFF"/>
                </a:solidFill>
                <a:latin typeface="Proxima Nova Regular"/>
              </a:rPr>
              <a:t>Souther et al. 2019 </a:t>
            </a:r>
          </a:p>
          <a:p>
            <a:pPr algn="ctr">
              <a:lnSpc>
                <a:spcPts val="3163"/>
              </a:lnSpc>
              <a:spcBef>
                <a:spcPct val="0"/>
              </a:spcBef>
            </a:pPr>
            <a:r>
              <a:rPr lang="en-US" sz="2259">
                <a:solidFill>
                  <a:srgbClr val="FFFFFF"/>
                </a:solidFill>
                <a:latin typeface="Proxima Nova Regular"/>
              </a:rPr>
              <a:t>1997-2017</a:t>
            </a:r>
          </a:p>
        </p:txBody>
      </p:sp>
      <p:sp>
        <p:nvSpPr>
          <p:cNvPr id="86" name="TextBox 86"/>
          <p:cNvSpPr txBox="1"/>
          <p:nvPr/>
        </p:nvSpPr>
        <p:spPr>
          <a:xfrm>
            <a:off x="3370123" y="3202647"/>
            <a:ext cx="4174888" cy="1024098"/>
          </a:xfrm>
          <a:prstGeom prst="rect">
            <a:avLst/>
          </a:prstGeom>
        </p:spPr>
        <p:txBody>
          <a:bodyPr lIns="0" tIns="0" rIns="0" bIns="0" rtlCol="0" anchor="t">
            <a:spAutoFit/>
          </a:bodyPr>
          <a:lstStyle/>
          <a:p>
            <a:pPr algn="ctr">
              <a:lnSpc>
                <a:spcPts val="4192"/>
              </a:lnSpc>
              <a:spcBef>
                <a:spcPct val="0"/>
              </a:spcBef>
            </a:pPr>
            <a:r>
              <a:rPr lang="en-US" sz="2994">
                <a:solidFill>
                  <a:srgbClr val="FFFFFF"/>
                </a:solidFill>
                <a:latin typeface="Proxima Nova Regular"/>
              </a:rPr>
              <a:t>Cover of cheatgrass (%), over 20 years</a:t>
            </a:r>
          </a:p>
        </p:txBody>
      </p:sp>
      <p:sp>
        <p:nvSpPr>
          <p:cNvPr id="88" name="TextBox 16">
            <a:extLst>
              <a:ext uri="{FF2B5EF4-FFF2-40B4-BE49-F238E27FC236}">
                <a16:creationId xmlns:a16="http://schemas.microsoft.com/office/drawing/2014/main" id="{F704D663-66D0-4590-A38E-AB76B5270B9D}"/>
              </a:ext>
            </a:extLst>
          </p:cNvPr>
          <p:cNvSpPr txBox="1"/>
          <p:nvPr/>
        </p:nvSpPr>
        <p:spPr>
          <a:xfrm>
            <a:off x="946619" y="740193"/>
            <a:ext cx="16579380" cy="944041"/>
          </a:xfrm>
          <a:prstGeom prst="rect">
            <a:avLst/>
          </a:prstGeom>
        </p:spPr>
        <p:txBody>
          <a:bodyPr wrap="square" lIns="0" tIns="0" rIns="0" bIns="0" rtlCol="0" anchor="t">
            <a:spAutoFit/>
          </a:bodyPr>
          <a:lstStyle/>
          <a:p>
            <a:pPr algn="ctr">
              <a:lnSpc>
                <a:spcPts val="7526"/>
              </a:lnSpc>
            </a:pPr>
            <a:r>
              <a:rPr lang="en-US" sz="5789" dirty="0">
                <a:solidFill>
                  <a:srgbClr val="FFFFFF"/>
                </a:solidFill>
                <a:latin typeface="Klavika-Medium"/>
              </a:rPr>
              <a:t>Drought , High Intensity Grazing , Consequences</a:t>
            </a:r>
          </a:p>
        </p:txBody>
      </p:sp>
      <p:sp>
        <p:nvSpPr>
          <p:cNvPr id="90" name="TextBox 15">
            <a:extLst>
              <a:ext uri="{FF2B5EF4-FFF2-40B4-BE49-F238E27FC236}">
                <a16:creationId xmlns:a16="http://schemas.microsoft.com/office/drawing/2014/main" id="{A2C30221-ADD2-43EF-98DC-364FCA39586F}"/>
              </a:ext>
            </a:extLst>
          </p:cNvPr>
          <p:cNvSpPr txBox="1"/>
          <p:nvPr/>
        </p:nvSpPr>
        <p:spPr>
          <a:xfrm>
            <a:off x="1323190" y="8261538"/>
            <a:ext cx="4749372" cy="1047452"/>
          </a:xfrm>
          <a:prstGeom prst="rect">
            <a:avLst/>
          </a:prstGeom>
        </p:spPr>
        <p:txBody>
          <a:bodyPr lIns="0" tIns="0" rIns="0" bIns="0" rtlCol="0" anchor="t">
            <a:spAutoFit/>
          </a:bodyPr>
          <a:lstStyle/>
          <a:p>
            <a:pPr algn="ctr">
              <a:lnSpc>
                <a:spcPts val="2917"/>
              </a:lnSpc>
            </a:pPr>
            <a:r>
              <a:rPr lang="en-US" sz="1945" dirty="0">
                <a:solidFill>
                  <a:srgbClr val="FFFFFF"/>
                </a:solidFill>
                <a:latin typeface="Proxima Nova Regular"/>
              </a:rPr>
              <a:t>50% removal of biomass</a:t>
            </a:r>
          </a:p>
          <a:p>
            <a:pPr algn="ctr">
              <a:lnSpc>
                <a:spcPts val="2917"/>
              </a:lnSpc>
            </a:pPr>
            <a:r>
              <a:rPr lang="en-US" sz="1945" dirty="0">
                <a:solidFill>
                  <a:srgbClr val="FFFFFF"/>
                </a:solidFill>
                <a:latin typeface="Proxima Nova Regular"/>
              </a:rPr>
              <a:t>Rest-Rotation (grazed for about 14 days/ year)</a:t>
            </a:r>
          </a:p>
        </p:txBody>
      </p:sp>
      <p:sp>
        <p:nvSpPr>
          <p:cNvPr id="93" name="TextBox 19">
            <a:extLst>
              <a:ext uri="{FF2B5EF4-FFF2-40B4-BE49-F238E27FC236}">
                <a16:creationId xmlns:a16="http://schemas.microsoft.com/office/drawing/2014/main" id="{7D6ECB24-D3DD-4BD6-B3F9-887D36DBC9F8}"/>
              </a:ext>
            </a:extLst>
          </p:cNvPr>
          <p:cNvSpPr txBox="1"/>
          <p:nvPr/>
        </p:nvSpPr>
        <p:spPr>
          <a:xfrm>
            <a:off x="6792962" y="8435454"/>
            <a:ext cx="4749372" cy="1047452"/>
          </a:xfrm>
          <a:prstGeom prst="rect">
            <a:avLst/>
          </a:prstGeom>
        </p:spPr>
        <p:txBody>
          <a:bodyPr lIns="0" tIns="0" rIns="0" bIns="0" rtlCol="0" anchor="t">
            <a:spAutoFit/>
          </a:bodyPr>
          <a:lstStyle/>
          <a:p>
            <a:pPr algn="ctr">
              <a:lnSpc>
                <a:spcPts val="2917"/>
              </a:lnSpc>
            </a:pPr>
            <a:r>
              <a:rPr lang="en-US" sz="1945" dirty="0">
                <a:solidFill>
                  <a:srgbClr val="FFFFFF"/>
                </a:solidFill>
                <a:latin typeface="Proxima Nova Regular"/>
              </a:rPr>
              <a:t>~80% removal of biomass</a:t>
            </a:r>
          </a:p>
          <a:p>
            <a:pPr algn="ctr">
              <a:lnSpc>
                <a:spcPts val="2917"/>
              </a:lnSpc>
            </a:pPr>
            <a:r>
              <a:rPr lang="en-US" sz="1945" dirty="0">
                <a:solidFill>
                  <a:srgbClr val="FFFFFF"/>
                </a:solidFill>
                <a:latin typeface="Proxima Nova Regular"/>
              </a:rPr>
              <a:t>Grazed 12- 24 hours/ year</a:t>
            </a:r>
          </a:p>
          <a:p>
            <a:pPr algn="ctr">
              <a:lnSpc>
                <a:spcPts val="2917"/>
              </a:lnSpc>
            </a:pPr>
            <a:endParaRPr lang="en-US" sz="1945" dirty="0">
              <a:solidFill>
                <a:srgbClr val="FFFFFF"/>
              </a:solidFill>
              <a:latin typeface="Proxima Nova Regular"/>
            </a:endParaRPr>
          </a:p>
        </p:txBody>
      </p:sp>
    </p:spTree>
    <p:extLst>
      <p:ext uri="{BB962C8B-B14F-4D97-AF65-F5344CB8AC3E}">
        <p14:creationId xmlns:p14="http://schemas.microsoft.com/office/powerpoint/2010/main" val="664277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E13CD-BEC4-4A8E-811F-D837B2C3D854}"/>
              </a:ext>
            </a:extLst>
          </p:cNvPr>
          <p:cNvSpPr>
            <a:spLocks noGrp="1"/>
          </p:cNvSpPr>
          <p:nvPr>
            <p:ph type="title"/>
          </p:nvPr>
        </p:nvSpPr>
        <p:spPr>
          <a:xfrm>
            <a:off x="831276" y="1098479"/>
            <a:ext cx="16625453" cy="1877437"/>
          </a:xfrm>
        </p:spPr>
        <p:txBody>
          <a:bodyPr/>
          <a:lstStyle>
            <a:defPPr>
              <a:defRPr lang="en-US"/>
            </a:defPPr>
            <a:lvl1pPr marL="0" algn="l" defTabSz="674048" rtl="0" eaLnBrk="1" latinLnBrk="0" hangingPunct="1">
              <a:defRPr sz="2647" kern="1200">
                <a:solidFill>
                  <a:schemeClr val="tx1"/>
                </a:solidFill>
                <a:latin typeface="+mn-lt"/>
                <a:ea typeface="+mn-ea"/>
                <a:cs typeface="+mn-cs"/>
              </a:defRPr>
            </a:lvl1pPr>
            <a:lvl2pPr marL="674048" algn="l" defTabSz="674048" rtl="0" eaLnBrk="1" latinLnBrk="0" hangingPunct="1">
              <a:defRPr sz="2647" kern="1200">
                <a:solidFill>
                  <a:schemeClr val="tx1"/>
                </a:solidFill>
                <a:latin typeface="+mn-lt"/>
                <a:ea typeface="+mn-ea"/>
                <a:cs typeface="+mn-cs"/>
              </a:defRPr>
            </a:lvl2pPr>
            <a:lvl3pPr marL="1348099" algn="l" defTabSz="674048" rtl="0" eaLnBrk="1" latinLnBrk="0" hangingPunct="1">
              <a:defRPr sz="2647" kern="1200">
                <a:solidFill>
                  <a:schemeClr val="tx1"/>
                </a:solidFill>
                <a:latin typeface="+mn-lt"/>
                <a:ea typeface="+mn-ea"/>
                <a:cs typeface="+mn-cs"/>
              </a:defRPr>
            </a:lvl3pPr>
            <a:lvl4pPr marL="2022148" algn="l" defTabSz="674048" rtl="0" eaLnBrk="1" latinLnBrk="0" hangingPunct="1">
              <a:defRPr sz="2647" kern="1200">
                <a:solidFill>
                  <a:schemeClr val="tx1"/>
                </a:solidFill>
                <a:latin typeface="+mn-lt"/>
                <a:ea typeface="+mn-ea"/>
                <a:cs typeface="+mn-cs"/>
              </a:defRPr>
            </a:lvl4pPr>
            <a:lvl5pPr marL="2696198" algn="l" defTabSz="674048" rtl="0" eaLnBrk="1" latinLnBrk="0" hangingPunct="1">
              <a:defRPr sz="2647" kern="1200">
                <a:solidFill>
                  <a:schemeClr val="tx1"/>
                </a:solidFill>
                <a:latin typeface="+mn-lt"/>
                <a:ea typeface="+mn-ea"/>
                <a:cs typeface="+mn-cs"/>
              </a:defRPr>
            </a:lvl5pPr>
            <a:lvl6pPr marL="3370248" algn="l" defTabSz="674048" rtl="0" eaLnBrk="1" latinLnBrk="0" hangingPunct="1">
              <a:defRPr sz="2647" kern="1200">
                <a:solidFill>
                  <a:schemeClr val="tx1"/>
                </a:solidFill>
                <a:latin typeface="+mn-lt"/>
                <a:ea typeface="+mn-ea"/>
                <a:cs typeface="+mn-cs"/>
              </a:defRPr>
            </a:lvl6pPr>
            <a:lvl7pPr marL="4044296" algn="l" defTabSz="674048" rtl="0" eaLnBrk="1" latinLnBrk="0" hangingPunct="1">
              <a:defRPr sz="2647" kern="1200">
                <a:solidFill>
                  <a:schemeClr val="tx1"/>
                </a:solidFill>
                <a:latin typeface="+mn-lt"/>
                <a:ea typeface="+mn-ea"/>
                <a:cs typeface="+mn-cs"/>
              </a:defRPr>
            </a:lvl7pPr>
            <a:lvl8pPr marL="4718346" algn="l" defTabSz="674048" rtl="0" eaLnBrk="1" latinLnBrk="0" hangingPunct="1">
              <a:defRPr sz="2647" kern="1200">
                <a:solidFill>
                  <a:schemeClr val="tx1"/>
                </a:solidFill>
                <a:latin typeface="+mn-lt"/>
                <a:ea typeface="+mn-ea"/>
                <a:cs typeface="+mn-cs"/>
              </a:defRPr>
            </a:lvl8pPr>
            <a:lvl9pPr marL="5392394" algn="l" defTabSz="674048" rtl="0" eaLnBrk="1" latinLnBrk="0" hangingPunct="1">
              <a:defRPr sz="2647" kern="1200">
                <a:solidFill>
                  <a:schemeClr val="tx1"/>
                </a:solidFill>
                <a:latin typeface="+mn-lt"/>
                <a:ea typeface="+mn-ea"/>
                <a:cs typeface="+mn-cs"/>
              </a:defRPr>
            </a:lvl9pPr>
          </a:lstStyle>
          <a:p>
            <a:r>
              <a:rPr lang="en-US" sz="5500" dirty="0"/>
              <a:t>Sustained heavy use, year after year, makes grass plants vulnerable</a:t>
            </a:r>
          </a:p>
        </p:txBody>
      </p:sp>
      <p:sp>
        <p:nvSpPr>
          <p:cNvPr id="4" name="TextBox 3">
            <a:extLst>
              <a:ext uri="{FF2B5EF4-FFF2-40B4-BE49-F238E27FC236}">
                <a16:creationId xmlns:a16="http://schemas.microsoft.com/office/drawing/2014/main" id="{31C48929-E358-48AD-A8E9-446DE0AD1ADB}"/>
              </a:ext>
            </a:extLst>
          </p:cNvPr>
          <p:cNvSpPr txBox="1"/>
          <p:nvPr/>
        </p:nvSpPr>
        <p:spPr>
          <a:xfrm>
            <a:off x="9732869" y="2978988"/>
            <a:ext cx="7340759" cy="5518627"/>
          </a:xfrm>
          <a:prstGeom prst="rect">
            <a:avLst/>
          </a:prstGeom>
          <a:noFill/>
        </p:spPr>
        <p:txBody>
          <a:bodyPr wrap="square" rtlCol="0">
            <a:spAutoFit/>
          </a:bodyPr>
          <a:lstStyle>
            <a:defPPr>
              <a:defRPr lang="en-US"/>
            </a:defPPr>
            <a:lvl1pPr marL="0" algn="l" defTabSz="674048" rtl="0" eaLnBrk="1" latinLnBrk="0" hangingPunct="1">
              <a:defRPr sz="2647" kern="1200">
                <a:solidFill>
                  <a:schemeClr val="tx1"/>
                </a:solidFill>
                <a:latin typeface="+mn-lt"/>
                <a:ea typeface="+mn-ea"/>
                <a:cs typeface="+mn-cs"/>
              </a:defRPr>
            </a:lvl1pPr>
            <a:lvl2pPr marL="674048" algn="l" defTabSz="674048" rtl="0" eaLnBrk="1" latinLnBrk="0" hangingPunct="1">
              <a:defRPr sz="2647" kern="1200">
                <a:solidFill>
                  <a:schemeClr val="tx1"/>
                </a:solidFill>
                <a:latin typeface="+mn-lt"/>
                <a:ea typeface="+mn-ea"/>
                <a:cs typeface="+mn-cs"/>
              </a:defRPr>
            </a:lvl2pPr>
            <a:lvl3pPr marL="1348099" algn="l" defTabSz="674048" rtl="0" eaLnBrk="1" latinLnBrk="0" hangingPunct="1">
              <a:defRPr sz="2647" kern="1200">
                <a:solidFill>
                  <a:schemeClr val="tx1"/>
                </a:solidFill>
                <a:latin typeface="+mn-lt"/>
                <a:ea typeface="+mn-ea"/>
                <a:cs typeface="+mn-cs"/>
              </a:defRPr>
            </a:lvl3pPr>
            <a:lvl4pPr marL="2022148" algn="l" defTabSz="674048" rtl="0" eaLnBrk="1" latinLnBrk="0" hangingPunct="1">
              <a:defRPr sz="2647" kern="1200">
                <a:solidFill>
                  <a:schemeClr val="tx1"/>
                </a:solidFill>
                <a:latin typeface="+mn-lt"/>
                <a:ea typeface="+mn-ea"/>
                <a:cs typeface="+mn-cs"/>
              </a:defRPr>
            </a:lvl4pPr>
            <a:lvl5pPr marL="2696198" algn="l" defTabSz="674048" rtl="0" eaLnBrk="1" latinLnBrk="0" hangingPunct="1">
              <a:defRPr sz="2647" kern="1200">
                <a:solidFill>
                  <a:schemeClr val="tx1"/>
                </a:solidFill>
                <a:latin typeface="+mn-lt"/>
                <a:ea typeface="+mn-ea"/>
                <a:cs typeface="+mn-cs"/>
              </a:defRPr>
            </a:lvl5pPr>
            <a:lvl6pPr marL="3370248" algn="l" defTabSz="674048" rtl="0" eaLnBrk="1" latinLnBrk="0" hangingPunct="1">
              <a:defRPr sz="2647" kern="1200">
                <a:solidFill>
                  <a:schemeClr val="tx1"/>
                </a:solidFill>
                <a:latin typeface="+mn-lt"/>
                <a:ea typeface="+mn-ea"/>
                <a:cs typeface="+mn-cs"/>
              </a:defRPr>
            </a:lvl6pPr>
            <a:lvl7pPr marL="4044296" algn="l" defTabSz="674048" rtl="0" eaLnBrk="1" latinLnBrk="0" hangingPunct="1">
              <a:defRPr sz="2647" kern="1200">
                <a:solidFill>
                  <a:schemeClr val="tx1"/>
                </a:solidFill>
                <a:latin typeface="+mn-lt"/>
                <a:ea typeface="+mn-ea"/>
                <a:cs typeface="+mn-cs"/>
              </a:defRPr>
            </a:lvl7pPr>
            <a:lvl8pPr marL="4718346" algn="l" defTabSz="674048" rtl="0" eaLnBrk="1" latinLnBrk="0" hangingPunct="1">
              <a:defRPr sz="2647" kern="1200">
                <a:solidFill>
                  <a:schemeClr val="tx1"/>
                </a:solidFill>
                <a:latin typeface="+mn-lt"/>
                <a:ea typeface="+mn-ea"/>
                <a:cs typeface="+mn-cs"/>
              </a:defRPr>
            </a:lvl8pPr>
            <a:lvl9pPr marL="5392394" algn="l" defTabSz="674048" rtl="0" eaLnBrk="1" latinLnBrk="0" hangingPunct="1">
              <a:defRPr sz="2647" kern="1200">
                <a:solidFill>
                  <a:schemeClr val="tx1"/>
                </a:solidFill>
                <a:latin typeface="+mn-lt"/>
                <a:ea typeface="+mn-ea"/>
                <a:cs typeface="+mn-cs"/>
              </a:defRPr>
            </a:lvl9pPr>
          </a:lstStyle>
          <a:p>
            <a:pPr marL="453828" indent="-453828">
              <a:buFont typeface="Arial" panose="020B0604020202020204" pitchFamily="34" charset="0"/>
              <a:buChar char="•"/>
            </a:pPr>
            <a:r>
              <a:rPr lang="en-US" sz="3176" dirty="0"/>
              <a:t>Experiment conducted 1996-2009</a:t>
            </a:r>
          </a:p>
          <a:p>
            <a:pPr marL="453828" indent="-453828">
              <a:buFont typeface="Arial" panose="020B0604020202020204" pitchFamily="34" charset="0"/>
              <a:buChar char="•"/>
            </a:pPr>
            <a:endParaRPr lang="en-US" sz="3176" dirty="0"/>
          </a:p>
          <a:p>
            <a:pPr marL="453828" indent="-453828">
              <a:buFont typeface="Arial" panose="020B0604020202020204" pitchFamily="34" charset="0"/>
              <a:buChar char="•"/>
            </a:pPr>
            <a:r>
              <a:rPr lang="en-US" sz="3176" dirty="0"/>
              <a:t>Imposed </a:t>
            </a:r>
            <a:r>
              <a:rPr lang="en-US" sz="3176" dirty="0">
                <a:sym typeface="Wingdings" panose="05000000000000000000" pitchFamily="2" charset="2"/>
              </a:rPr>
              <a:t>twice the recommended (64-70%) to a stubble height of 2 cm from 1996-2002</a:t>
            </a:r>
          </a:p>
          <a:p>
            <a:pPr marL="453828" indent="-453828">
              <a:buFont typeface="Arial" panose="020B0604020202020204" pitchFamily="34" charset="0"/>
              <a:buChar char="•"/>
            </a:pPr>
            <a:endParaRPr lang="en-US" sz="3176" dirty="0"/>
          </a:p>
          <a:p>
            <a:pPr marL="453828" indent="-453828">
              <a:buFont typeface="Arial" panose="020B0604020202020204" pitchFamily="34" charset="0"/>
              <a:buChar char="•"/>
            </a:pPr>
            <a:r>
              <a:rPr lang="en-US" sz="3176" dirty="0"/>
              <a:t>No grazing since 2000</a:t>
            </a:r>
          </a:p>
          <a:p>
            <a:pPr marL="453828" indent="-453828">
              <a:buFont typeface="Arial" panose="020B0604020202020204" pitchFamily="34" charset="0"/>
              <a:buChar char="•"/>
            </a:pPr>
            <a:endParaRPr lang="en-US" sz="3176" dirty="0">
              <a:sym typeface="Wingdings" panose="05000000000000000000" pitchFamily="2" charset="2"/>
            </a:endParaRPr>
          </a:p>
          <a:p>
            <a:pPr marL="453828" indent="-453828">
              <a:buFont typeface="Arial" panose="020B0604020202020204" pitchFamily="34" charset="0"/>
              <a:buChar char="•"/>
            </a:pPr>
            <a:r>
              <a:rPr lang="en-US" sz="3176" dirty="0">
                <a:sym typeface="Wingdings" panose="05000000000000000000" pitchFamily="2" charset="2"/>
              </a:rPr>
              <a:t>Did this in an August treatment and a February treatment</a:t>
            </a:r>
          </a:p>
          <a:p>
            <a:endParaRPr lang="en-US" sz="3503" dirty="0"/>
          </a:p>
        </p:txBody>
      </p:sp>
      <p:sp>
        <p:nvSpPr>
          <p:cNvPr id="5" name="TextBox 4">
            <a:extLst>
              <a:ext uri="{FF2B5EF4-FFF2-40B4-BE49-F238E27FC236}">
                <a16:creationId xmlns:a16="http://schemas.microsoft.com/office/drawing/2014/main" id="{57CBDE4C-639A-4551-94EF-22DB6D9BAB09}"/>
              </a:ext>
            </a:extLst>
          </p:cNvPr>
          <p:cNvSpPr txBox="1"/>
          <p:nvPr/>
        </p:nvSpPr>
        <p:spPr>
          <a:xfrm>
            <a:off x="19688902" y="2648779"/>
            <a:ext cx="12483621" cy="6021970"/>
          </a:xfrm>
          <a:prstGeom prst="rect">
            <a:avLst/>
          </a:prstGeom>
          <a:noFill/>
        </p:spPr>
        <p:txBody>
          <a:bodyPr wrap="square" rtlCol="0">
            <a:spAutoFit/>
          </a:bodyPr>
          <a:lstStyle>
            <a:defPPr>
              <a:defRPr lang="en-US"/>
            </a:defPPr>
            <a:lvl1pPr marL="0" algn="l" defTabSz="674048" rtl="0" eaLnBrk="1" latinLnBrk="0" hangingPunct="1">
              <a:defRPr sz="2647" kern="1200">
                <a:solidFill>
                  <a:schemeClr val="tx1"/>
                </a:solidFill>
                <a:latin typeface="+mn-lt"/>
                <a:ea typeface="+mn-ea"/>
                <a:cs typeface="+mn-cs"/>
              </a:defRPr>
            </a:lvl1pPr>
            <a:lvl2pPr marL="674048" algn="l" defTabSz="674048" rtl="0" eaLnBrk="1" latinLnBrk="0" hangingPunct="1">
              <a:defRPr sz="2647" kern="1200">
                <a:solidFill>
                  <a:schemeClr val="tx1"/>
                </a:solidFill>
                <a:latin typeface="+mn-lt"/>
                <a:ea typeface="+mn-ea"/>
                <a:cs typeface="+mn-cs"/>
              </a:defRPr>
            </a:lvl2pPr>
            <a:lvl3pPr marL="1348099" algn="l" defTabSz="674048" rtl="0" eaLnBrk="1" latinLnBrk="0" hangingPunct="1">
              <a:defRPr sz="2647" kern="1200">
                <a:solidFill>
                  <a:schemeClr val="tx1"/>
                </a:solidFill>
                <a:latin typeface="+mn-lt"/>
                <a:ea typeface="+mn-ea"/>
                <a:cs typeface="+mn-cs"/>
              </a:defRPr>
            </a:lvl3pPr>
            <a:lvl4pPr marL="2022148" algn="l" defTabSz="674048" rtl="0" eaLnBrk="1" latinLnBrk="0" hangingPunct="1">
              <a:defRPr sz="2647" kern="1200">
                <a:solidFill>
                  <a:schemeClr val="tx1"/>
                </a:solidFill>
                <a:latin typeface="+mn-lt"/>
                <a:ea typeface="+mn-ea"/>
                <a:cs typeface="+mn-cs"/>
              </a:defRPr>
            </a:lvl4pPr>
            <a:lvl5pPr marL="2696198" algn="l" defTabSz="674048" rtl="0" eaLnBrk="1" latinLnBrk="0" hangingPunct="1">
              <a:defRPr sz="2647" kern="1200">
                <a:solidFill>
                  <a:schemeClr val="tx1"/>
                </a:solidFill>
                <a:latin typeface="+mn-lt"/>
                <a:ea typeface="+mn-ea"/>
                <a:cs typeface="+mn-cs"/>
              </a:defRPr>
            </a:lvl5pPr>
            <a:lvl6pPr marL="3370248" algn="l" defTabSz="674048" rtl="0" eaLnBrk="1" latinLnBrk="0" hangingPunct="1">
              <a:defRPr sz="2647" kern="1200">
                <a:solidFill>
                  <a:schemeClr val="tx1"/>
                </a:solidFill>
                <a:latin typeface="+mn-lt"/>
                <a:ea typeface="+mn-ea"/>
                <a:cs typeface="+mn-cs"/>
              </a:defRPr>
            </a:lvl6pPr>
            <a:lvl7pPr marL="4044296" algn="l" defTabSz="674048" rtl="0" eaLnBrk="1" latinLnBrk="0" hangingPunct="1">
              <a:defRPr sz="2647" kern="1200">
                <a:solidFill>
                  <a:schemeClr val="tx1"/>
                </a:solidFill>
                <a:latin typeface="+mn-lt"/>
                <a:ea typeface="+mn-ea"/>
                <a:cs typeface="+mn-cs"/>
              </a:defRPr>
            </a:lvl7pPr>
            <a:lvl8pPr marL="4718346" algn="l" defTabSz="674048" rtl="0" eaLnBrk="1" latinLnBrk="0" hangingPunct="1">
              <a:defRPr sz="2647" kern="1200">
                <a:solidFill>
                  <a:schemeClr val="tx1"/>
                </a:solidFill>
                <a:latin typeface="+mn-lt"/>
                <a:ea typeface="+mn-ea"/>
                <a:cs typeface="+mn-cs"/>
              </a:defRPr>
            </a:lvl8pPr>
            <a:lvl9pPr marL="5392394" algn="l" defTabSz="674048" rtl="0" eaLnBrk="1" latinLnBrk="0" hangingPunct="1">
              <a:defRPr sz="2647" kern="1200">
                <a:solidFill>
                  <a:schemeClr val="tx1"/>
                </a:solidFill>
                <a:latin typeface="+mn-lt"/>
                <a:ea typeface="+mn-ea"/>
                <a:cs typeface="+mn-cs"/>
              </a:defRPr>
            </a:lvl9pPr>
          </a:lstStyle>
          <a:p>
            <a:pPr marL="453828" indent="-453828">
              <a:buFontTx/>
              <a:buChar char="-"/>
            </a:pPr>
            <a:r>
              <a:rPr lang="en-US" sz="3503" dirty="0"/>
              <a:t>Winter grazing had a </a:t>
            </a:r>
            <a:r>
              <a:rPr lang="en-US" sz="3503" i="1" dirty="0"/>
              <a:t>greater </a:t>
            </a:r>
            <a:r>
              <a:rPr lang="en-US" sz="3503" dirty="0"/>
              <a:t>impact (not less)</a:t>
            </a:r>
          </a:p>
          <a:p>
            <a:pPr marL="1127876" lvl="1" indent="-453828">
              <a:buFontTx/>
              <a:buChar char="-"/>
            </a:pPr>
            <a:r>
              <a:rPr lang="en-US" sz="3503" dirty="0"/>
              <a:t>Dry winds create a harsh environment for subsequent growth?</a:t>
            </a:r>
          </a:p>
          <a:p>
            <a:pPr marL="1127876" lvl="1" indent="-453828">
              <a:buFontTx/>
              <a:buChar char="-"/>
            </a:pPr>
            <a:endParaRPr lang="en-US" sz="3503" dirty="0"/>
          </a:p>
          <a:p>
            <a:pPr marL="453828" indent="-453828">
              <a:buFontTx/>
              <a:buChar char="-"/>
            </a:pPr>
            <a:r>
              <a:rPr lang="en-US" sz="3503" dirty="0"/>
              <a:t>Shrub management less important than grazing management </a:t>
            </a:r>
          </a:p>
          <a:p>
            <a:pPr marL="453828" indent="-453828">
              <a:buFontTx/>
              <a:buChar char="-"/>
            </a:pPr>
            <a:r>
              <a:rPr lang="en-US" sz="3503" dirty="0"/>
              <a:t>Recovery did occur </a:t>
            </a:r>
          </a:p>
          <a:p>
            <a:pPr marL="1127876" lvl="1" indent="-453828">
              <a:buFontTx/>
              <a:buChar char="-"/>
            </a:pPr>
            <a:r>
              <a:rPr lang="en-US" sz="3503" dirty="0"/>
              <a:t>BUT plots with low cover consistently stayed lower</a:t>
            </a:r>
          </a:p>
          <a:p>
            <a:pPr marL="1127876" lvl="1" indent="-453828">
              <a:buFontTx/>
              <a:buChar char="-"/>
            </a:pPr>
            <a:r>
              <a:rPr lang="en-US" sz="3503" dirty="0"/>
              <a:t>Paddocks with greater cover of black </a:t>
            </a:r>
            <a:r>
              <a:rPr lang="en-US" sz="3503" dirty="0" err="1"/>
              <a:t>grama</a:t>
            </a:r>
            <a:r>
              <a:rPr lang="en-US" sz="3503" dirty="0"/>
              <a:t> experienced greater recovery</a:t>
            </a:r>
          </a:p>
          <a:p>
            <a:pPr marL="1127876" lvl="1" indent="-453828">
              <a:buFontTx/>
              <a:buChar char="-"/>
            </a:pPr>
            <a:r>
              <a:rPr lang="en-US" sz="3503" dirty="0"/>
              <a:t>Paddocks below 3% cover experienced little recovery</a:t>
            </a:r>
          </a:p>
        </p:txBody>
      </p:sp>
      <p:pic>
        <p:nvPicPr>
          <p:cNvPr id="7" name="Picture 6">
            <a:extLst>
              <a:ext uri="{FF2B5EF4-FFF2-40B4-BE49-F238E27FC236}">
                <a16:creationId xmlns:a16="http://schemas.microsoft.com/office/drawing/2014/main" id="{43739C40-D10B-4205-9554-F4AAE50A21B6}"/>
              </a:ext>
            </a:extLst>
          </p:cNvPr>
          <p:cNvPicPr>
            <a:picLocks noChangeAspect="1"/>
          </p:cNvPicPr>
          <p:nvPr/>
        </p:nvPicPr>
        <p:blipFill>
          <a:blip r:embed="rId3"/>
          <a:stretch>
            <a:fillRect/>
          </a:stretch>
        </p:blipFill>
        <p:spPr>
          <a:xfrm>
            <a:off x="831276" y="2975915"/>
            <a:ext cx="8320368" cy="5420846"/>
          </a:xfrm>
          <a:prstGeom prst="rect">
            <a:avLst/>
          </a:prstGeom>
        </p:spPr>
      </p:pic>
      <p:sp>
        <p:nvSpPr>
          <p:cNvPr id="8" name="Rectangle 7">
            <a:extLst>
              <a:ext uri="{FF2B5EF4-FFF2-40B4-BE49-F238E27FC236}">
                <a16:creationId xmlns:a16="http://schemas.microsoft.com/office/drawing/2014/main" id="{03FA78A1-6B11-4E7D-A400-A7BC8B392415}"/>
              </a:ext>
            </a:extLst>
          </p:cNvPr>
          <p:cNvSpPr/>
          <p:nvPr/>
        </p:nvSpPr>
        <p:spPr>
          <a:xfrm>
            <a:off x="831276" y="7744708"/>
            <a:ext cx="8363858" cy="1170449"/>
          </a:xfrm>
          <a:prstGeom prst="rect">
            <a:avLst/>
          </a:prstGeom>
        </p:spPr>
        <p:txBody>
          <a:bodyPr wrap="square">
            <a:spAutoFit/>
          </a:bodyPr>
          <a:lstStyle>
            <a:defPPr>
              <a:defRPr lang="en-US"/>
            </a:defPPr>
            <a:lvl1pPr marL="0" algn="l" defTabSz="674048" rtl="0" eaLnBrk="1" latinLnBrk="0" hangingPunct="1">
              <a:defRPr sz="2647" kern="1200">
                <a:solidFill>
                  <a:schemeClr val="tx1"/>
                </a:solidFill>
                <a:latin typeface="+mn-lt"/>
                <a:ea typeface="+mn-ea"/>
                <a:cs typeface="+mn-cs"/>
              </a:defRPr>
            </a:lvl1pPr>
            <a:lvl2pPr marL="674048" algn="l" defTabSz="674048" rtl="0" eaLnBrk="1" latinLnBrk="0" hangingPunct="1">
              <a:defRPr sz="2647" kern="1200">
                <a:solidFill>
                  <a:schemeClr val="tx1"/>
                </a:solidFill>
                <a:latin typeface="+mn-lt"/>
                <a:ea typeface="+mn-ea"/>
                <a:cs typeface="+mn-cs"/>
              </a:defRPr>
            </a:lvl2pPr>
            <a:lvl3pPr marL="1348099" algn="l" defTabSz="674048" rtl="0" eaLnBrk="1" latinLnBrk="0" hangingPunct="1">
              <a:defRPr sz="2647" kern="1200">
                <a:solidFill>
                  <a:schemeClr val="tx1"/>
                </a:solidFill>
                <a:latin typeface="+mn-lt"/>
                <a:ea typeface="+mn-ea"/>
                <a:cs typeface="+mn-cs"/>
              </a:defRPr>
            </a:lvl3pPr>
            <a:lvl4pPr marL="2022148" algn="l" defTabSz="674048" rtl="0" eaLnBrk="1" latinLnBrk="0" hangingPunct="1">
              <a:defRPr sz="2647" kern="1200">
                <a:solidFill>
                  <a:schemeClr val="tx1"/>
                </a:solidFill>
                <a:latin typeface="+mn-lt"/>
                <a:ea typeface="+mn-ea"/>
                <a:cs typeface="+mn-cs"/>
              </a:defRPr>
            </a:lvl4pPr>
            <a:lvl5pPr marL="2696198" algn="l" defTabSz="674048" rtl="0" eaLnBrk="1" latinLnBrk="0" hangingPunct="1">
              <a:defRPr sz="2647" kern="1200">
                <a:solidFill>
                  <a:schemeClr val="tx1"/>
                </a:solidFill>
                <a:latin typeface="+mn-lt"/>
                <a:ea typeface="+mn-ea"/>
                <a:cs typeface="+mn-cs"/>
              </a:defRPr>
            </a:lvl5pPr>
            <a:lvl6pPr marL="3370248" algn="l" defTabSz="674048" rtl="0" eaLnBrk="1" latinLnBrk="0" hangingPunct="1">
              <a:defRPr sz="2647" kern="1200">
                <a:solidFill>
                  <a:schemeClr val="tx1"/>
                </a:solidFill>
                <a:latin typeface="+mn-lt"/>
                <a:ea typeface="+mn-ea"/>
                <a:cs typeface="+mn-cs"/>
              </a:defRPr>
            </a:lvl6pPr>
            <a:lvl7pPr marL="4044296" algn="l" defTabSz="674048" rtl="0" eaLnBrk="1" latinLnBrk="0" hangingPunct="1">
              <a:defRPr sz="2647" kern="1200">
                <a:solidFill>
                  <a:schemeClr val="tx1"/>
                </a:solidFill>
                <a:latin typeface="+mn-lt"/>
                <a:ea typeface="+mn-ea"/>
                <a:cs typeface="+mn-cs"/>
              </a:defRPr>
            </a:lvl7pPr>
            <a:lvl8pPr marL="4718346" algn="l" defTabSz="674048" rtl="0" eaLnBrk="1" latinLnBrk="0" hangingPunct="1">
              <a:defRPr sz="2647" kern="1200">
                <a:solidFill>
                  <a:schemeClr val="tx1"/>
                </a:solidFill>
                <a:latin typeface="+mn-lt"/>
                <a:ea typeface="+mn-ea"/>
                <a:cs typeface="+mn-cs"/>
              </a:defRPr>
            </a:lvl8pPr>
            <a:lvl9pPr marL="5392394" algn="l" defTabSz="674048" rtl="0" eaLnBrk="1" latinLnBrk="0" hangingPunct="1">
              <a:defRPr sz="2647" kern="1200">
                <a:solidFill>
                  <a:schemeClr val="tx1"/>
                </a:solidFill>
                <a:latin typeface="+mn-lt"/>
                <a:ea typeface="+mn-ea"/>
                <a:cs typeface="+mn-cs"/>
              </a:defRPr>
            </a:lvl9pPr>
          </a:lstStyle>
          <a:p>
            <a:r>
              <a:rPr lang="en-US" sz="3503" dirty="0">
                <a:hlinkClick r:id="rId4"/>
              </a:rPr>
              <a:t>https://agresearchmag.ars.usda.gov/2017/oct/jornada/</a:t>
            </a:r>
            <a:endParaRPr lang="en-US" sz="3503" dirty="0"/>
          </a:p>
        </p:txBody>
      </p:sp>
      <p:sp>
        <p:nvSpPr>
          <p:cNvPr id="9" name="Rectangle 8">
            <a:extLst>
              <a:ext uri="{FF2B5EF4-FFF2-40B4-BE49-F238E27FC236}">
                <a16:creationId xmlns:a16="http://schemas.microsoft.com/office/drawing/2014/main" id="{5C5B07A3-79F1-4B7F-9573-2376A9A5F90B}"/>
              </a:ext>
            </a:extLst>
          </p:cNvPr>
          <p:cNvSpPr/>
          <p:nvPr/>
        </p:nvSpPr>
        <p:spPr>
          <a:xfrm>
            <a:off x="831276" y="8834578"/>
            <a:ext cx="14972397" cy="707886"/>
          </a:xfrm>
          <a:prstGeom prst="rect">
            <a:avLst/>
          </a:prstGeom>
        </p:spPr>
        <p:txBody>
          <a:bodyPr wrap="square">
            <a:spAutoFit/>
          </a:bodyPr>
          <a:lstStyle>
            <a:defPPr>
              <a:defRPr lang="en-US"/>
            </a:defPPr>
            <a:lvl1pPr marL="0" algn="l" defTabSz="674048" rtl="0" eaLnBrk="1" latinLnBrk="0" hangingPunct="1">
              <a:defRPr sz="2647" kern="1200">
                <a:solidFill>
                  <a:schemeClr val="tx1"/>
                </a:solidFill>
                <a:latin typeface="+mn-lt"/>
                <a:ea typeface="+mn-ea"/>
                <a:cs typeface="+mn-cs"/>
              </a:defRPr>
            </a:lvl1pPr>
            <a:lvl2pPr marL="674048" algn="l" defTabSz="674048" rtl="0" eaLnBrk="1" latinLnBrk="0" hangingPunct="1">
              <a:defRPr sz="2647" kern="1200">
                <a:solidFill>
                  <a:schemeClr val="tx1"/>
                </a:solidFill>
                <a:latin typeface="+mn-lt"/>
                <a:ea typeface="+mn-ea"/>
                <a:cs typeface="+mn-cs"/>
              </a:defRPr>
            </a:lvl2pPr>
            <a:lvl3pPr marL="1348099" algn="l" defTabSz="674048" rtl="0" eaLnBrk="1" latinLnBrk="0" hangingPunct="1">
              <a:defRPr sz="2647" kern="1200">
                <a:solidFill>
                  <a:schemeClr val="tx1"/>
                </a:solidFill>
                <a:latin typeface="+mn-lt"/>
                <a:ea typeface="+mn-ea"/>
                <a:cs typeface="+mn-cs"/>
              </a:defRPr>
            </a:lvl3pPr>
            <a:lvl4pPr marL="2022148" algn="l" defTabSz="674048" rtl="0" eaLnBrk="1" latinLnBrk="0" hangingPunct="1">
              <a:defRPr sz="2647" kern="1200">
                <a:solidFill>
                  <a:schemeClr val="tx1"/>
                </a:solidFill>
                <a:latin typeface="+mn-lt"/>
                <a:ea typeface="+mn-ea"/>
                <a:cs typeface="+mn-cs"/>
              </a:defRPr>
            </a:lvl4pPr>
            <a:lvl5pPr marL="2696198" algn="l" defTabSz="674048" rtl="0" eaLnBrk="1" latinLnBrk="0" hangingPunct="1">
              <a:defRPr sz="2647" kern="1200">
                <a:solidFill>
                  <a:schemeClr val="tx1"/>
                </a:solidFill>
                <a:latin typeface="+mn-lt"/>
                <a:ea typeface="+mn-ea"/>
                <a:cs typeface="+mn-cs"/>
              </a:defRPr>
            </a:lvl5pPr>
            <a:lvl6pPr marL="3370248" algn="l" defTabSz="674048" rtl="0" eaLnBrk="1" latinLnBrk="0" hangingPunct="1">
              <a:defRPr sz="2647" kern="1200">
                <a:solidFill>
                  <a:schemeClr val="tx1"/>
                </a:solidFill>
                <a:latin typeface="+mn-lt"/>
                <a:ea typeface="+mn-ea"/>
                <a:cs typeface="+mn-cs"/>
              </a:defRPr>
            </a:lvl6pPr>
            <a:lvl7pPr marL="4044296" algn="l" defTabSz="674048" rtl="0" eaLnBrk="1" latinLnBrk="0" hangingPunct="1">
              <a:defRPr sz="2647" kern="1200">
                <a:solidFill>
                  <a:schemeClr val="tx1"/>
                </a:solidFill>
                <a:latin typeface="+mn-lt"/>
                <a:ea typeface="+mn-ea"/>
                <a:cs typeface="+mn-cs"/>
              </a:defRPr>
            </a:lvl7pPr>
            <a:lvl8pPr marL="4718346" algn="l" defTabSz="674048" rtl="0" eaLnBrk="1" latinLnBrk="0" hangingPunct="1">
              <a:defRPr sz="2647" kern="1200">
                <a:solidFill>
                  <a:schemeClr val="tx1"/>
                </a:solidFill>
                <a:latin typeface="+mn-lt"/>
                <a:ea typeface="+mn-ea"/>
                <a:cs typeface="+mn-cs"/>
              </a:defRPr>
            </a:lvl8pPr>
            <a:lvl9pPr marL="5392394" algn="l" defTabSz="674048" rtl="0" eaLnBrk="1" latinLnBrk="0" hangingPunct="1">
              <a:defRPr sz="2647" kern="1200">
                <a:solidFill>
                  <a:schemeClr val="tx1"/>
                </a:solidFill>
                <a:latin typeface="+mn-lt"/>
                <a:ea typeface="+mn-ea"/>
                <a:cs typeface="+mn-cs"/>
              </a:defRPr>
            </a:lvl9pPr>
          </a:lstStyle>
          <a:p>
            <a:r>
              <a:rPr lang="en-US" sz="2000" dirty="0"/>
              <a:t>Bestelmeyer, B. T., et al. (2013). "A test of critical thresholds and their indicators in a desertification‐prone ecosystem: more resilience than we thought." Ecology Letters 16(3): 339-345. </a:t>
            </a:r>
          </a:p>
        </p:txBody>
      </p:sp>
      <p:sp>
        <p:nvSpPr>
          <p:cNvPr id="10" name="TextBox 9">
            <a:extLst>
              <a:ext uri="{FF2B5EF4-FFF2-40B4-BE49-F238E27FC236}">
                <a16:creationId xmlns:a16="http://schemas.microsoft.com/office/drawing/2014/main" id="{2CC2C409-E8E6-42C5-AA75-DA3F81EF0ED2}"/>
              </a:ext>
            </a:extLst>
          </p:cNvPr>
          <p:cNvSpPr txBox="1"/>
          <p:nvPr/>
        </p:nvSpPr>
        <p:spPr>
          <a:xfrm>
            <a:off x="9689379" y="2349370"/>
            <a:ext cx="7340760" cy="5795304"/>
          </a:xfrm>
          <a:prstGeom prst="rect">
            <a:avLst/>
          </a:prstGeom>
          <a:solidFill>
            <a:schemeClr val="bg1"/>
          </a:solidFill>
        </p:spPr>
        <p:txBody>
          <a:bodyPr wrap="square" rtlCol="0" anchor="ctr">
            <a:spAutoFit/>
          </a:bodyPr>
          <a:lstStyle>
            <a:defPPr>
              <a:defRPr lang="en-US"/>
            </a:defPPr>
            <a:lvl1pPr marL="0" algn="l" defTabSz="674048" rtl="0" eaLnBrk="1" latinLnBrk="0" hangingPunct="1">
              <a:defRPr sz="2647" kern="1200">
                <a:solidFill>
                  <a:schemeClr val="tx1"/>
                </a:solidFill>
                <a:latin typeface="+mn-lt"/>
                <a:ea typeface="+mn-ea"/>
                <a:cs typeface="+mn-cs"/>
              </a:defRPr>
            </a:lvl1pPr>
            <a:lvl2pPr marL="674048" algn="l" defTabSz="674048" rtl="0" eaLnBrk="1" latinLnBrk="0" hangingPunct="1">
              <a:defRPr sz="2647" kern="1200">
                <a:solidFill>
                  <a:schemeClr val="tx1"/>
                </a:solidFill>
                <a:latin typeface="+mn-lt"/>
                <a:ea typeface="+mn-ea"/>
                <a:cs typeface="+mn-cs"/>
              </a:defRPr>
            </a:lvl2pPr>
            <a:lvl3pPr marL="1348099" algn="l" defTabSz="674048" rtl="0" eaLnBrk="1" latinLnBrk="0" hangingPunct="1">
              <a:defRPr sz="2647" kern="1200">
                <a:solidFill>
                  <a:schemeClr val="tx1"/>
                </a:solidFill>
                <a:latin typeface="+mn-lt"/>
                <a:ea typeface="+mn-ea"/>
                <a:cs typeface="+mn-cs"/>
              </a:defRPr>
            </a:lvl3pPr>
            <a:lvl4pPr marL="2022148" algn="l" defTabSz="674048" rtl="0" eaLnBrk="1" latinLnBrk="0" hangingPunct="1">
              <a:defRPr sz="2647" kern="1200">
                <a:solidFill>
                  <a:schemeClr val="tx1"/>
                </a:solidFill>
                <a:latin typeface="+mn-lt"/>
                <a:ea typeface="+mn-ea"/>
                <a:cs typeface="+mn-cs"/>
              </a:defRPr>
            </a:lvl4pPr>
            <a:lvl5pPr marL="2696198" algn="l" defTabSz="674048" rtl="0" eaLnBrk="1" latinLnBrk="0" hangingPunct="1">
              <a:defRPr sz="2647" kern="1200">
                <a:solidFill>
                  <a:schemeClr val="tx1"/>
                </a:solidFill>
                <a:latin typeface="+mn-lt"/>
                <a:ea typeface="+mn-ea"/>
                <a:cs typeface="+mn-cs"/>
              </a:defRPr>
            </a:lvl5pPr>
            <a:lvl6pPr marL="3370248" algn="l" defTabSz="674048" rtl="0" eaLnBrk="1" latinLnBrk="0" hangingPunct="1">
              <a:defRPr sz="2647" kern="1200">
                <a:solidFill>
                  <a:schemeClr val="tx1"/>
                </a:solidFill>
                <a:latin typeface="+mn-lt"/>
                <a:ea typeface="+mn-ea"/>
                <a:cs typeface="+mn-cs"/>
              </a:defRPr>
            </a:lvl6pPr>
            <a:lvl7pPr marL="4044296" algn="l" defTabSz="674048" rtl="0" eaLnBrk="1" latinLnBrk="0" hangingPunct="1">
              <a:defRPr sz="2647" kern="1200">
                <a:solidFill>
                  <a:schemeClr val="tx1"/>
                </a:solidFill>
                <a:latin typeface="+mn-lt"/>
                <a:ea typeface="+mn-ea"/>
                <a:cs typeface="+mn-cs"/>
              </a:defRPr>
            </a:lvl7pPr>
            <a:lvl8pPr marL="4718346" algn="l" defTabSz="674048" rtl="0" eaLnBrk="1" latinLnBrk="0" hangingPunct="1">
              <a:defRPr sz="2647" kern="1200">
                <a:solidFill>
                  <a:schemeClr val="tx1"/>
                </a:solidFill>
                <a:latin typeface="+mn-lt"/>
                <a:ea typeface="+mn-ea"/>
                <a:cs typeface="+mn-cs"/>
              </a:defRPr>
            </a:lvl8pPr>
            <a:lvl9pPr marL="5392394" algn="l" defTabSz="674048" rtl="0" eaLnBrk="1" latinLnBrk="0" hangingPunct="1">
              <a:defRPr sz="2647" kern="1200">
                <a:solidFill>
                  <a:schemeClr val="tx1"/>
                </a:solidFill>
                <a:latin typeface="+mn-lt"/>
                <a:ea typeface="+mn-ea"/>
                <a:cs typeface="+mn-cs"/>
              </a:defRPr>
            </a:lvl9pPr>
          </a:lstStyle>
          <a:p>
            <a:pPr algn="ctr"/>
            <a:endParaRPr lang="en-US" sz="5294" dirty="0"/>
          </a:p>
          <a:p>
            <a:pPr algn="ctr"/>
            <a:endParaRPr lang="en-US" sz="5294" dirty="0"/>
          </a:p>
          <a:p>
            <a:pPr algn="ctr"/>
            <a:endParaRPr lang="en-US" sz="5294" dirty="0"/>
          </a:p>
          <a:p>
            <a:pPr algn="ctr"/>
            <a:r>
              <a:rPr lang="en-US" sz="5294" dirty="0"/>
              <a:t>What happened?</a:t>
            </a:r>
          </a:p>
          <a:p>
            <a:pPr algn="ctr"/>
            <a:endParaRPr lang="en-US" sz="5294" dirty="0"/>
          </a:p>
          <a:p>
            <a:pPr algn="ctr"/>
            <a:endParaRPr lang="en-US" sz="5294" dirty="0"/>
          </a:p>
          <a:p>
            <a:pPr algn="ctr"/>
            <a:endParaRPr lang="en-US" sz="5294" dirty="0"/>
          </a:p>
        </p:txBody>
      </p:sp>
    </p:spTree>
    <p:extLst>
      <p:ext uri="{BB962C8B-B14F-4D97-AF65-F5344CB8AC3E}">
        <p14:creationId xmlns:p14="http://schemas.microsoft.com/office/powerpoint/2010/main" val="104477049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E13CD-BEC4-4A8E-811F-D837B2C3D854}"/>
              </a:ext>
            </a:extLst>
          </p:cNvPr>
          <p:cNvSpPr>
            <a:spLocks noGrp="1"/>
          </p:cNvSpPr>
          <p:nvPr>
            <p:ph type="title"/>
          </p:nvPr>
        </p:nvSpPr>
        <p:spPr>
          <a:xfrm>
            <a:off x="831276" y="1098479"/>
            <a:ext cx="16625453" cy="1877437"/>
          </a:xfrm>
        </p:spPr>
        <p:txBody>
          <a:bodyPr/>
          <a:lstStyle>
            <a:defPPr>
              <a:defRPr lang="en-US"/>
            </a:defPPr>
            <a:lvl1pPr marL="0" algn="l" defTabSz="674048" rtl="0" eaLnBrk="1" latinLnBrk="0" hangingPunct="1">
              <a:defRPr sz="2647" kern="1200">
                <a:solidFill>
                  <a:schemeClr val="tx1"/>
                </a:solidFill>
                <a:latin typeface="+mn-lt"/>
                <a:ea typeface="+mn-ea"/>
                <a:cs typeface="+mn-cs"/>
              </a:defRPr>
            </a:lvl1pPr>
            <a:lvl2pPr marL="674048" algn="l" defTabSz="674048" rtl="0" eaLnBrk="1" latinLnBrk="0" hangingPunct="1">
              <a:defRPr sz="2647" kern="1200">
                <a:solidFill>
                  <a:schemeClr val="tx1"/>
                </a:solidFill>
                <a:latin typeface="+mn-lt"/>
                <a:ea typeface="+mn-ea"/>
                <a:cs typeface="+mn-cs"/>
              </a:defRPr>
            </a:lvl2pPr>
            <a:lvl3pPr marL="1348099" algn="l" defTabSz="674048" rtl="0" eaLnBrk="1" latinLnBrk="0" hangingPunct="1">
              <a:defRPr sz="2647" kern="1200">
                <a:solidFill>
                  <a:schemeClr val="tx1"/>
                </a:solidFill>
                <a:latin typeface="+mn-lt"/>
                <a:ea typeface="+mn-ea"/>
                <a:cs typeface="+mn-cs"/>
              </a:defRPr>
            </a:lvl3pPr>
            <a:lvl4pPr marL="2022148" algn="l" defTabSz="674048" rtl="0" eaLnBrk="1" latinLnBrk="0" hangingPunct="1">
              <a:defRPr sz="2647" kern="1200">
                <a:solidFill>
                  <a:schemeClr val="tx1"/>
                </a:solidFill>
                <a:latin typeface="+mn-lt"/>
                <a:ea typeface="+mn-ea"/>
                <a:cs typeface="+mn-cs"/>
              </a:defRPr>
            </a:lvl4pPr>
            <a:lvl5pPr marL="2696198" algn="l" defTabSz="674048" rtl="0" eaLnBrk="1" latinLnBrk="0" hangingPunct="1">
              <a:defRPr sz="2647" kern="1200">
                <a:solidFill>
                  <a:schemeClr val="tx1"/>
                </a:solidFill>
                <a:latin typeface="+mn-lt"/>
                <a:ea typeface="+mn-ea"/>
                <a:cs typeface="+mn-cs"/>
              </a:defRPr>
            </a:lvl5pPr>
            <a:lvl6pPr marL="3370248" algn="l" defTabSz="674048" rtl="0" eaLnBrk="1" latinLnBrk="0" hangingPunct="1">
              <a:defRPr sz="2647" kern="1200">
                <a:solidFill>
                  <a:schemeClr val="tx1"/>
                </a:solidFill>
                <a:latin typeface="+mn-lt"/>
                <a:ea typeface="+mn-ea"/>
                <a:cs typeface="+mn-cs"/>
              </a:defRPr>
            </a:lvl6pPr>
            <a:lvl7pPr marL="4044296" algn="l" defTabSz="674048" rtl="0" eaLnBrk="1" latinLnBrk="0" hangingPunct="1">
              <a:defRPr sz="2647" kern="1200">
                <a:solidFill>
                  <a:schemeClr val="tx1"/>
                </a:solidFill>
                <a:latin typeface="+mn-lt"/>
                <a:ea typeface="+mn-ea"/>
                <a:cs typeface="+mn-cs"/>
              </a:defRPr>
            </a:lvl7pPr>
            <a:lvl8pPr marL="4718346" algn="l" defTabSz="674048" rtl="0" eaLnBrk="1" latinLnBrk="0" hangingPunct="1">
              <a:defRPr sz="2647" kern="1200">
                <a:solidFill>
                  <a:schemeClr val="tx1"/>
                </a:solidFill>
                <a:latin typeface="+mn-lt"/>
                <a:ea typeface="+mn-ea"/>
                <a:cs typeface="+mn-cs"/>
              </a:defRPr>
            </a:lvl8pPr>
            <a:lvl9pPr marL="5392394" algn="l" defTabSz="674048" rtl="0" eaLnBrk="1" latinLnBrk="0" hangingPunct="1">
              <a:defRPr sz="2647" kern="1200">
                <a:solidFill>
                  <a:schemeClr val="tx1"/>
                </a:solidFill>
                <a:latin typeface="+mn-lt"/>
                <a:ea typeface="+mn-ea"/>
                <a:cs typeface="+mn-cs"/>
              </a:defRPr>
            </a:lvl9pPr>
          </a:lstStyle>
          <a:p>
            <a:r>
              <a:rPr lang="en-US" sz="5500" dirty="0"/>
              <a:t>Sustained heavy use, year after year, makes grass plants vulnerable</a:t>
            </a:r>
          </a:p>
        </p:txBody>
      </p:sp>
      <p:sp>
        <p:nvSpPr>
          <p:cNvPr id="4" name="TextBox 3">
            <a:extLst>
              <a:ext uri="{FF2B5EF4-FFF2-40B4-BE49-F238E27FC236}">
                <a16:creationId xmlns:a16="http://schemas.microsoft.com/office/drawing/2014/main" id="{31C48929-E358-48AD-A8E9-446DE0AD1ADB}"/>
              </a:ext>
            </a:extLst>
          </p:cNvPr>
          <p:cNvSpPr txBox="1"/>
          <p:nvPr/>
        </p:nvSpPr>
        <p:spPr>
          <a:xfrm>
            <a:off x="9732869" y="2978988"/>
            <a:ext cx="7340759" cy="6007350"/>
          </a:xfrm>
          <a:prstGeom prst="rect">
            <a:avLst/>
          </a:prstGeom>
          <a:noFill/>
        </p:spPr>
        <p:txBody>
          <a:bodyPr wrap="square" rtlCol="0">
            <a:spAutoFit/>
          </a:bodyPr>
          <a:lstStyle>
            <a:defPPr>
              <a:defRPr lang="en-US"/>
            </a:defPPr>
            <a:lvl1pPr marL="0" algn="l" defTabSz="674048" rtl="0" eaLnBrk="1" latinLnBrk="0" hangingPunct="1">
              <a:defRPr sz="2647" kern="1200">
                <a:solidFill>
                  <a:schemeClr val="tx1"/>
                </a:solidFill>
                <a:latin typeface="+mn-lt"/>
                <a:ea typeface="+mn-ea"/>
                <a:cs typeface="+mn-cs"/>
              </a:defRPr>
            </a:lvl1pPr>
            <a:lvl2pPr marL="674048" algn="l" defTabSz="674048" rtl="0" eaLnBrk="1" latinLnBrk="0" hangingPunct="1">
              <a:defRPr sz="2647" kern="1200">
                <a:solidFill>
                  <a:schemeClr val="tx1"/>
                </a:solidFill>
                <a:latin typeface="+mn-lt"/>
                <a:ea typeface="+mn-ea"/>
                <a:cs typeface="+mn-cs"/>
              </a:defRPr>
            </a:lvl2pPr>
            <a:lvl3pPr marL="1348099" algn="l" defTabSz="674048" rtl="0" eaLnBrk="1" latinLnBrk="0" hangingPunct="1">
              <a:defRPr sz="2647" kern="1200">
                <a:solidFill>
                  <a:schemeClr val="tx1"/>
                </a:solidFill>
                <a:latin typeface="+mn-lt"/>
                <a:ea typeface="+mn-ea"/>
                <a:cs typeface="+mn-cs"/>
              </a:defRPr>
            </a:lvl3pPr>
            <a:lvl4pPr marL="2022148" algn="l" defTabSz="674048" rtl="0" eaLnBrk="1" latinLnBrk="0" hangingPunct="1">
              <a:defRPr sz="2647" kern="1200">
                <a:solidFill>
                  <a:schemeClr val="tx1"/>
                </a:solidFill>
                <a:latin typeface="+mn-lt"/>
                <a:ea typeface="+mn-ea"/>
                <a:cs typeface="+mn-cs"/>
              </a:defRPr>
            </a:lvl4pPr>
            <a:lvl5pPr marL="2696198" algn="l" defTabSz="674048" rtl="0" eaLnBrk="1" latinLnBrk="0" hangingPunct="1">
              <a:defRPr sz="2647" kern="1200">
                <a:solidFill>
                  <a:schemeClr val="tx1"/>
                </a:solidFill>
                <a:latin typeface="+mn-lt"/>
                <a:ea typeface="+mn-ea"/>
                <a:cs typeface="+mn-cs"/>
              </a:defRPr>
            </a:lvl5pPr>
            <a:lvl6pPr marL="3370248" algn="l" defTabSz="674048" rtl="0" eaLnBrk="1" latinLnBrk="0" hangingPunct="1">
              <a:defRPr sz="2647" kern="1200">
                <a:solidFill>
                  <a:schemeClr val="tx1"/>
                </a:solidFill>
                <a:latin typeface="+mn-lt"/>
                <a:ea typeface="+mn-ea"/>
                <a:cs typeface="+mn-cs"/>
              </a:defRPr>
            </a:lvl6pPr>
            <a:lvl7pPr marL="4044296" algn="l" defTabSz="674048" rtl="0" eaLnBrk="1" latinLnBrk="0" hangingPunct="1">
              <a:defRPr sz="2647" kern="1200">
                <a:solidFill>
                  <a:schemeClr val="tx1"/>
                </a:solidFill>
                <a:latin typeface="+mn-lt"/>
                <a:ea typeface="+mn-ea"/>
                <a:cs typeface="+mn-cs"/>
              </a:defRPr>
            </a:lvl7pPr>
            <a:lvl8pPr marL="4718346" algn="l" defTabSz="674048" rtl="0" eaLnBrk="1" latinLnBrk="0" hangingPunct="1">
              <a:defRPr sz="2647" kern="1200">
                <a:solidFill>
                  <a:schemeClr val="tx1"/>
                </a:solidFill>
                <a:latin typeface="+mn-lt"/>
                <a:ea typeface="+mn-ea"/>
                <a:cs typeface="+mn-cs"/>
              </a:defRPr>
            </a:lvl8pPr>
            <a:lvl9pPr marL="5392394" algn="l" defTabSz="674048" rtl="0" eaLnBrk="1" latinLnBrk="0" hangingPunct="1">
              <a:defRPr sz="2647" kern="1200">
                <a:solidFill>
                  <a:schemeClr val="tx1"/>
                </a:solidFill>
                <a:latin typeface="+mn-lt"/>
                <a:ea typeface="+mn-ea"/>
                <a:cs typeface="+mn-cs"/>
              </a:defRPr>
            </a:lvl9pPr>
          </a:lstStyle>
          <a:p>
            <a:pPr marL="453828" indent="-453828">
              <a:buFont typeface="Arial" panose="020B0604020202020204" pitchFamily="34" charset="0"/>
              <a:buChar char="•"/>
            </a:pPr>
            <a:r>
              <a:rPr lang="en-US" sz="3176" dirty="0"/>
              <a:t>Paddocks did recover but plots with low grass cover consistently stayed low</a:t>
            </a:r>
          </a:p>
          <a:p>
            <a:pPr marL="453828" indent="-453828">
              <a:buFont typeface="Arial" panose="020B0604020202020204" pitchFamily="34" charset="0"/>
              <a:buChar char="•"/>
            </a:pPr>
            <a:endParaRPr lang="en-US" sz="3176" dirty="0"/>
          </a:p>
          <a:p>
            <a:pPr marL="453828" indent="-453828">
              <a:buFont typeface="Arial" panose="020B0604020202020204" pitchFamily="34" charset="0"/>
              <a:buChar char="•"/>
            </a:pPr>
            <a:r>
              <a:rPr lang="en-US" sz="3176" dirty="0"/>
              <a:t>Paddocks with greater grass cover experienced greater recovery</a:t>
            </a:r>
            <a:endParaRPr lang="en-US" sz="3176" dirty="0">
              <a:sym typeface="Wingdings" panose="05000000000000000000" pitchFamily="2" charset="2"/>
            </a:endParaRPr>
          </a:p>
          <a:p>
            <a:pPr marL="453828" indent="-453828">
              <a:buFont typeface="Arial" panose="020B0604020202020204" pitchFamily="34" charset="0"/>
              <a:buChar char="•"/>
            </a:pPr>
            <a:endParaRPr lang="en-US" sz="3176" dirty="0"/>
          </a:p>
          <a:p>
            <a:pPr marL="453828" indent="-453828">
              <a:buFont typeface="Arial" panose="020B0604020202020204" pitchFamily="34" charset="0"/>
              <a:buChar char="•"/>
            </a:pPr>
            <a:r>
              <a:rPr lang="en-US" sz="3176" dirty="0"/>
              <a:t>Paddocks with below 3% cover experienced little recovery</a:t>
            </a:r>
          </a:p>
          <a:p>
            <a:pPr marL="453828" indent="-453828">
              <a:buFont typeface="Arial" panose="020B0604020202020204" pitchFamily="34" charset="0"/>
              <a:buChar char="•"/>
            </a:pPr>
            <a:endParaRPr lang="en-US" sz="3176" dirty="0">
              <a:sym typeface="Wingdings" panose="05000000000000000000" pitchFamily="2" charset="2"/>
            </a:endParaRPr>
          </a:p>
          <a:p>
            <a:pPr marL="453828" indent="-453828">
              <a:buFont typeface="Arial" panose="020B0604020202020204" pitchFamily="34" charset="0"/>
              <a:buChar char="•"/>
            </a:pPr>
            <a:r>
              <a:rPr lang="en-US" sz="3176" dirty="0">
                <a:sym typeface="Wingdings" panose="05000000000000000000" pitchFamily="2" charset="2"/>
              </a:rPr>
              <a:t>Winter grazing had a greater impact</a:t>
            </a:r>
          </a:p>
          <a:p>
            <a:endParaRPr lang="en-US" sz="3503" dirty="0"/>
          </a:p>
        </p:txBody>
      </p:sp>
      <p:pic>
        <p:nvPicPr>
          <p:cNvPr id="7" name="Picture 6">
            <a:extLst>
              <a:ext uri="{FF2B5EF4-FFF2-40B4-BE49-F238E27FC236}">
                <a16:creationId xmlns:a16="http://schemas.microsoft.com/office/drawing/2014/main" id="{43739C40-D10B-4205-9554-F4AAE50A21B6}"/>
              </a:ext>
            </a:extLst>
          </p:cNvPr>
          <p:cNvPicPr>
            <a:picLocks noChangeAspect="1"/>
          </p:cNvPicPr>
          <p:nvPr/>
        </p:nvPicPr>
        <p:blipFill>
          <a:blip r:embed="rId3"/>
          <a:stretch>
            <a:fillRect/>
          </a:stretch>
        </p:blipFill>
        <p:spPr>
          <a:xfrm>
            <a:off x="831276" y="2975915"/>
            <a:ext cx="8320368" cy="5420846"/>
          </a:xfrm>
          <a:prstGeom prst="rect">
            <a:avLst/>
          </a:prstGeom>
        </p:spPr>
      </p:pic>
      <p:sp>
        <p:nvSpPr>
          <p:cNvPr id="8" name="Rectangle 7">
            <a:extLst>
              <a:ext uri="{FF2B5EF4-FFF2-40B4-BE49-F238E27FC236}">
                <a16:creationId xmlns:a16="http://schemas.microsoft.com/office/drawing/2014/main" id="{03FA78A1-6B11-4E7D-A400-A7BC8B392415}"/>
              </a:ext>
            </a:extLst>
          </p:cNvPr>
          <p:cNvSpPr/>
          <p:nvPr/>
        </p:nvSpPr>
        <p:spPr>
          <a:xfrm>
            <a:off x="979337" y="7775276"/>
            <a:ext cx="8363858" cy="1170449"/>
          </a:xfrm>
          <a:prstGeom prst="rect">
            <a:avLst/>
          </a:prstGeom>
        </p:spPr>
        <p:txBody>
          <a:bodyPr wrap="square">
            <a:spAutoFit/>
          </a:bodyPr>
          <a:lstStyle>
            <a:defPPr>
              <a:defRPr lang="en-US"/>
            </a:defPPr>
            <a:lvl1pPr marL="0" algn="l" defTabSz="674048" rtl="0" eaLnBrk="1" latinLnBrk="0" hangingPunct="1">
              <a:defRPr sz="2647" kern="1200">
                <a:solidFill>
                  <a:schemeClr val="tx1"/>
                </a:solidFill>
                <a:latin typeface="+mn-lt"/>
                <a:ea typeface="+mn-ea"/>
                <a:cs typeface="+mn-cs"/>
              </a:defRPr>
            </a:lvl1pPr>
            <a:lvl2pPr marL="674048" algn="l" defTabSz="674048" rtl="0" eaLnBrk="1" latinLnBrk="0" hangingPunct="1">
              <a:defRPr sz="2647" kern="1200">
                <a:solidFill>
                  <a:schemeClr val="tx1"/>
                </a:solidFill>
                <a:latin typeface="+mn-lt"/>
                <a:ea typeface="+mn-ea"/>
                <a:cs typeface="+mn-cs"/>
              </a:defRPr>
            </a:lvl2pPr>
            <a:lvl3pPr marL="1348099" algn="l" defTabSz="674048" rtl="0" eaLnBrk="1" latinLnBrk="0" hangingPunct="1">
              <a:defRPr sz="2647" kern="1200">
                <a:solidFill>
                  <a:schemeClr val="tx1"/>
                </a:solidFill>
                <a:latin typeface="+mn-lt"/>
                <a:ea typeface="+mn-ea"/>
                <a:cs typeface="+mn-cs"/>
              </a:defRPr>
            </a:lvl3pPr>
            <a:lvl4pPr marL="2022148" algn="l" defTabSz="674048" rtl="0" eaLnBrk="1" latinLnBrk="0" hangingPunct="1">
              <a:defRPr sz="2647" kern="1200">
                <a:solidFill>
                  <a:schemeClr val="tx1"/>
                </a:solidFill>
                <a:latin typeface="+mn-lt"/>
                <a:ea typeface="+mn-ea"/>
                <a:cs typeface="+mn-cs"/>
              </a:defRPr>
            </a:lvl4pPr>
            <a:lvl5pPr marL="2696198" algn="l" defTabSz="674048" rtl="0" eaLnBrk="1" latinLnBrk="0" hangingPunct="1">
              <a:defRPr sz="2647" kern="1200">
                <a:solidFill>
                  <a:schemeClr val="tx1"/>
                </a:solidFill>
                <a:latin typeface="+mn-lt"/>
                <a:ea typeface="+mn-ea"/>
                <a:cs typeface="+mn-cs"/>
              </a:defRPr>
            </a:lvl5pPr>
            <a:lvl6pPr marL="3370248" algn="l" defTabSz="674048" rtl="0" eaLnBrk="1" latinLnBrk="0" hangingPunct="1">
              <a:defRPr sz="2647" kern="1200">
                <a:solidFill>
                  <a:schemeClr val="tx1"/>
                </a:solidFill>
                <a:latin typeface="+mn-lt"/>
                <a:ea typeface="+mn-ea"/>
                <a:cs typeface="+mn-cs"/>
              </a:defRPr>
            </a:lvl6pPr>
            <a:lvl7pPr marL="4044296" algn="l" defTabSz="674048" rtl="0" eaLnBrk="1" latinLnBrk="0" hangingPunct="1">
              <a:defRPr sz="2647" kern="1200">
                <a:solidFill>
                  <a:schemeClr val="tx1"/>
                </a:solidFill>
                <a:latin typeface="+mn-lt"/>
                <a:ea typeface="+mn-ea"/>
                <a:cs typeface="+mn-cs"/>
              </a:defRPr>
            </a:lvl7pPr>
            <a:lvl8pPr marL="4718346" algn="l" defTabSz="674048" rtl="0" eaLnBrk="1" latinLnBrk="0" hangingPunct="1">
              <a:defRPr sz="2647" kern="1200">
                <a:solidFill>
                  <a:schemeClr val="tx1"/>
                </a:solidFill>
                <a:latin typeface="+mn-lt"/>
                <a:ea typeface="+mn-ea"/>
                <a:cs typeface="+mn-cs"/>
              </a:defRPr>
            </a:lvl8pPr>
            <a:lvl9pPr marL="5392394" algn="l" defTabSz="674048" rtl="0" eaLnBrk="1" latinLnBrk="0" hangingPunct="1">
              <a:defRPr sz="2647" kern="1200">
                <a:solidFill>
                  <a:schemeClr val="tx1"/>
                </a:solidFill>
                <a:latin typeface="+mn-lt"/>
                <a:ea typeface="+mn-ea"/>
                <a:cs typeface="+mn-cs"/>
              </a:defRPr>
            </a:lvl9pPr>
          </a:lstStyle>
          <a:p>
            <a:r>
              <a:rPr lang="en-US" sz="3503" dirty="0">
                <a:hlinkClick r:id="rId4"/>
              </a:rPr>
              <a:t>https://agresearchmag.ars.usda.gov/2017/oct/jornada/</a:t>
            </a:r>
            <a:endParaRPr lang="en-US" sz="3503" dirty="0"/>
          </a:p>
        </p:txBody>
      </p:sp>
      <p:sp>
        <p:nvSpPr>
          <p:cNvPr id="9" name="Rectangle 8">
            <a:extLst>
              <a:ext uri="{FF2B5EF4-FFF2-40B4-BE49-F238E27FC236}">
                <a16:creationId xmlns:a16="http://schemas.microsoft.com/office/drawing/2014/main" id="{5C5B07A3-79F1-4B7F-9573-2376A9A5F90B}"/>
              </a:ext>
            </a:extLst>
          </p:cNvPr>
          <p:cNvSpPr/>
          <p:nvPr/>
        </p:nvSpPr>
        <p:spPr>
          <a:xfrm>
            <a:off x="871520" y="8808086"/>
            <a:ext cx="16242352" cy="707886"/>
          </a:xfrm>
          <a:prstGeom prst="rect">
            <a:avLst/>
          </a:prstGeom>
        </p:spPr>
        <p:txBody>
          <a:bodyPr wrap="square">
            <a:spAutoFit/>
          </a:bodyPr>
          <a:lstStyle>
            <a:defPPr>
              <a:defRPr lang="en-US"/>
            </a:defPPr>
            <a:lvl1pPr marL="0" algn="l" defTabSz="674048" rtl="0" eaLnBrk="1" latinLnBrk="0" hangingPunct="1">
              <a:defRPr sz="2647" kern="1200">
                <a:solidFill>
                  <a:schemeClr val="tx1"/>
                </a:solidFill>
                <a:latin typeface="+mn-lt"/>
                <a:ea typeface="+mn-ea"/>
                <a:cs typeface="+mn-cs"/>
              </a:defRPr>
            </a:lvl1pPr>
            <a:lvl2pPr marL="674048" algn="l" defTabSz="674048" rtl="0" eaLnBrk="1" latinLnBrk="0" hangingPunct="1">
              <a:defRPr sz="2647" kern="1200">
                <a:solidFill>
                  <a:schemeClr val="tx1"/>
                </a:solidFill>
                <a:latin typeface="+mn-lt"/>
                <a:ea typeface="+mn-ea"/>
                <a:cs typeface="+mn-cs"/>
              </a:defRPr>
            </a:lvl2pPr>
            <a:lvl3pPr marL="1348099" algn="l" defTabSz="674048" rtl="0" eaLnBrk="1" latinLnBrk="0" hangingPunct="1">
              <a:defRPr sz="2647" kern="1200">
                <a:solidFill>
                  <a:schemeClr val="tx1"/>
                </a:solidFill>
                <a:latin typeface="+mn-lt"/>
                <a:ea typeface="+mn-ea"/>
                <a:cs typeface="+mn-cs"/>
              </a:defRPr>
            </a:lvl3pPr>
            <a:lvl4pPr marL="2022148" algn="l" defTabSz="674048" rtl="0" eaLnBrk="1" latinLnBrk="0" hangingPunct="1">
              <a:defRPr sz="2647" kern="1200">
                <a:solidFill>
                  <a:schemeClr val="tx1"/>
                </a:solidFill>
                <a:latin typeface="+mn-lt"/>
                <a:ea typeface="+mn-ea"/>
                <a:cs typeface="+mn-cs"/>
              </a:defRPr>
            </a:lvl4pPr>
            <a:lvl5pPr marL="2696198" algn="l" defTabSz="674048" rtl="0" eaLnBrk="1" latinLnBrk="0" hangingPunct="1">
              <a:defRPr sz="2647" kern="1200">
                <a:solidFill>
                  <a:schemeClr val="tx1"/>
                </a:solidFill>
                <a:latin typeface="+mn-lt"/>
                <a:ea typeface="+mn-ea"/>
                <a:cs typeface="+mn-cs"/>
              </a:defRPr>
            </a:lvl5pPr>
            <a:lvl6pPr marL="3370248" algn="l" defTabSz="674048" rtl="0" eaLnBrk="1" latinLnBrk="0" hangingPunct="1">
              <a:defRPr sz="2647" kern="1200">
                <a:solidFill>
                  <a:schemeClr val="tx1"/>
                </a:solidFill>
                <a:latin typeface="+mn-lt"/>
                <a:ea typeface="+mn-ea"/>
                <a:cs typeface="+mn-cs"/>
              </a:defRPr>
            </a:lvl6pPr>
            <a:lvl7pPr marL="4044296" algn="l" defTabSz="674048" rtl="0" eaLnBrk="1" latinLnBrk="0" hangingPunct="1">
              <a:defRPr sz="2647" kern="1200">
                <a:solidFill>
                  <a:schemeClr val="tx1"/>
                </a:solidFill>
                <a:latin typeface="+mn-lt"/>
                <a:ea typeface="+mn-ea"/>
                <a:cs typeface="+mn-cs"/>
              </a:defRPr>
            </a:lvl7pPr>
            <a:lvl8pPr marL="4718346" algn="l" defTabSz="674048" rtl="0" eaLnBrk="1" latinLnBrk="0" hangingPunct="1">
              <a:defRPr sz="2647" kern="1200">
                <a:solidFill>
                  <a:schemeClr val="tx1"/>
                </a:solidFill>
                <a:latin typeface="+mn-lt"/>
                <a:ea typeface="+mn-ea"/>
                <a:cs typeface="+mn-cs"/>
              </a:defRPr>
            </a:lvl8pPr>
            <a:lvl9pPr marL="5392394" algn="l" defTabSz="674048" rtl="0" eaLnBrk="1" latinLnBrk="0" hangingPunct="1">
              <a:defRPr sz="2647" kern="1200">
                <a:solidFill>
                  <a:schemeClr val="tx1"/>
                </a:solidFill>
                <a:latin typeface="+mn-lt"/>
                <a:ea typeface="+mn-ea"/>
                <a:cs typeface="+mn-cs"/>
              </a:defRPr>
            </a:lvl9pPr>
          </a:lstStyle>
          <a:p>
            <a:r>
              <a:rPr lang="en-US" sz="2000" dirty="0"/>
              <a:t>Bestelmeyer, B. T., et al. (2013). "A test of critical thresholds and their indicators in a desertification‐prone ecosystem: more resilience than we thought." Ecology Letters 16(3): 339-345. </a:t>
            </a:r>
          </a:p>
        </p:txBody>
      </p:sp>
    </p:spTree>
    <p:extLst>
      <p:ext uri="{BB962C8B-B14F-4D97-AF65-F5344CB8AC3E}">
        <p14:creationId xmlns:p14="http://schemas.microsoft.com/office/powerpoint/2010/main" val="279880287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3">
            <a:extLst>
              <a:ext uri="{FF2B5EF4-FFF2-40B4-BE49-F238E27FC236}">
                <a16:creationId xmlns:a16="http://schemas.microsoft.com/office/drawing/2014/main" id="{1F33EB24-79F9-449D-8CF8-4E2A4FFFF874}"/>
              </a:ext>
            </a:extLst>
          </p:cNvPr>
          <p:cNvGrpSpPr/>
          <p:nvPr/>
        </p:nvGrpSpPr>
        <p:grpSpPr>
          <a:xfrm>
            <a:off x="731446" y="8603"/>
            <a:ext cx="6192510" cy="10329489"/>
            <a:chOff x="0" y="0"/>
            <a:chExt cx="8256680" cy="13772652"/>
          </a:xfrm>
        </p:grpSpPr>
        <p:sp>
          <p:nvSpPr>
            <p:cNvPr id="26" name="AutoShape 4">
              <a:extLst>
                <a:ext uri="{FF2B5EF4-FFF2-40B4-BE49-F238E27FC236}">
                  <a16:creationId xmlns:a16="http://schemas.microsoft.com/office/drawing/2014/main" id="{3CBD39E3-589C-486C-A95E-220CECA7C49C}"/>
                </a:ext>
              </a:extLst>
            </p:cNvPr>
            <p:cNvSpPr/>
            <p:nvPr/>
          </p:nvSpPr>
          <p:spPr>
            <a:xfrm>
              <a:off x="0" y="0"/>
              <a:ext cx="8256680" cy="13772652"/>
            </a:xfrm>
            <a:prstGeom prst="rect">
              <a:avLst/>
            </a:prstGeom>
            <a:solidFill>
              <a:srgbClr val="1E4D2B"/>
            </a:solidFill>
          </p:spPr>
        </p:sp>
        <p:sp>
          <p:nvSpPr>
            <p:cNvPr id="27" name="TextBox 5">
              <a:extLst>
                <a:ext uri="{FF2B5EF4-FFF2-40B4-BE49-F238E27FC236}">
                  <a16:creationId xmlns:a16="http://schemas.microsoft.com/office/drawing/2014/main" id="{B980453F-2FCF-4D88-8366-E6C048A9A8BB}"/>
                </a:ext>
              </a:extLst>
            </p:cNvPr>
            <p:cNvSpPr txBox="1"/>
            <p:nvPr/>
          </p:nvSpPr>
          <p:spPr>
            <a:xfrm>
              <a:off x="829371" y="792409"/>
              <a:ext cx="6057775" cy="3223104"/>
            </a:xfrm>
            <a:prstGeom prst="rect">
              <a:avLst/>
            </a:prstGeom>
          </p:spPr>
          <p:txBody>
            <a:bodyPr lIns="0" tIns="0" rIns="0" bIns="0" rtlCol="0" anchor="t">
              <a:spAutoFit/>
            </a:bodyPr>
            <a:lstStyle/>
            <a:p>
              <a:pPr algn="l">
                <a:lnSpc>
                  <a:spcPts val="6240"/>
                </a:lnSpc>
              </a:pPr>
              <a:r>
                <a:rPr lang="en-US" sz="6000" spc="192" dirty="0">
                  <a:solidFill>
                    <a:srgbClr val="FFFFFF"/>
                  </a:solidFill>
                  <a:latin typeface="Klavika-Medium"/>
                </a:rPr>
                <a:t>Loss of production is expensive </a:t>
              </a:r>
            </a:p>
          </p:txBody>
        </p:sp>
      </p:grpSp>
      <p:sp>
        <p:nvSpPr>
          <p:cNvPr id="25" name="TextBox 212"/>
          <p:cNvSpPr txBox="1">
            <a:spLocks noChangeArrowheads="1"/>
          </p:cNvSpPr>
          <p:nvPr/>
        </p:nvSpPr>
        <p:spPr bwMode="auto">
          <a:xfrm>
            <a:off x="12520929" y="2273866"/>
            <a:ext cx="5416349" cy="1569660"/>
          </a:xfrm>
          <a:prstGeom prst="rect">
            <a:avLst/>
          </a:prstGeom>
          <a:noFill/>
          <a:ln w="9525">
            <a:noFill/>
            <a:miter lim="800000"/>
            <a:headEnd/>
            <a:tailEnd/>
          </a:ln>
        </p:spPr>
        <p:txBody>
          <a:bodyPr wrap="square">
            <a:spAutoFit/>
          </a:bodyPr>
          <a:lstStyle/>
          <a:p>
            <a:pPr>
              <a:spcAft>
                <a:spcPts val="450"/>
              </a:spcAft>
              <a:defRPr/>
            </a:pPr>
            <a:r>
              <a:rPr lang="en-US" sz="2400" b="1" dirty="0"/>
              <a:t>T1</a:t>
            </a:r>
            <a:r>
              <a:rPr lang="en-US" sz="2400" dirty="0"/>
              <a:t> Reduction of the herbaceous understory, caused by heavy grazing and/or drought, combined with lack of disturbance that reduces shrub cover.</a:t>
            </a:r>
          </a:p>
        </p:txBody>
      </p:sp>
      <p:pic>
        <p:nvPicPr>
          <p:cNvPr id="28" name="Picture 27" descr="06_23_09 plot photos 006.jpg"/>
          <p:cNvPicPr>
            <a:picLocks noChangeAspect="1"/>
          </p:cNvPicPr>
          <p:nvPr/>
        </p:nvPicPr>
        <p:blipFill>
          <a:blip r:embed="rId4" cstate="print"/>
          <a:srcRect/>
          <a:stretch>
            <a:fillRect/>
          </a:stretch>
        </p:blipFill>
        <p:spPr bwMode="auto">
          <a:xfrm>
            <a:off x="7145667" y="602910"/>
            <a:ext cx="5129784" cy="3847338"/>
          </a:xfrm>
          <a:prstGeom prst="rect">
            <a:avLst/>
          </a:prstGeom>
          <a:noFill/>
          <a:ln w="25400">
            <a:solidFill>
              <a:schemeClr val="tx1"/>
            </a:solidFill>
            <a:miter lim="800000"/>
            <a:headEnd/>
            <a:tailEnd/>
          </a:ln>
        </p:spPr>
      </p:pic>
      <p:pic>
        <p:nvPicPr>
          <p:cNvPr id="22" name="Picture 21" descr="07_7_09 plot photos 258ML.jpg">
            <a:extLst>
              <a:ext uri="{FF2B5EF4-FFF2-40B4-BE49-F238E27FC236}">
                <a16:creationId xmlns:a16="http://schemas.microsoft.com/office/drawing/2014/main" id="{835EDB75-C1AA-4CCE-A407-4F596DCA2FB4}"/>
              </a:ext>
            </a:extLst>
          </p:cNvPr>
          <p:cNvPicPr>
            <a:picLocks noChangeAspect="1"/>
          </p:cNvPicPr>
          <p:nvPr/>
        </p:nvPicPr>
        <p:blipFill>
          <a:blip r:embed="rId5" cstate="print"/>
          <a:srcRect/>
          <a:stretch>
            <a:fillRect/>
          </a:stretch>
        </p:blipFill>
        <p:spPr bwMode="auto">
          <a:xfrm>
            <a:off x="22707600" y="4705345"/>
            <a:ext cx="1618241" cy="2227902"/>
          </a:xfrm>
          <a:prstGeom prst="rect">
            <a:avLst/>
          </a:prstGeom>
          <a:noFill/>
          <a:ln w="9525">
            <a:noFill/>
            <a:miter lim="800000"/>
            <a:headEnd/>
            <a:tailEnd/>
          </a:ln>
        </p:spPr>
      </p:pic>
      <p:sp>
        <p:nvSpPr>
          <p:cNvPr id="37" name="AutoShape 2">
            <a:extLst>
              <a:ext uri="{FF2B5EF4-FFF2-40B4-BE49-F238E27FC236}">
                <a16:creationId xmlns:a16="http://schemas.microsoft.com/office/drawing/2014/main" id="{926E1388-BF26-491B-8C28-6506AF3E2364}"/>
              </a:ext>
            </a:extLst>
          </p:cNvPr>
          <p:cNvSpPr/>
          <p:nvPr/>
        </p:nvSpPr>
        <p:spPr>
          <a:xfrm>
            <a:off x="7142437" y="4511170"/>
            <a:ext cx="5165917" cy="628514"/>
          </a:xfrm>
          <a:prstGeom prst="rect">
            <a:avLst/>
          </a:prstGeom>
          <a:solidFill>
            <a:srgbClr val="57735C"/>
          </a:solidFill>
        </p:spPr>
      </p:sp>
      <p:grpSp>
        <p:nvGrpSpPr>
          <p:cNvPr id="39" name="Group 10">
            <a:extLst>
              <a:ext uri="{FF2B5EF4-FFF2-40B4-BE49-F238E27FC236}">
                <a16:creationId xmlns:a16="http://schemas.microsoft.com/office/drawing/2014/main" id="{6D238131-D4B1-41C9-8B7E-382B16EFA6C1}"/>
              </a:ext>
            </a:extLst>
          </p:cNvPr>
          <p:cNvGrpSpPr/>
          <p:nvPr/>
        </p:nvGrpSpPr>
        <p:grpSpPr>
          <a:xfrm>
            <a:off x="7233259" y="4554121"/>
            <a:ext cx="5519315" cy="520797"/>
            <a:chOff x="-3736763" y="-1734724"/>
            <a:chExt cx="10700413" cy="2975607"/>
          </a:xfrm>
        </p:grpSpPr>
        <p:sp>
          <p:nvSpPr>
            <p:cNvPr id="40" name="TextBox 11">
              <a:extLst>
                <a:ext uri="{FF2B5EF4-FFF2-40B4-BE49-F238E27FC236}">
                  <a16:creationId xmlns:a16="http://schemas.microsoft.com/office/drawing/2014/main" id="{9A8281EA-AC5A-47C9-896A-C32F69ADBEAF}"/>
                </a:ext>
              </a:extLst>
            </p:cNvPr>
            <p:cNvSpPr txBox="1"/>
            <p:nvPr/>
          </p:nvSpPr>
          <p:spPr>
            <a:xfrm>
              <a:off x="-3736763" y="-1734724"/>
              <a:ext cx="6930196" cy="2802612"/>
            </a:xfrm>
            <a:prstGeom prst="rect">
              <a:avLst/>
            </a:prstGeom>
          </p:spPr>
          <p:txBody>
            <a:bodyPr lIns="0" tIns="0" rIns="0" bIns="0" rtlCol="0" anchor="t">
              <a:spAutoFit/>
            </a:bodyPr>
            <a:lstStyle/>
            <a:p>
              <a:pPr algn="l">
                <a:lnSpc>
                  <a:spcPts val="3900"/>
                </a:lnSpc>
              </a:pPr>
              <a:r>
                <a:rPr lang="en-US" sz="3000" spc="120" dirty="0">
                  <a:solidFill>
                    <a:srgbClr val="FFFFFF"/>
                  </a:solidFill>
                  <a:latin typeface="Klavika-Medium"/>
                </a:rPr>
                <a:t>566 usable </a:t>
              </a:r>
              <a:r>
                <a:rPr lang="en-US" sz="3000" spc="120" dirty="0" err="1">
                  <a:solidFill>
                    <a:srgbClr val="FFFFFF"/>
                  </a:solidFill>
                  <a:latin typeface="Klavika-Medium"/>
                </a:rPr>
                <a:t>lbs</a:t>
              </a:r>
              <a:r>
                <a:rPr lang="en-US" sz="3000" spc="120" dirty="0">
                  <a:solidFill>
                    <a:srgbClr val="FFFFFF"/>
                  </a:solidFill>
                  <a:latin typeface="Klavika-Medium"/>
                </a:rPr>
                <a:t>/acre</a:t>
              </a:r>
            </a:p>
          </p:txBody>
        </p:sp>
        <p:sp>
          <p:nvSpPr>
            <p:cNvPr id="41" name="TextBox 12">
              <a:extLst>
                <a:ext uri="{FF2B5EF4-FFF2-40B4-BE49-F238E27FC236}">
                  <a16:creationId xmlns:a16="http://schemas.microsoft.com/office/drawing/2014/main" id="{55911EC1-3F19-48E0-B8D0-1F479CC1A64F}"/>
                </a:ext>
              </a:extLst>
            </p:cNvPr>
            <p:cNvSpPr txBox="1"/>
            <p:nvPr/>
          </p:nvSpPr>
          <p:spPr>
            <a:xfrm>
              <a:off x="33454" y="780508"/>
              <a:ext cx="6930196" cy="460375"/>
            </a:xfrm>
            <a:prstGeom prst="rect">
              <a:avLst/>
            </a:prstGeom>
          </p:spPr>
          <p:txBody>
            <a:bodyPr lIns="0" tIns="0" rIns="0" bIns="0" rtlCol="0" anchor="t">
              <a:spAutoFit/>
            </a:bodyPr>
            <a:lstStyle/>
            <a:p>
              <a:pPr algn="l">
                <a:lnSpc>
                  <a:spcPts val="3000"/>
                </a:lnSpc>
              </a:pPr>
              <a:endParaRPr/>
            </a:p>
          </p:txBody>
        </p:sp>
      </p:grpSp>
      <p:grpSp>
        <p:nvGrpSpPr>
          <p:cNvPr id="4" name="Group 3">
            <a:extLst>
              <a:ext uri="{FF2B5EF4-FFF2-40B4-BE49-F238E27FC236}">
                <a16:creationId xmlns:a16="http://schemas.microsoft.com/office/drawing/2014/main" id="{440D8AAA-A892-4412-96F1-06C77691BD1E}"/>
              </a:ext>
            </a:extLst>
          </p:cNvPr>
          <p:cNvGrpSpPr/>
          <p:nvPr/>
        </p:nvGrpSpPr>
        <p:grpSpPr>
          <a:xfrm>
            <a:off x="12530065" y="4511170"/>
            <a:ext cx="5520255" cy="4896339"/>
            <a:chOff x="12693479" y="602910"/>
            <a:chExt cx="5520255" cy="4896339"/>
          </a:xfrm>
        </p:grpSpPr>
        <p:sp>
          <p:nvSpPr>
            <p:cNvPr id="38" name="AutoShape 3">
              <a:extLst>
                <a:ext uri="{FF2B5EF4-FFF2-40B4-BE49-F238E27FC236}">
                  <a16:creationId xmlns:a16="http://schemas.microsoft.com/office/drawing/2014/main" id="{90450E4D-77F6-4A9E-BC27-764B503535C3}"/>
                </a:ext>
              </a:extLst>
            </p:cNvPr>
            <p:cNvSpPr/>
            <p:nvPr/>
          </p:nvSpPr>
          <p:spPr>
            <a:xfrm>
              <a:off x="12693479" y="4554121"/>
              <a:ext cx="5165917" cy="630936"/>
            </a:xfrm>
            <a:prstGeom prst="rect">
              <a:avLst/>
            </a:prstGeom>
            <a:solidFill>
              <a:srgbClr val="57735C"/>
            </a:solidFill>
          </p:spPr>
        </p:sp>
        <p:grpSp>
          <p:nvGrpSpPr>
            <p:cNvPr id="3" name="Group 2">
              <a:extLst>
                <a:ext uri="{FF2B5EF4-FFF2-40B4-BE49-F238E27FC236}">
                  <a16:creationId xmlns:a16="http://schemas.microsoft.com/office/drawing/2014/main" id="{A7711163-6941-4DB6-8D3D-C560AF3609C2}"/>
                </a:ext>
              </a:extLst>
            </p:cNvPr>
            <p:cNvGrpSpPr/>
            <p:nvPr/>
          </p:nvGrpSpPr>
          <p:grpSpPr>
            <a:xfrm>
              <a:off x="12726338" y="602910"/>
              <a:ext cx="5487396" cy="4896339"/>
              <a:chOff x="12725400" y="602910"/>
              <a:chExt cx="5487396" cy="4896339"/>
            </a:xfrm>
          </p:grpSpPr>
          <p:pic>
            <p:nvPicPr>
              <p:cNvPr id="32" name="Picture 31" descr="07_7_09 plot photos 306.jpg"/>
              <p:cNvPicPr>
                <a:picLocks noChangeAspect="1"/>
              </p:cNvPicPr>
              <p:nvPr/>
            </p:nvPicPr>
            <p:blipFill>
              <a:blip r:embed="rId6" cstate="print"/>
              <a:srcRect/>
              <a:stretch>
                <a:fillRect/>
              </a:stretch>
            </p:blipFill>
            <p:spPr bwMode="auto">
              <a:xfrm>
                <a:off x="12725400" y="602910"/>
                <a:ext cx="5130658" cy="3847994"/>
              </a:xfrm>
              <a:prstGeom prst="rect">
                <a:avLst/>
              </a:prstGeom>
              <a:noFill/>
              <a:ln w="25400">
                <a:solidFill>
                  <a:schemeClr val="tx1"/>
                </a:solidFill>
                <a:miter lim="800000"/>
                <a:headEnd/>
                <a:tailEnd/>
              </a:ln>
            </p:spPr>
          </p:pic>
          <p:grpSp>
            <p:nvGrpSpPr>
              <p:cNvPr id="42" name="Group 18">
                <a:extLst>
                  <a:ext uri="{FF2B5EF4-FFF2-40B4-BE49-F238E27FC236}">
                    <a16:creationId xmlns:a16="http://schemas.microsoft.com/office/drawing/2014/main" id="{89210CB6-34E5-4D5D-8484-6E826E90A1A4}"/>
                  </a:ext>
                </a:extLst>
              </p:cNvPr>
              <p:cNvGrpSpPr/>
              <p:nvPr/>
            </p:nvGrpSpPr>
            <p:grpSpPr>
              <a:xfrm>
                <a:off x="12825832" y="4571372"/>
                <a:ext cx="5386964" cy="927877"/>
                <a:chOff x="-3561205" y="-3230808"/>
                <a:chExt cx="10524855" cy="5119391"/>
              </a:xfrm>
            </p:grpSpPr>
            <p:sp>
              <p:nvSpPr>
                <p:cNvPr id="43" name="TextBox 19">
                  <a:extLst>
                    <a:ext uri="{FF2B5EF4-FFF2-40B4-BE49-F238E27FC236}">
                      <a16:creationId xmlns:a16="http://schemas.microsoft.com/office/drawing/2014/main" id="{4BD6561F-54E5-493C-B86C-8C666B4C1568}"/>
                    </a:ext>
                  </a:extLst>
                </p:cNvPr>
                <p:cNvSpPr txBox="1"/>
                <p:nvPr/>
              </p:nvSpPr>
              <p:spPr>
                <a:xfrm>
                  <a:off x="-3561205" y="-3230808"/>
                  <a:ext cx="9161261" cy="2706348"/>
                </a:xfrm>
                <a:prstGeom prst="rect">
                  <a:avLst/>
                </a:prstGeom>
              </p:spPr>
              <p:txBody>
                <a:bodyPr wrap="square" lIns="0" tIns="0" rIns="0" bIns="0" rtlCol="0" anchor="t">
                  <a:spAutoFit/>
                </a:bodyPr>
                <a:lstStyle/>
                <a:p>
                  <a:pPr algn="l">
                    <a:lnSpc>
                      <a:spcPts val="3900"/>
                    </a:lnSpc>
                  </a:pPr>
                  <a:r>
                    <a:rPr lang="en-US" sz="3000" spc="120" dirty="0">
                      <a:solidFill>
                        <a:srgbClr val="FFFFFF"/>
                      </a:solidFill>
                      <a:latin typeface="Klavika-Medium"/>
                    </a:rPr>
                    <a:t>236 usable </a:t>
                  </a:r>
                  <a:r>
                    <a:rPr lang="en-US" sz="3000" spc="120" dirty="0" err="1">
                      <a:solidFill>
                        <a:srgbClr val="FFFFFF"/>
                      </a:solidFill>
                      <a:latin typeface="Klavika-Medium"/>
                    </a:rPr>
                    <a:t>lbs</a:t>
                  </a:r>
                  <a:r>
                    <a:rPr lang="en-US" sz="3000" spc="120" dirty="0">
                      <a:solidFill>
                        <a:srgbClr val="FFFFFF"/>
                      </a:solidFill>
                      <a:latin typeface="Klavika-Medium"/>
                    </a:rPr>
                    <a:t>/acre</a:t>
                  </a:r>
                </a:p>
              </p:txBody>
            </p:sp>
            <p:sp>
              <p:nvSpPr>
                <p:cNvPr id="44" name="TextBox 20">
                  <a:extLst>
                    <a:ext uri="{FF2B5EF4-FFF2-40B4-BE49-F238E27FC236}">
                      <a16:creationId xmlns:a16="http://schemas.microsoft.com/office/drawing/2014/main" id="{FB89F5F7-2C29-4E5E-A9C1-B6A77576DDF3}"/>
                    </a:ext>
                  </a:extLst>
                </p:cNvPr>
                <p:cNvSpPr txBox="1"/>
                <p:nvPr/>
              </p:nvSpPr>
              <p:spPr>
                <a:xfrm>
                  <a:off x="33454" y="1428208"/>
                  <a:ext cx="6930196" cy="460375"/>
                </a:xfrm>
                <a:prstGeom prst="rect">
                  <a:avLst/>
                </a:prstGeom>
              </p:spPr>
              <p:txBody>
                <a:bodyPr lIns="0" tIns="0" rIns="0" bIns="0" rtlCol="0" anchor="t">
                  <a:spAutoFit/>
                </a:bodyPr>
                <a:lstStyle/>
                <a:p>
                  <a:pPr algn="l">
                    <a:lnSpc>
                      <a:spcPts val="3000"/>
                    </a:lnSpc>
                  </a:pPr>
                  <a:endParaRPr/>
                </a:p>
              </p:txBody>
            </p:sp>
          </p:grpSp>
        </p:grpSp>
      </p:grpSp>
      <p:sp>
        <p:nvSpPr>
          <p:cNvPr id="5" name="Arrow: Left 4">
            <a:extLst>
              <a:ext uri="{FF2B5EF4-FFF2-40B4-BE49-F238E27FC236}">
                <a16:creationId xmlns:a16="http://schemas.microsoft.com/office/drawing/2014/main" id="{39C7A6D1-6886-49E9-BD49-A91BA17E0D23}"/>
              </a:ext>
            </a:extLst>
          </p:cNvPr>
          <p:cNvSpPr/>
          <p:nvPr/>
        </p:nvSpPr>
        <p:spPr>
          <a:xfrm rot="13113511">
            <a:off x="9332116" y="6085213"/>
            <a:ext cx="3455650" cy="809557"/>
          </a:xfrm>
          <a:prstGeom prst="leftArrow">
            <a:avLst/>
          </a:prstGeom>
          <a:solidFill>
            <a:srgbClr val="1E4D2B"/>
          </a:solidFill>
          <a:ln>
            <a:solidFill>
              <a:srgbClr val="1E4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
            <a:extLst>
              <a:ext uri="{FF2B5EF4-FFF2-40B4-BE49-F238E27FC236}">
                <a16:creationId xmlns:a16="http://schemas.microsoft.com/office/drawing/2014/main" id="{F23D6D1A-AEA2-46AF-A6A9-30F628B9A9E7}"/>
              </a:ext>
            </a:extLst>
          </p:cNvPr>
          <p:cNvSpPr txBox="1"/>
          <p:nvPr/>
        </p:nvSpPr>
        <p:spPr>
          <a:xfrm>
            <a:off x="1318376" y="4205684"/>
            <a:ext cx="4570380" cy="2762231"/>
          </a:xfrm>
          <a:prstGeom prst="rect">
            <a:avLst/>
          </a:prstGeom>
        </p:spPr>
        <p:txBody>
          <a:bodyPr lIns="0" tIns="0" rIns="0" bIns="0" rtlCol="0" anchor="t">
            <a:spAutoFit/>
          </a:bodyPr>
          <a:lstStyle/>
          <a:p>
            <a:pPr algn="l">
              <a:lnSpc>
                <a:spcPts val="3639"/>
              </a:lnSpc>
            </a:pPr>
            <a:r>
              <a:rPr lang="en-US" sz="2799" spc="83" dirty="0">
                <a:solidFill>
                  <a:srgbClr val="FFFFFF"/>
                </a:solidFill>
                <a:latin typeface="Klavika-Medium"/>
              </a:rPr>
              <a:t>In the degraded state, you have 330 </a:t>
            </a:r>
            <a:r>
              <a:rPr lang="en-US" sz="2799" i="1" spc="83" dirty="0">
                <a:solidFill>
                  <a:srgbClr val="FFFFFF"/>
                </a:solidFill>
                <a:latin typeface="Klavika-Medium"/>
              </a:rPr>
              <a:t>less </a:t>
            </a:r>
            <a:r>
              <a:rPr lang="en-US" sz="2799" spc="83" dirty="0" err="1">
                <a:solidFill>
                  <a:srgbClr val="FFFFFF"/>
                </a:solidFill>
                <a:latin typeface="Klavika-Medium"/>
              </a:rPr>
              <a:t>lb</a:t>
            </a:r>
            <a:r>
              <a:rPr lang="en-US" sz="2799" spc="83" dirty="0">
                <a:solidFill>
                  <a:srgbClr val="FFFFFF"/>
                </a:solidFill>
                <a:latin typeface="Klavika-Medium"/>
              </a:rPr>
              <a:t>/acre</a:t>
            </a:r>
          </a:p>
          <a:p>
            <a:pPr algn="l">
              <a:lnSpc>
                <a:spcPts val="3639"/>
              </a:lnSpc>
            </a:pPr>
            <a:endParaRPr lang="en-US" sz="2799" spc="83" dirty="0">
              <a:solidFill>
                <a:srgbClr val="FFFFFF"/>
              </a:solidFill>
              <a:latin typeface="Klavika-Medium"/>
            </a:endParaRPr>
          </a:p>
          <a:p>
            <a:pPr algn="l">
              <a:lnSpc>
                <a:spcPts val="3639"/>
              </a:lnSpc>
            </a:pPr>
            <a:r>
              <a:rPr lang="en-US" sz="2799" spc="83" dirty="0">
                <a:solidFill>
                  <a:srgbClr val="FFFFFF"/>
                </a:solidFill>
                <a:latin typeface="Klavika-Medium"/>
              </a:rPr>
              <a:t>Scale out </a:t>
            </a:r>
            <a:r>
              <a:rPr lang="en-US" sz="2799" spc="83" dirty="0">
                <a:solidFill>
                  <a:srgbClr val="FFFFFF"/>
                </a:solidFill>
                <a:latin typeface="Klavika-Medium"/>
                <a:sym typeface="Wingdings" panose="05000000000000000000" pitchFamily="2" charset="2"/>
              </a:rPr>
              <a:t></a:t>
            </a:r>
            <a:r>
              <a:rPr lang="en-US" sz="2799" spc="83" dirty="0">
                <a:solidFill>
                  <a:srgbClr val="FFFFFF"/>
                </a:solidFill>
                <a:latin typeface="Klavika-Medium"/>
              </a:rPr>
              <a:t> on a 100 acre pasture you have 33,000 </a:t>
            </a:r>
            <a:r>
              <a:rPr lang="en-US" sz="2799" spc="83" dirty="0" err="1">
                <a:solidFill>
                  <a:srgbClr val="FFFFFF"/>
                </a:solidFill>
                <a:latin typeface="Klavika-Medium"/>
              </a:rPr>
              <a:t>lb</a:t>
            </a:r>
            <a:r>
              <a:rPr lang="en-US" sz="2799" spc="83" dirty="0">
                <a:solidFill>
                  <a:srgbClr val="FFFFFF"/>
                </a:solidFill>
                <a:latin typeface="Klavika-Medium"/>
              </a:rPr>
              <a:t> </a:t>
            </a:r>
            <a:r>
              <a:rPr lang="en-US" sz="2799" i="1" spc="83" dirty="0">
                <a:solidFill>
                  <a:srgbClr val="FFFFFF"/>
                </a:solidFill>
                <a:latin typeface="Klavika-Medium"/>
              </a:rPr>
              <a:t>less </a:t>
            </a:r>
            <a:r>
              <a:rPr lang="en-US" sz="2799" spc="83" dirty="0">
                <a:solidFill>
                  <a:srgbClr val="FFFFFF"/>
                </a:solidFill>
                <a:latin typeface="Klavika-Medium"/>
              </a:rPr>
              <a:t>forage</a:t>
            </a:r>
          </a:p>
        </p:txBody>
      </p:sp>
      <p:sp>
        <p:nvSpPr>
          <p:cNvPr id="62" name="TextBox 7">
            <a:extLst>
              <a:ext uri="{FF2B5EF4-FFF2-40B4-BE49-F238E27FC236}">
                <a16:creationId xmlns:a16="http://schemas.microsoft.com/office/drawing/2014/main" id="{B4543885-5222-4C75-B523-29789D5C7276}"/>
              </a:ext>
            </a:extLst>
          </p:cNvPr>
          <p:cNvSpPr txBox="1"/>
          <p:nvPr/>
        </p:nvSpPr>
        <p:spPr>
          <a:xfrm>
            <a:off x="1318376" y="7782798"/>
            <a:ext cx="4570380" cy="1846659"/>
          </a:xfrm>
          <a:prstGeom prst="rect">
            <a:avLst/>
          </a:prstGeom>
        </p:spPr>
        <p:txBody>
          <a:bodyPr lIns="0" tIns="0" rIns="0" bIns="0" rtlCol="0" anchor="t">
            <a:spAutoFit/>
          </a:bodyPr>
          <a:lstStyle/>
          <a:p>
            <a:pPr algn="l"/>
            <a:r>
              <a:rPr lang="en-US" sz="4000" dirty="0">
                <a:solidFill>
                  <a:srgbClr val="FFFFFF"/>
                </a:solidFill>
                <a:latin typeface="Vitesse-Book"/>
              </a:rPr>
              <a:t>What does that equate to in hay costs?</a:t>
            </a:r>
          </a:p>
        </p:txBody>
      </p:sp>
      <p:sp>
        <p:nvSpPr>
          <p:cNvPr id="63" name="TextBox 62">
            <a:extLst>
              <a:ext uri="{FF2B5EF4-FFF2-40B4-BE49-F238E27FC236}">
                <a16:creationId xmlns:a16="http://schemas.microsoft.com/office/drawing/2014/main" id="{0AEFAD0E-1CBD-460D-BFC4-EC139A13ADAF}"/>
              </a:ext>
            </a:extLst>
          </p:cNvPr>
          <p:cNvSpPr txBox="1"/>
          <p:nvPr/>
        </p:nvSpPr>
        <p:spPr>
          <a:xfrm>
            <a:off x="7042484" y="9413631"/>
            <a:ext cx="10946865" cy="646331"/>
          </a:xfrm>
          <a:prstGeom prst="rect">
            <a:avLst/>
          </a:prstGeom>
          <a:noFill/>
        </p:spPr>
        <p:txBody>
          <a:bodyPr wrap="square">
            <a:spAutoFit/>
          </a:bodyPr>
          <a:lstStyle/>
          <a:p>
            <a:r>
              <a:rPr lang="en-US" b="0" i="0" dirty="0">
                <a:solidFill>
                  <a:srgbClr val="222222"/>
                </a:solidFill>
                <a:effectLst/>
                <a:latin typeface="Arial" panose="020B0604020202020204" pitchFamily="34" charset="0"/>
              </a:rPr>
              <a:t>Pritchett, J., Kachergis, E., Parsons, J., Fernandez-Gimenez, M., &amp; Ritten, J. (2012). Home on a transitioning range: a ranch simulation game demonstrating STMs. </a:t>
            </a:r>
            <a:r>
              <a:rPr lang="en-US" b="0" i="1" dirty="0">
                <a:solidFill>
                  <a:srgbClr val="222222"/>
                </a:solidFill>
                <a:effectLst/>
                <a:latin typeface="Arial" panose="020B0604020202020204" pitchFamily="34" charset="0"/>
              </a:rPr>
              <a:t>Rangelands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34</a:t>
            </a:r>
            <a:r>
              <a:rPr lang="en-US" b="0" i="0" dirty="0">
                <a:solidFill>
                  <a:srgbClr val="222222"/>
                </a:solidFill>
                <a:effectLst/>
                <a:latin typeface="Arial" panose="020B0604020202020204" pitchFamily="34" charset="0"/>
              </a:rPr>
              <a:t>(3), 53-59.</a:t>
            </a:r>
            <a:endParaRPr lang="en-US" dirty="0"/>
          </a:p>
        </p:txBody>
      </p:sp>
    </p:spTree>
    <p:custDataLst>
      <p:tags r:id="rId1"/>
    </p:custDataLst>
    <p:extLst>
      <p:ext uri="{BB962C8B-B14F-4D97-AF65-F5344CB8AC3E}">
        <p14:creationId xmlns:p14="http://schemas.microsoft.com/office/powerpoint/2010/main" val="2224257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265C2-A44C-4497-84D7-13E19748C6EF}"/>
              </a:ext>
            </a:extLst>
          </p:cNvPr>
          <p:cNvSpPr>
            <a:spLocks noGrp="1"/>
          </p:cNvSpPr>
          <p:nvPr>
            <p:ph type="title"/>
          </p:nvPr>
        </p:nvSpPr>
        <p:spPr>
          <a:xfrm>
            <a:off x="831273" y="1104900"/>
            <a:ext cx="16625453" cy="1015663"/>
          </a:xfrm>
        </p:spPr>
        <p:txBody>
          <a:bodyPr/>
          <a:lstStyle>
            <a:defPPr>
              <a:defRPr lang="en-US"/>
            </a:defPPr>
            <a:lvl1pPr marL="0" algn="l" defTabSz="674048" rtl="0" eaLnBrk="1" latinLnBrk="0" hangingPunct="1">
              <a:defRPr sz="2647" kern="1200">
                <a:solidFill>
                  <a:schemeClr val="tx1"/>
                </a:solidFill>
                <a:latin typeface="+mn-lt"/>
                <a:ea typeface="+mn-ea"/>
                <a:cs typeface="+mn-cs"/>
              </a:defRPr>
            </a:lvl1pPr>
            <a:lvl2pPr marL="674048" algn="l" defTabSz="674048" rtl="0" eaLnBrk="1" latinLnBrk="0" hangingPunct="1">
              <a:defRPr sz="2647" kern="1200">
                <a:solidFill>
                  <a:schemeClr val="tx1"/>
                </a:solidFill>
                <a:latin typeface="+mn-lt"/>
                <a:ea typeface="+mn-ea"/>
                <a:cs typeface="+mn-cs"/>
              </a:defRPr>
            </a:lvl2pPr>
            <a:lvl3pPr marL="1348099" algn="l" defTabSz="674048" rtl="0" eaLnBrk="1" latinLnBrk="0" hangingPunct="1">
              <a:defRPr sz="2647" kern="1200">
                <a:solidFill>
                  <a:schemeClr val="tx1"/>
                </a:solidFill>
                <a:latin typeface="+mn-lt"/>
                <a:ea typeface="+mn-ea"/>
                <a:cs typeface="+mn-cs"/>
              </a:defRPr>
            </a:lvl3pPr>
            <a:lvl4pPr marL="2022148" algn="l" defTabSz="674048" rtl="0" eaLnBrk="1" latinLnBrk="0" hangingPunct="1">
              <a:defRPr sz="2647" kern="1200">
                <a:solidFill>
                  <a:schemeClr val="tx1"/>
                </a:solidFill>
                <a:latin typeface="+mn-lt"/>
                <a:ea typeface="+mn-ea"/>
                <a:cs typeface="+mn-cs"/>
              </a:defRPr>
            </a:lvl4pPr>
            <a:lvl5pPr marL="2696198" algn="l" defTabSz="674048" rtl="0" eaLnBrk="1" latinLnBrk="0" hangingPunct="1">
              <a:defRPr sz="2647" kern="1200">
                <a:solidFill>
                  <a:schemeClr val="tx1"/>
                </a:solidFill>
                <a:latin typeface="+mn-lt"/>
                <a:ea typeface="+mn-ea"/>
                <a:cs typeface="+mn-cs"/>
              </a:defRPr>
            </a:lvl5pPr>
            <a:lvl6pPr marL="3370248" algn="l" defTabSz="674048" rtl="0" eaLnBrk="1" latinLnBrk="0" hangingPunct="1">
              <a:defRPr sz="2647" kern="1200">
                <a:solidFill>
                  <a:schemeClr val="tx1"/>
                </a:solidFill>
                <a:latin typeface="+mn-lt"/>
                <a:ea typeface="+mn-ea"/>
                <a:cs typeface="+mn-cs"/>
              </a:defRPr>
            </a:lvl6pPr>
            <a:lvl7pPr marL="4044296" algn="l" defTabSz="674048" rtl="0" eaLnBrk="1" latinLnBrk="0" hangingPunct="1">
              <a:defRPr sz="2647" kern="1200">
                <a:solidFill>
                  <a:schemeClr val="tx1"/>
                </a:solidFill>
                <a:latin typeface="+mn-lt"/>
                <a:ea typeface="+mn-ea"/>
                <a:cs typeface="+mn-cs"/>
              </a:defRPr>
            </a:lvl7pPr>
            <a:lvl8pPr marL="4718346" algn="l" defTabSz="674048" rtl="0" eaLnBrk="1" latinLnBrk="0" hangingPunct="1">
              <a:defRPr sz="2647" kern="1200">
                <a:solidFill>
                  <a:schemeClr val="tx1"/>
                </a:solidFill>
                <a:latin typeface="+mn-lt"/>
                <a:ea typeface="+mn-ea"/>
                <a:cs typeface="+mn-cs"/>
              </a:defRPr>
            </a:lvl8pPr>
            <a:lvl9pPr marL="5392394" algn="l" defTabSz="674048" rtl="0" eaLnBrk="1" latinLnBrk="0" hangingPunct="1">
              <a:defRPr sz="2647" kern="1200">
                <a:solidFill>
                  <a:schemeClr val="tx1"/>
                </a:solidFill>
                <a:latin typeface="+mn-lt"/>
                <a:ea typeface="+mn-ea"/>
                <a:cs typeface="+mn-cs"/>
              </a:defRPr>
            </a:lvl9pPr>
          </a:lstStyle>
          <a:p>
            <a:r>
              <a:rPr lang="en-US" dirty="0"/>
              <a:t>Severe drought </a:t>
            </a:r>
            <a:r>
              <a:rPr lang="en-US" dirty="0">
                <a:sym typeface="Wingdings" panose="05000000000000000000" pitchFamily="2" charset="2"/>
              </a:rPr>
              <a:t> grass mortality</a:t>
            </a:r>
            <a:endParaRPr lang="en-US" dirty="0"/>
          </a:p>
        </p:txBody>
      </p:sp>
      <p:pic>
        <p:nvPicPr>
          <p:cNvPr id="3" name="Picture 2">
            <a:extLst>
              <a:ext uri="{FF2B5EF4-FFF2-40B4-BE49-F238E27FC236}">
                <a16:creationId xmlns:a16="http://schemas.microsoft.com/office/drawing/2014/main" id="{C1888BBD-848B-4D1D-92C9-BC59F6EFBEB9}"/>
              </a:ext>
            </a:extLst>
          </p:cNvPr>
          <p:cNvPicPr>
            <a:picLocks noChangeAspect="1"/>
          </p:cNvPicPr>
          <p:nvPr/>
        </p:nvPicPr>
        <p:blipFill>
          <a:blip r:embed="rId3"/>
          <a:stretch>
            <a:fillRect/>
          </a:stretch>
        </p:blipFill>
        <p:spPr>
          <a:xfrm>
            <a:off x="2456965" y="2542397"/>
            <a:ext cx="8578224" cy="6394677"/>
          </a:xfrm>
          <a:prstGeom prst="rect">
            <a:avLst/>
          </a:prstGeom>
        </p:spPr>
      </p:pic>
      <p:pic>
        <p:nvPicPr>
          <p:cNvPr id="4" name="Picture 3">
            <a:extLst>
              <a:ext uri="{FF2B5EF4-FFF2-40B4-BE49-F238E27FC236}">
                <a16:creationId xmlns:a16="http://schemas.microsoft.com/office/drawing/2014/main" id="{BCBC6B21-150E-4C06-ADD5-14D6EC26340B}"/>
              </a:ext>
            </a:extLst>
          </p:cNvPr>
          <p:cNvPicPr>
            <a:picLocks noChangeAspect="1"/>
          </p:cNvPicPr>
          <p:nvPr/>
        </p:nvPicPr>
        <p:blipFill rotWithShape="1">
          <a:blip r:embed="rId4"/>
          <a:srcRect b="13879"/>
          <a:stretch/>
        </p:blipFill>
        <p:spPr>
          <a:xfrm>
            <a:off x="11163066" y="2542397"/>
            <a:ext cx="4411451" cy="6998927"/>
          </a:xfrm>
          <a:prstGeom prst="rect">
            <a:avLst/>
          </a:prstGeom>
        </p:spPr>
      </p:pic>
      <p:sp>
        <p:nvSpPr>
          <p:cNvPr id="5" name="TextBox 4">
            <a:extLst>
              <a:ext uri="{FF2B5EF4-FFF2-40B4-BE49-F238E27FC236}">
                <a16:creationId xmlns:a16="http://schemas.microsoft.com/office/drawing/2014/main" id="{F76DA782-41C9-4960-A26B-1325254D9C18}"/>
              </a:ext>
            </a:extLst>
          </p:cNvPr>
          <p:cNvSpPr txBox="1"/>
          <p:nvPr/>
        </p:nvSpPr>
        <p:spPr>
          <a:xfrm>
            <a:off x="1029602" y="8319269"/>
            <a:ext cx="10133464" cy="1222054"/>
          </a:xfrm>
          <a:prstGeom prst="rect">
            <a:avLst/>
          </a:prstGeom>
          <a:solidFill>
            <a:schemeClr val="bg1"/>
          </a:solidFill>
        </p:spPr>
        <p:txBody>
          <a:bodyPr wrap="square" rtlCol="0">
            <a:spAutoFit/>
          </a:bodyPr>
          <a:lstStyle>
            <a:defPPr>
              <a:defRPr lang="en-US"/>
            </a:defPPr>
            <a:lvl1pPr marL="0" algn="l" defTabSz="674048" rtl="0" eaLnBrk="1" latinLnBrk="0" hangingPunct="1">
              <a:defRPr sz="2647" kern="1200">
                <a:solidFill>
                  <a:schemeClr val="tx1"/>
                </a:solidFill>
                <a:latin typeface="+mn-lt"/>
                <a:ea typeface="+mn-ea"/>
                <a:cs typeface="+mn-cs"/>
              </a:defRPr>
            </a:lvl1pPr>
            <a:lvl2pPr marL="674048" algn="l" defTabSz="674048" rtl="0" eaLnBrk="1" latinLnBrk="0" hangingPunct="1">
              <a:defRPr sz="2647" kern="1200">
                <a:solidFill>
                  <a:schemeClr val="tx1"/>
                </a:solidFill>
                <a:latin typeface="+mn-lt"/>
                <a:ea typeface="+mn-ea"/>
                <a:cs typeface="+mn-cs"/>
              </a:defRPr>
            </a:lvl2pPr>
            <a:lvl3pPr marL="1348099" algn="l" defTabSz="674048" rtl="0" eaLnBrk="1" latinLnBrk="0" hangingPunct="1">
              <a:defRPr sz="2647" kern="1200">
                <a:solidFill>
                  <a:schemeClr val="tx1"/>
                </a:solidFill>
                <a:latin typeface="+mn-lt"/>
                <a:ea typeface="+mn-ea"/>
                <a:cs typeface="+mn-cs"/>
              </a:defRPr>
            </a:lvl3pPr>
            <a:lvl4pPr marL="2022148" algn="l" defTabSz="674048" rtl="0" eaLnBrk="1" latinLnBrk="0" hangingPunct="1">
              <a:defRPr sz="2647" kern="1200">
                <a:solidFill>
                  <a:schemeClr val="tx1"/>
                </a:solidFill>
                <a:latin typeface="+mn-lt"/>
                <a:ea typeface="+mn-ea"/>
                <a:cs typeface="+mn-cs"/>
              </a:defRPr>
            </a:lvl4pPr>
            <a:lvl5pPr marL="2696198" algn="l" defTabSz="674048" rtl="0" eaLnBrk="1" latinLnBrk="0" hangingPunct="1">
              <a:defRPr sz="2647" kern="1200">
                <a:solidFill>
                  <a:schemeClr val="tx1"/>
                </a:solidFill>
                <a:latin typeface="+mn-lt"/>
                <a:ea typeface="+mn-ea"/>
                <a:cs typeface="+mn-cs"/>
              </a:defRPr>
            </a:lvl5pPr>
            <a:lvl6pPr marL="3370248" algn="l" defTabSz="674048" rtl="0" eaLnBrk="1" latinLnBrk="0" hangingPunct="1">
              <a:defRPr sz="2647" kern="1200">
                <a:solidFill>
                  <a:schemeClr val="tx1"/>
                </a:solidFill>
                <a:latin typeface="+mn-lt"/>
                <a:ea typeface="+mn-ea"/>
                <a:cs typeface="+mn-cs"/>
              </a:defRPr>
            </a:lvl6pPr>
            <a:lvl7pPr marL="4044296" algn="l" defTabSz="674048" rtl="0" eaLnBrk="1" latinLnBrk="0" hangingPunct="1">
              <a:defRPr sz="2647" kern="1200">
                <a:solidFill>
                  <a:schemeClr val="tx1"/>
                </a:solidFill>
                <a:latin typeface="+mn-lt"/>
                <a:ea typeface="+mn-ea"/>
                <a:cs typeface="+mn-cs"/>
              </a:defRPr>
            </a:lvl7pPr>
            <a:lvl8pPr marL="4718346" algn="l" defTabSz="674048" rtl="0" eaLnBrk="1" latinLnBrk="0" hangingPunct="1">
              <a:defRPr sz="2647" kern="1200">
                <a:solidFill>
                  <a:schemeClr val="tx1"/>
                </a:solidFill>
                <a:latin typeface="+mn-lt"/>
                <a:ea typeface="+mn-ea"/>
                <a:cs typeface="+mn-cs"/>
              </a:defRPr>
            </a:lvl8pPr>
            <a:lvl9pPr marL="5392394" algn="l" defTabSz="674048" rtl="0" eaLnBrk="1" latinLnBrk="0" hangingPunct="1">
              <a:defRPr sz="2647" kern="1200">
                <a:solidFill>
                  <a:schemeClr val="tx1"/>
                </a:solidFill>
                <a:latin typeface="+mn-lt"/>
                <a:ea typeface="+mn-ea"/>
                <a:cs typeface="+mn-cs"/>
              </a:defRPr>
            </a:lvl9pPr>
          </a:lstStyle>
          <a:p>
            <a:r>
              <a:rPr lang="en-US" sz="2382" dirty="0"/>
              <a:t>Hoover, D. L., et al. (2015). "Pulse-drought atop press-drought: unexpected plant responses and implications for dryland ecosystems." </a:t>
            </a:r>
            <a:r>
              <a:rPr lang="en-US" sz="2382" u="sng" dirty="0" err="1"/>
              <a:t>Oecologia</a:t>
            </a:r>
            <a:r>
              <a:rPr lang="en-US" sz="2382" dirty="0"/>
              <a:t> </a:t>
            </a:r>
            <a:r>
              <a:rPr lang="en-US" sz="2382" b="1" dirty="0"/>
              <a:t>179</a:t>
            </a:r>
            <a:r>
              <a:rPr lang="en-US" sz="2382" dirty="0"/>
              <a:t>(4): 1211-1221. </a:t>
            </a:r>
          </a:p>
        </p:txBody>
      </p:sp>
      <p:sp>
        <p:nvSpPr>
          <p:cNvPr id="6" name="Rectangle 5">
            <a:extLst>
              <a:ext uri="{FF2B5EF4-FFF2-40B4-BE49-F238E27FC236}">
                <a16:creationId xmlns:a16="http://schemas.microsoft.com/office/drawing/2014/main" id="{D25729BA-D9BF-4C34-A9E9-D8E843549B49}"/>
              </a:ext>
            </a:extLst>
          </p:cNvPr>
          <p:cNvSpPr/>
          <p:nvPr/>
        </p:nvSpPr>
        <p:spPr>
          <a:xfrm>
            <a:off x="831273" y="2542397"/>
            <a:ext cx="1318251" cy="1099849"/>
          </a:xfrm>
          <a:prstGeom prst="rect">
            <a:avLst/>
          </a:prstGeom>
        </p:spPr>
        <p:txBody>
          <a:bodyPr wrap="square">
            <a:spAutoFit/>
          </a:bodyPr>
          <a:lstStyle>
            <a:defPPr>
              <a:defRPr lang="en-US"/>
            </a:defPPr>
            <a:lvl1pPr marL="0" algn="l" defTabSz="674048" rtl="0" eaLnBrk="1" latinLnBrk="0" hangingPunct="1">
              <a:defRPr sz="2647" kern="1200">
                <a:solidFill>
                  <a:schemeClr val="tx1"/>
                </a:solidFill>
                <a:latin typeface="+mn-lt"/>
                <a:ea typeface="+mn-ea"/>
                <a:cs typeface="+mn-cs"/>
              </a:defRPr>
            </a:lvl1pPr>
            <a:lvl2pPr marL="674048" algn="l" defTabSz="674048" rtl="0" eaLnBrk="1" latinLnBrk="0" hangingPunct="1">
              <a:defRPr sz="2647" kern="1200">
                <a:solidFill>
                  <a:schemeClr val="tx1"/>
                </a:solidFill>
                <a:latin typeface="+mn-lt"/>
                <a:ea typeface="+mn-ea"/>
                <a:cs typeface="+mn-cs"/>
              </a:defRPr>
            </a:lvl2pPr>
            <a:lvl3pPr marL="1348099" algn="l" defTabSz="674048" rtl="0" eaLnBrk="1" latinLnBrk="0" hangingPunct="1">
              <a:defRPr sz="2647" kern="1200">
                <a:solidFill>
                  <a:schemeClr val="tx1"/>
                </a:solidFill>
                <a:latin typeface="+mn-lt"/>
                <a:ea typeface="+mn-ea"/>
                <a:cs typeface="+mn-cs"/>
              </a:defRPr>
            </a:lvl3pPr>
            <a:lvl4pPr marL="2022148" algn="l" defTabSz="674048" rtl="0" eaLnBrk="1" latinLnBrk="0" hangingPunct="1">
              <a:defRPr sz="2647" kern="1200">
                <a:solidFill>
                  <a:schemeClr val="tx1"/>
                </a:solidFill>
                <a:latin typeface="+mn-lt"/>
                <a:ea typeface="+mn-ea"/>
                <a:cs typeface="+mn-cs"/>
              </a:defRPr>
            </a:lvl4pPr>
            <a:lvl5pPr marL="2696198" algn="l" defTabSz="674048" rtl="0" eaLnBrk="1" latinLnBrk="0" hangingPunct="1">
              <a:defRPr sz="2647" kern="1200">
                <a:solidFill>
                  <a:schemeClr val="tx1"/>
                </a:solidFill>
                <a:latin typeface="+mn-lt"/>
                <a:ea typeface="+mn-ea"/>
                <a:cs typeface="+mn-cs"/>
              </a:defRPr>
            </a:lvl5pPr>
            <a:lvl6pPr marL="3370248" algn="l" defTabSz="674048" rtl="0" eaLnBrk="1" latinLnBrk="0" hangingPunct="1">
              <a:defRPr sz="2647" kern="1200">
                <a:solidFill>
                  <a:schemeClr val="tx1"/>
                </a:solidFill>
                <a:latin typeface="+mn-lt"/>
                <a:ea typeface="+mn-ea"/>
                <a:cs typeface="+mn-cs"/>
              </a:defRPr>
            </a:lvl6pPr>
            <a:lvl7pPr marL="4044296" algn="l" defTabSz="674048" rtl="0" eaLnBrk="1" latinLnBrk="0" hangingPunct="1">
              <a:defRPr sz="2647" kern="1200">
                <a:solidFill>
                  <a:schemeClr val="tx1"/>
                </a:solidFill>
                <a:latin typeface="+mn-lt"/>
                <a:ea typeface="+mn-ea"/>
                <a:cs typeface="+mn-cs"/>
              </a:defRPr>
            </a:lvl7pPr>
            <a:lvl8pPr marL="4718346" algn="l" defTabSz="674048" rtl="0" eaLnBrk="1" latinLnBrk="0" hangingPunct="1">
              <a:defRPr sz="2647" kern="1200">
                <a:solidFill>
                  <a:schemeClr val="tx1"/>
                </a:solidFill>
                <a:latin typeface="+mn-lt"/>
                <a:ea typeface="+mn-ea"/>
                <a:cs typeface="+mn-cs"/>
              </a:defRPr>
            </a:lvl8pPr>
            <a:lvl9pPr marL="5392394" algn="l" defTabSz="674048" rtl="0" eaLnBrk="1" latinLnBrk="0" hangingPunct="1">
              <a:defRPr sz="2647" kern="1200">
                <a:solidFill>
                  <a:schemeClr val="tx1"/>
                </a:solidFill>
                <a:latin typeface="+mn-lt"/>
                <a:ea typeface="+mn-ea"/>
                <a:cs typeface="+mn-cs"/>
              </a:defRPr>
            </a:lvl9pPr>
          </a:lstStyle>
          <a:p>
            <a:r>
              <a:rPr lang="en-US" sz="3176" dirty="0"/>
              <a:t>2011-2014 </a:t>
            </a:r>
          </a:p>
        </p:txBody>
      </p:sp>
    </p:spTree>
    <p:extLst>
      <p:ext uri="{BB962C8B-B14F-4D97-AF65-F5344CB8AC3E}">
        <p14:creationId xmlns:p14="http://schemas.microsoft.com/office/powerpoint/2010/main" val="18763571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76" y="1511347"/>
            <a:ext cx="16625453" cy="1031051"/>
          </a:xfrm>
        </p:spPr>
        <p:txBody>
          <a:bodyPr/>
          <a:lstStyle>
            <a:defPPr>
              <a:defRPr lang="en-US"/>
            </a:defPPr>
            <a:lvl1pPr marL="0" algn="l" defTabSz="674048" rtl="0" eaLnBrk="1" latinLnBrk="0" hangingPunct="1">
              <a:defRPr sz="2647" kern="1200">
                <a:solidFill>
                  <a:schemeClr val="tx1"/>
                </a:solidFill>
                <a:latin typeface="+mn-lt"/>
                <a:ea typeface="+mn-ea"/>
                <a:cs typeface="+mn-cs"/>
              </a:defRPr>
            </a:lvl1pPr>
            <a:lvl2pPr marL="674048" algn="l" defTabSz="674048" rtl="0" eaLnBrk="1" latinLnBrk="0" hangingPunct="1">
              <a:defRPr sz="2647" kern="1200">
                <a:solidFill>
                  <a:schemeClr val="tx1"/>
                </a:solidFill>
                <a:latin typeface="+mn-lt"/>
                <a:ea typeface="+mn-ea"/>
                <a:cs typeface="+mn-cs"/>
              </a:defRPr>
            </a:lvl2pPr>
            <a:lvl3pPr marL="1348099" algn="l" defTabSz="674048" rtl="0" eaLnBrk="1" latinLnBrk="0" hangingPunct="1">
              <a:defRPr sz="2647" kern="1200">
                <a:solidFill>
                  <a:schemeClr val="tx1"/>
                </a:solidFill>
                <a:latin typeface="+mn-lt"/>
                <a:ea typeface="+mn-ea"/>
                <a:cs typeface="+mn-cs"/>
              </a:defRPr>
            </a:lvl3pPr>
            <a:lvl4pPr marL="2022148" algn="l" defTabSz="674048" rtl="0" eaLnBrk="1" latinLnBrk="0" hangingPunct="1">
              <a:defRPr sz="2647" kern="1200">
                <a:solidFill>
                  <a:schemeClr val="tx1"/>
                </a:solidFill>
                <a:latin typeface="+mn-lt"/>
                <a:ea typeface="+mn-ea"/>
                <a:cs typeface="+mn-cs"/>
              </a:defRPr>
            </a:lvl4pPr>
            <a:lvl5pPr marL="2696198" algn="l" defTabSz="674048" rtl="0" eaLnBrk="1" latinLnBrk="0" hangingPunct="1">
              <a:defRPr sz="2647" kern="1200">
                <a:solidFill>
                  <a:schemeClr val="tx1"/>
                </a:solidFill>
                <a:latin typeface="+mn-lt"/>
                <a:ea typeface="+mn-ea"/>
                <a:cs typeface="+mn-cs"/>
              </a:defRPr>
            </a:lvl5pPr>
            <a:lvl6pPr marL="3370248" algn="l" defTabSz="674048" rtl="0" eaLnBrk="1" latinLnBrk="0" hangingPunct="1">
              <a:defRPr sz="2647" kern="1200">
                <a:solidFill>
                  <a:schemeClr val="tx1"/>
                </a:solidFill>
                <a:latin typeface="+mn-lt"/>
                <a:ea typeface="+mn-ea"/>
                <a:cs typeface="+mn-cs"/>
              </a:defRPr>
            </a:lvl6pPr>
            <a:lvl7pPr marL="4044296" algn="l" defTabSz="674048" rtl="0" eaLnBrk="1" latinLnBrk="0" hangingPunct="1">
              <a:defRPr sz="2647" kern="1200">
                <a:solidFill>
                  <a:schemeClr val="tx1"/>
                </a:solidFill>
                <a:latin typeface="+mn-lt"/>
                <a:ea typeface="+mn-ea"/>
                <a:cs typeface="+mn-cs"/>
              </a:defRPr>
            </a:lvl7pPr>
            <a:lvl8pPr marL="4718346" algn="l" defTabSz="674048" rtl="0" eaLnBrk="1" latinLnBrk="0" hangingPunct="1">
              <a:defRPr sz="2647" kern="1200">
                <a:solidFill>
                  <a:schemeClr val="tx1"/>
                </a:solidFill>
                <a:latin typeface="+mn-lt"/>
                <a:ea typeface="+mn-ea"/>
                <a:cs typeface="+mn-cs"/>
              </a:defRPr>
            </a:lvl8pPr>
            <a:lvl9pPr marL="5392394" algn="l" defTabSz="674048" rtl="0" eaLnBrk="1" latinLnBrk="0" hangingPunct="1">
              <a:defRPr sz="2647" kern="1200">
                <a:solidFill>
                  <a:schemeClr val="tx1"/>
                </a:solidFill>
                <a:latin typeface="+mn-lt"/>
                <a:ea typeface="+mn-ea"/>
                <a:cs typeface="+mn-cs"/>
              </a:defRPr>
            </a:lvl9pPr>
          </a:lstStyle>
          <a:p>
            <a:r>
              <a:rPr lang="en-US" sz="5500" dirty="0"/>
              <a:t>Prolonged drought + Pulse drought </a:t>
            </a:r>
            <a:r>
              <a:rPr lang="en-US" sz="5500" dirty="0">
                <a:sym typeface="Wingdings" panose="05000000000000000000" pitchFamily="2" charset="2"/>
              </a:rPr>
              <a:t></a:t>
            </a:r>
            <a:endParaRPr lang="en-US" sz="5500" dirty="0"/>
          </a:p>
        </p:txBody>
      </p:sp>
      <p:sp>
        <p:nvSpPr>
          <p:cNvPr id="6" name="TextBox 5"/>
          <p:cNvSpPr txBox="1"/>
          <p:nvPr/>
        </p:nvSpPr>
        <p:spPr>
          <a:xfrm>
            <a:off x="242047" y="8416733"/>
            <a:ext cx="16842441" cy="1246944"/>
          </a:xfrm>
          <a:prstGeom prst="rect">
            <a:avLst/>
          </a:prstGeom>
          <a:noFill/>
        </p:spPr>
        <p:txBody>
          <a:bodyPr wrap="square" rtlCol="0">
            <a:spAutoFit/>
          </a:bodyPr>
          <a:lstStyle>
            <a:defPPr>
              <a:defRPr lang="en-US"/>
            </a:defPPr>
            <a:lvl1pPr marL="0" algn="l" defTabSz="674048" rtl="0" eaLnBrk="1" latinLnBrk="0" hangingPunct="1">
              <a:defRPr sz="2647" kern="1200">
                <a:solidFill>
                  <a:schemeClr val="tx1"/>
                </a:solidFill>
                <a:latin typeface="+mn-lt"/>
                <a:ea typeface="+mn-ea"/>
                <a:cs typeface="+mn-cs"/>
              </a:defRPr>
            </a:lvl1pPr>
            <a:lvl2pPr marL="674048" algn="l" defTabSz="674048" rtl="0" eaLnBrk="1" latinLnBrk="0" hangingPunct="1">
              <a:defRPr sz="2647" kern="1200">
                <a:solidFill>
                  <a:schemeClr val="tx1"/>
                </a:solidFill>
                <a:latin typeface="+mn-lt"/>
                <a:ea typeface="+mn-ea"/>
                <a:cs typeface="+mn-cs"/>
              </a:defRPr>
            </a:lvl2pPr>
            <a:lvl3pPr marL="1348099" algn="l" defTabSz="674048" rtl="0" eaLnBrk="1" latinLnBrk="0" hangingPunct="1">
              <a:defRPr sz="2647" kern="1200">
                <a:solidFill>
                  <a:schemeClr val="tx1"/>
                </a:solidFill>
                <a:latin typeface="+mn-lt"/>
                <a:ea typeface="+mn-ea"/>
                <a:cs typeface="+mn-cs"/>
              </a:defRPr>
            </a:lvl3pPr>
            <a:lvl4pPr marL="2022148" algn="l" defTabSz="674048" rtl="0" eaLnBrk="1" latinLnBrk="0" hangingPunct="1">
              <a:defRPr sz="2647" kern="1200">
                <a:solidFill>
                  <a:schemeClr val="tx1"/>
                </a:solidFill>
                <a:latin typeface="+mn-lt"/>
                <a:ea typeface="+mn-ea"/>
                <a:cs typeface="+mn-cs"/>
              </a:defRPr>
            </a:lvl4pPr>
            <a:lvl5pPr marL="2696198" algn="l" defTabSz="674048" rtl="0" eaLnBrk="1" latinLnBrk="0" hangingPunct="1">
              <a:defRPr sz="2647" kern="1200">
                <a:solidFill>
                  <a:schemeClr val="tx1"/>
                </a:solidFill>
                <a:latin typeface="+mn-lt"/>
                <a:ea typeface="+mn-ea"/>
                <a:cs typeface="+mn-cs"/>
              </a:defRPr>
            </a:lvl5pPr>
            <a:lvl6pPr marL="3370248" algn="l" defTabSz="674048" rtl="0" eaLnBrk="1" latinLnBrk="0" hangingPunct="1">
              <a:defRPr sz="2647" kern="1200">
                <a:solidFill>
                  <a:schemeClr val="tx1"/>
                </a:solidFill>
                <a:latin typeface="+mn-lt"/>
                <a:ea typeface="+mn-ea"/>
                <a:cs typeface="+mn-cs"/>
              </a:defRPr>
            </a:lvl6pPr>
            <a:lvl7pPr marL="4044296" algn="l" defTabSz="674048" rtl="0" eaLnBrk="1" latinLnBrk="0" hangingPunct="1">
              <a:defRPr sz="2647" kern="1200">
                <a:solidFill>
                  <a:schemeClr val="tx1"/>
                </a:solidFill>
                <a:latin typeface="+mn-lt"/>
                <a:ea typeface="+mn-ea"/>
                <a:cs typeface="+mn-cs"/>
              </a:defRPr>
            </a:lvl7pPr>
            <a:lvl8pPr marL="4718346" algn="l" defTabSz="674048" rtl="0" eaLnBrk="1" latinLnBrk="0" hangingPunct="1">
              <a:defRPr sz="2647" kern="1200">
                <a:solidFill>
                  <a:schemeClr val="tx1"/>
                </a:solidFill>
                <a:latin typeface="+mn-lt"/>
                <a:ea typeface="+mn-ea"/>
                <a:cs typeface="+mn-cs"/>
              </a:defRPr>
            </a:lvl8pPr>
            <a:lvl9pPr marL="5392394" algn="l" defTabSz="674048" rtl="0" eaLnBrk="1" latinLnBrk="0" hangingPunct="1">
              <a:defRPr sz="2647" kern="1200">
                <a:solidFill>
                  <a:schemeClr val="tx1"/>
                </a:solidFill>
                <a:latin typeface="+mn-lt"/>
                <a:ea typeface="+mn-ea"/>
                <a:cs typeface="+mn-cs"/>
              </a:defRPr>
            </a:lvl9pPr>
          </a:lstStyle>
          <a:p>
            <a:r>
              <a:rPr lang="en-US" sz="2000" dirty="0"/>
              <a:t>Hoover, D. L., et al. (2015). "Pulse-drought atop press-drought: unexpected plant responses and implications for dryland ecosystems." </a:t>
            </a:r>
            <a:r>
              <a:rPr lang="en-US" sz="2000" u="sng" dirty="0" err="1"/>
              <a:t>Oecologia</a:t>
            </a:r>
            <a:r>
              <a:rPr lang="en-US" sz="2000" dirty="0"/>
              <a:t> </a:t>
            </a:r>
            <a:r>
              <a:rPr lang="en-US" sz="2000" b="1" dirty="0"/>
              <a:t>179</a:t>
            </a:r>
            <a:r>
              <a:rPr lang="en-US" sz="2000" dirty="0"/>
              <a:t>(4): 1211-1221. </a:t>
            </a:r>
          </a:p>
          <a:p>
            <a:endParaRPr lang="en-US" sz="3503" dirty="0"/>
          </a:p>
        </p:txBody>
      </p:sp>
      <p:sp>
        <p:nvSpPr>
          <p:cNvPr id="5" name="Rectangle 4">
            <a:extLst>
              <a:ext uri="{FF2B5EF4-FFF2-40B4-BE49-F238E27FC236}">
                <a16:creationId xmlns:a16="http://schemas.microsoft.com/office/drawing/2014/main" id="{6B1128E2-D59E-48B0-B8C3-A455983B47CB}"/>
              </a:ext>
            </a:extLst>
          </p:cNvPr>
          <p:cNvSpPr/>
          <p:nvPr/>
        </p:nvSpPr>
        <p:spPr>
          <a:xfrm>
            <a:off x="5157524" y="3644253"/>
            <a:ext cx="7972952" cy="29984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74048" rtl="0" eaLnBrk="1" latinLnBrk="0" hangingPunct="1">
              <a:defRPr sz="2647" kern="1200">
                <a:solidFill>
                  <a:schemeClr val="tx1"/>
                </a:solidFill>
                <a:latin typeface="+mn-lt"/>
                <a:ea typeface="+mn-ea"/>
                <a:cs typeface="+mn-cs"/>
              </a:defRPr>
            </a:lvl1pPr>
            <a:lvl2pPr marL="674048" algn="l" defTabSz="674048" rtl="0" eaLnBrk="1" latinLnBrk="0" hangingPunct="1">
              <a:defRPr sz="2647" kern="1200">
                <a:solidFill>
                  <a:schemeClr val="tx1"/>
                </a:solidFill>
                <a:latin typeface="+mn-lt"/>
                <a:ea typeface="+mn-ea"/>
                <a:cs typeface="+mn-cs"/>
              </a:defRPr>
            </a:lvl2pPr>
            <a:lvl3pPr marL="1348099" algn="l" defTabSz="674048" rtl="0" eaLnBrk="1" latinLnBrk="0" hangingPunct="1">
              <a:defRPr sz="2647" kern="1200">
                <a:solidFill>
                  <a:schemeClr val="tx1"/>
                </a:solidFill>
                <a:latin typeface="+mn-lt"/>
                <a:ea typeface="+mn-ea"/>
                <a:cs typeface="+mn-cs"/>
              </a:defRPr>
            </a:lvl3pPr>
            <a:lvl4pPr marL="2022148" algn="l" defTabSz="674048" rtl="0" eaLnBrk="1" latinLnBrk="0" hangingPunct="1">
              <a:defRPr sz="2647" kern="1200">
                <a:solidFill>
                  <a:schemeClr val="tx1"/>
                </a:solidFill>
                <a:latin typeface="+mn-lt"/>
                <a:ea typeface="+mn-ea"/>
                <a:cs typeface="+mn-cs"/>
              </a:defRPr>
            </a:lvl4pPr>
            <a:lvl5pPr marL="2696198" algn="l" defTabSz="674048" rtl="0" eaLnBrk="1" latinLnBrk="0" hangingPunct="1">
              <a:defRPr sz="2647" kern="1200">
                <a:solidFill>
                  <a:schemeClr val="tx1"/>
                </a:solidFill>
                <a:latin typeface="+mn-lt"/>
                <a:ea typeface="+mn-ea"/>
                <a:cs typeface="+mn-cs"/>
              </a:defRPr>
            </a:lvl5pPr>
            <a:lvl6pPr marL="3370248" algn="l" defTabSz="674048" rtl="0" eaLnBrk="1" latinLnBrk="0" hangingPunct="1">
              <a:defRPr sz="2647" kern="1200">
                <a:solidFill>
                  <a:schemeClr val="tx1"/>
                </a:solidFill>
                <a:latin typeface="+mn-lt"/>
                <a:ea typeface="+mn-ea"/>
                <a:cs typeface="+mn-cs"/>
              </a:defRPr>
            </a:lvl6pPr>
            <a:lvl7pPr marL="4044296" algn="l" defTabSz="674048" rtl="0" eaLnBrk="1" latinLnBrk="0" hangingPunct="1">
              <a:defRPr sz="2647" kern="1200">
                <a:solidFill>
                  <a:schemeClr val="tx1"/>
                </a:solidFill>
                <a:latin typeface="+mn-lt"/>
                <a:ea typeface="+mn-ea"/>
                <a:cs typeface="+mn-cs"/>
              </a:defRPr>
            </a:lvl7pPr>
            <a:lvl8pPr marL="4718346" algn="l" defTabSz="674048" rtl="0" eaLnBrk="1" latinLnBrk="0" hangingPunct="1">
              <a:defRPr sz="2647" kern="1200">
                <a:solidFill>
                  <a:schemeClr val="tx1"/>
                </a:solidFill>
                <a:latin typeface="+mn-lt"/>
                <a:ea typeface="+mn-ea"/>
                <a:cs typeface="+mn-cs"/>
              </a:defRPr>
            </a:lvl8pPr>
            <a:lvl9pPr marL="5392394" algn="l" defTabSz="674048" rtl="0" eaLnBrk="1" latinLnBrk="0" hangingPunct="1">
              <a:defRPr sz="2647" kern="1200">
                <a:solidFill>
                  <a:schemeClr val="tx1"/>
                </a:solidFill>
                <a:latin typeface="+mn-lt"/>
                <a:ea typeface="+mn-ea"/>
                <a:cs typeface="+mn-cs"/>
              </a:defRPr>
            </a:lvl9pPr>
          </a:lstStyle>
          <a:p>
            <a:pPr algn="ctr"/>
            <a:r>
              <a:rPr lang="en-US" sz="5823" dirty="0">
                <a:solidFill>
                  <a:srgbClr val="1E4D2B"/>
                </a:solidFill>
                <a:sym typeface="Wingdings" panose="05000000000000000000" pitchFamily="2" charset="2"/>
              </a:rPr>
              <a:t>60% higher mortality of cool-season grasses</a:t>
            </a:r>
          </a:p>
          <a:p>
            <a:pPr algn="ctr"/>
            <a:endParaRPr lang="en-US" sz="5823" dirty="0">
              <a:solidFill>
                <a:srgbClr val="1E4D2B"/>
              </a:solidFill>
              <a:sym typeface="Wingdings" panose="05000000000000000000" pitchFamily="2" charset="2"/>
            </a:endParaRPr>
          </a:p>
          <a:p>
            <a:pPr algn="ctr"/>
            <a:r>
              <a:rPr lang="en-US" sz="5823" dirty="0">
                <a:solidFill>
                  <a:srgbClr val="1E4D2B"/>
                </a:solidFill>
                <a:sym typeface="Wingdings" panose="05000000000000000000" pitchFamily="2" charset="2"/>
              </a:rPr>
              <a:t>(than pulse </a:t>
            </a:r>
            <a:r>
              <a:rPr lang="en-US" sz="5823" i="1" dirty="0">
                <a:solidFill>
                  <a:srgbClr val="1E4D2B"/>
                </a:solidFill>
                <a:sym typeface="Wingdings" panose="05000000000000000000" pitchFamily="2" charset="2"/>
              </a:rPr>
              <a:t>only) </a:t>
            </a:r>
            <a:endParaRPr lang="en-US" sz="5823" dirty="0">
              <a:solidFill>
                <a:srgbClr val="1E4D2B"/>
              </a:solidFill>
            </a:endParaRPr>
          </a:p>
        </p:txBody>
      </p:sp>
    </p:spTree>
    <p:extLst>
      <p:ext uri="{BB962C8B-B14F-4D97-AF65-F5344CB8AC3E}">
        <p14:creationId xmlns:p14="http://schemas.microsoft.com/office/powerpoint/2010/main" val="409842465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74" y="3645391"/>
            <a:ext cx="16625453" cy="1877437"/>
          </a:xfrm>
        </p:spPr>
        <p:txBody>
          <a:bodyPr/>
          <a:lstStyle>
            <a:defPPr>
              <a:defRPr lang="en-US"/>
            </a:defPPr>
            <a:lvl1pPr marL="0" algn="l" defTabSz="674048" rtl="0" eaLnBrk="1" latinLnBrk="0" hangingPunct="1">
              <a:defRPr sz="2647" kern="1200">
                <a:solidFill>
                  <a:schemeClr val="tx1"/>
                </a:solidFill>
                <a:latin typeface="+mn-lt"/>
                <a:ea typeface="+mn-ea"/>
                <a:cs typeface="+mn-cs"/>
              </a:defRPr>
            </a:lvl1pPr>
            <a:lvl2pPr marL="674048" algn="l" defTabSz="674048" rtl="0" eaLnBrk="1" latinLnBrk="0" hangingPunct="1">
              <a:defRPr sz="2647" kern="1200">
                <a:solidFill>
                  <a:schemeClr val="tx1"/>
                </a:solidFill>
                <a:latin typeface="+mn-lt"/>
                <a:ea typeface="+mn-ea"/>
                <a:cs typeface="+mn-cs"/>
              </a:defRPr>
            </a:lvl2pPr>
            <a:lvl3pPr marL="1348099" algn="l" defTabSz="674048" rtl="0" eaLnBrk="1" latinLnBrk="0" hangingPunct="1">
              <a:defRPr sz="2647" kern="1200">
                <a:solidFill>
                  <a:schemeClr val="tx1"/>
                </a:solidFill>
                <a:latin typeface="+mn-lt"/>
                <a:ea typeface="+mn-ea"/>
                <a:cs typeface="+mn-cs"/>
              </a:defRPr>
            </a:lvl3pPr>
            <a:lvl4pPr marL="2022148" algn="l" defTabSz="674048" rtl="0" eaLnBrk="1" latinLnBrk="0" hangingPunct="1">
              <a:defRPr sz="2647" kern="1200">
                <a:solidFill>
                  <a:schemeClr val="tx1"/>
                </a:solidFill>
                <a:latin typeface="+mn-lt"/>
                <a:ea typeface="+mn-ea"/>
                <a:cs typeface="+mn-cs"/>
              </a:defRPr>
            </a:lvl4pPr>
            <a:lvl5pPr marL="2696198" algn="l" defTabSz="674048" rtl="0" eaLnBrk="1" latinLnBrk="0" hangingPunct="1">
              <a:defRPr sz="2647" kern="1200">
                <a:solidFill>
                  <a:schemeClr val="tx1"/>
                </a:solidFill>
                <a:latin typeface="+mn-lt"/>
                <a:ea typeface="+mn-ea"/>
                <a:cs typeface="+mn-cs"/>
              </a:defRPr>
            </a:lvl5pPr>
            <a:lvl6pPr marL="3370248" algn="l" defTabSz="674048" rtl="0" eaLnBrk="1" latinLnBrk="0" hangingPunct="1">
              <a:defRPr sz="2647" kern="1200">
                <a:solidFill>
                  <a:schemeClr val="tx1"/>
                </a:solidFill>
                <a:latin typeface="+mn-lt"/>
                <a:ea typeface="+mn-ea"/>
                <a:cs typeface="+mn-cs"/>
              </a:defRPr>
            </a:lvl6pPr>
            <a:lvl7pPr marL="4044296" algn="l" defTabSz="674048" rtl="0" eaLnBrk="1" latinLnBrk="0" hangingPunct="1">
              <a:defRPr sz="2647" kern="1200">
                <a:solidFill>
                  <a:schemeClr val="tx1"/>
                </a:solidFill>
                <a:latin typeface="+mn-lt"/>
                <a:ea typeface="+mn-ea"/>
                <a:cs typeface="+mn-cs"/>
              </a:defRPr>
            </a:lvl7pPr>
            <a:lvl8pPr marL="4718346" algn="l" defTabSz="674048" rtl="0" eaLnBrk="1" latinLnBrk="0" hangingPunct="1">
              <a:defRPr sz="2647" kern="1200">
                <a:solidFill>
                  <a:schemeClr val="tx1"/>
                </a:solidFill>
                <a:latin typeface="+mn-lt"/>
                <a:ea typeface="+mn-ea"/>
                <a:cs typeface="+mn-cs"/>
              </a:defRPr>
            </a:lvl8pPr>
            <a:lvl9pPr marL="5392394" algn="l" defTabSz="674048" rtl="0" eaLnBrk="1" latinLnBrk="0" hangingPunct="1">
              <a:defRPr sz="2647" kern="1200">
                <a:solidFill>
                  <a:schemeClr val="tx1"/>
                </a:solidFill>
                <a:latin typeface="+mn-lt"/>
                <a:ea typeface="+mn-ea"/>
                <a:cs typeface="+mn-cs"/>
              </a:defRPr>
            </a:lvl9pPr>
          </a:lstStyle>
          <a:p>
            <a:pPr algn="ctr"/>
            <a:r>
              <a:rPr lang="en-US" sz="5500" dirty="0"/>
              <a:t>General aridification makes grass plants more vulnerable to severe drought</a:t>
            </a:r>
          </a:p>
        </p:txBody>
      </p:sp>
      <p:sp>
        <p:nvSpPr>
          <p:cNvPr id="6" name="TextBox 5"/>
          <p:cNvSpPr txBox="1"/>
          <p:nvPr/>
        </p:nvSpPr>
        <p:spPr>
          <a:xfrm>
            <a:off x="242047" y="8416733"/>
            <a:ext cx="16842441" cy="1015663"/>
          </a:xfrm>
          <a:prstGeom prst="rect">
            <a:avLst/>
          </a:prstGeom>
          <a:noFill/>
        </p:spPr>
        <p:txBody>
          <a:bodyPr wrap="square" rtlCol="0">
            <a:spAutoFit/>
          </a:bodyPr>
          <a:lstStyle>
            <a:defPPr>
              <a:defRPr lang="en-US"/>
            </a:defPPr>
            <a:lvl1pPr marL="0" algn="l" defTabSz="674048" rtl="0" eaLnBrk="1" latinLnBrk="0" hangingPunct="1">
              <a:defRPr sz="2647" kern="1200">
                <a:solidFill>
                  <a:schemeClr val="tx1"/>
                </a:solidFill>
                <a:latin typeface="+mn-lt"/>
                <a:ea typeface="+mn-ea"/>
                <a:cs typeface="+mn-cs"/>
              </a:defRPr>
            </a:lvl1pPr>
            <a:lvl2pPr marL="674048" algn="l" defTabSz="674048" rtl="0" eaLnBrk="1" latinLnBrk="0" hangingPunct="1">
              <a:defRPr sz="2647" kern="1200">
                <a:solidFill>
                  <a:schemeClr val="tx1"/>
                </a:solidFill>
                <a:latin typeface="+mn-lt"/>
                <a:ea typeface="+mn-ea"/>
                <a:cs typeface="+mn-cs"/>
              </a:defRPr>
            </a:lvl2pPr>
            <a:lvl3pPr marL="1348099" algn="l" defTabSz="674048" rtl="0" eaLnBrk="1" latinLnBrk="0" hangingPunct="1">
              <a:defRPr sz="2647" kern="1200">
                <a:solidFill>
                  <a:schemeClr val="tx1"/>
                </a:solidFill>
                <a:latin typeface="+mn-lt"/>
                <a:ea typeface="+mn-ea"/>
                <a:cs typeface="+mn-cs"/>
              </a:defRPr>
            </a:lvl3pPr>
            <a:lvl4pPr marL="2022148" algn="l" defTabSz="674048" rtl="0" eaLnBrk="1" latinLnBrk="0" hangingPunct="1">
              <a:defRPr sz="2647" kern="1200">
                <a:solidFill>
                  <a:schemeClr val="tx1"/>
                </a:solidFill>
                <a:latin typeface="+mn-lt"/>
                <a:ea typeface="+mn-ea"/>
                <a:cs typeface="+mn-cs"/>
              </a:defRPr>
            </a:lvl4pPr>
            <a:lvl5pPr marL="2696198" algn="l" defTabSz="674048" rtl="0" eaLnBrk="1" latinLnBrk="0" hangingPunct="1">
              <a:defRPr sz="2647" kern="1200">
                <a:solidFill>
                  <a:schemeClr val="tx1"/>
                </a:solidFill>
                <a:latin typeface="+mn-lt"/>
                <a:ea typeface="+mn-ea"/>
                <a:cs typeface="+mn-cs"/>
              </a:defRPr>
            </a:lvl5pPr>
            <a:lvl6pPr marL="3370248" algn="l" defTabSz="674048" rtl="0" eaLnBrk="1" latinLnBrk="0" hangingPunct="1">
              <a:defRPr sz="2647" kern="1200">
                <a:solidFill>
                  <a:schemeClr val="tx1"/>
                </a:solidFill>
                <a:latin typeface="+mn-lt"/>
                <a:ea typeface="+mn-ea"/>
                <a:cs typeface="+mn-cs"/>
              </a:defRPr>
            </a:lvl6pPr>
            <a:lvl7pPr marL="4044296" algn="l" defTabSz="674048" rtl="0" eaLnBrk="1" latinLnBrk="0" hangingPunct="1">
              <a:defRPr sz="2647" kern="1200">
                <a:solidFill>
                  <a:schemeClr val="tx1"/>
                </a:solidFill>
                <a:latin typeface="+mn-lt"/>
                <a:ea typeface="+mn-ea"/>
                <a:cs typeface="+mn-cs"/>
              </a:defRPr>
            </a:lvl7pPr>
            <a:lvl8pPr marL="4718346" algn="l" defTabSz="674048" rtl="0" eaLnBrk="1" latinLnBrk="0" hangingPunct="1">
              <a:defRPr sz="2647" kern="1200">
                <a:solidFill>
                  <a:schemeClr val="tx1"/>
                </a:solidFill>
                <a:latin typeface="+mn-lt"/>
                <a:ea typeface="+mn-ea"/>
                <a:cs typeface="+mn-cs"/>
              </a:defRPr>
            </a:lvl8pPr>
            <a:lvl9pPr marL="5392394" algn="l" defTabSz="674048" rtl="0" eaLnBrk="1" latinLnBrk="0" hangingPunct="1">
              <a:defRPr sz="2647" kern="1200">
                <a:solidFill>
                  <a:schemeClr val="tx1"/>
                </a:solidFill>
                <a:latin typeface="+mn-lt"/>
                <a:ea typeface="+mn-ea"/>
                <a:cs typeface="+mn-cs"/>
              </a:defRPr>
            </a:lvl9pPr>
          </a:lstStyle>
          <a:p>
            <a:r>
              <a:rPr lang="en-US" sz="2000" dirty="0"/>
              <a:t>Hoover, D. L., et al. (2015). "Pulse-drought atop press-drought: unexpected plant responses and implications for dryland ecosystems." </a:t>
            </a:r>
            <a:r>
              <a:rPr lang="en-US" sz="2000" u="sng" dirty="0" err="1"/>
              <a:t>Oecologia</a:t>
            </a:r>
            <a:r>
              <a:rPr lang="en-US" sz="2000" dirty="0"/>
              <a:t> </a:t>
            </a:r>
            <a:r>
              <a:rPr lang="en-US" sz="2000" b="1" dirty="0"/>
              <a:t>179</a:t>
            </a:r>
            <a:r>
              <a:rPr lang="en-US" sz="2000" dirty="0"/>
              <a:t>(4): 1211-1221. </a:t>
            </a:r>
          </a:p>
          <a:p>
            <a:endParaRPr lang="en-US" sz="2000" dirty="0"/>
          </a:p>
        </p:txBody>
      </p:sp>
    </p:spTree>
    <p:extLst>
      <p:ext uri="{BB962C8B-B14F-4D97-AF65-F5344CB8AC3E}">
        <p14:creationId xmlns:p14="http://schemas.microsoft.com/office/powerpoint/2010/main" val="40557431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1E4D2B"/>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8725" y="571500"/>
            <a:ext cx="16547849" cy="1143000"/>
          </a:xfrm>
        </p:spPr>
        <p:txBody>
          <a:bodyPr>
            <a:noAutofit/>
          </a:bodyPr>
          <a:lstStyle/>
          <a:p>
            <a:r>
              <a:rPr lang="en-US" sz="6000" b="1" dirty="0">
                <a:solidFill>
                  <a:schemeClr val="bg1"/>
                </a:solidFill>
                <a:latin typeface="Vitesse-Book" charset="0"/>
              </a:rPr>
              <a:t>Watch for Changes in the Kinds &amp; Amounts of Plants</a:t>
            </a:r>
          </a:p>
        </p:txBody>
      </p:sp>
      <p:sp>
        <p:nvSpPr>
          <p:cNvPr id="4" name="Content Placeholder 3"/>
          <p:cNvSpPr>
            <a:spLocks noGrp="1"/>
          </p:cNvSpPr>
          <p:nvPr>
            <p:ph sz="half" idx="1"/>
          </p:nvPr>
        </p:nvSpPr>
        <p:spPr>
          <a:xfrm>
            <a:off x="1378921" y="2064402"/>
            <a:ext cx="7115175" cy="6777038"/>
          </a:xfrm>
        </p:spPr>
        <p:txBody>
          <a:bodyPr>
            <a:normAutofit/>
          </a:bodyPr>
          <a:lstStyle/>
          <a:p>
            <a:r>
              <a:rPr lang="en-US" b="1" i="1" dirty="0">
                <a:solidFill>
                  <a:schemeClr val="bg1"/>
                </a:solidFill>
              </a:rPr>
              <a:t>If …. then</a:t>
            </a:r>
            <a:r>
              <a:rPr lang="en-US" dirty="0">
                <a:solidFill>
                  <a:schemeClr val="bg1"/>
                </a:solidFill>
              </a:rPr>
              <a:t>…. </a:t>
            </a:r>
          </a:p>
          <a:p>
            <a:r>
              <a:rPr lang="en-US" sz="4800" b="1" dirty="0">
                <a:solidFill>
                  <a:schemeClr val="bg1"/>
                </a:solidFill>
              </a:rPr>
              <a:t>‘</a:t>
            </a:r>
            <a:r>
              <a:rPr lang="en-US" sz="4800" b="1" i="1" dirty="0">
                <a:solidFill>
                  <a:schemeClr val="bg1"/>
                </a:solidFill>
              </a:rPr>
              <a:t>If</a:t>
            </a:r>
            <a:r>
              <a:rPr lang="en-US" sz="4800" b="1" dirty="0">
                <a:solidFill>
                  <a:schemeClr val="bg1"/>
                </a:solidFill>
              </a:rPr>
              <a:t> </a:t>
            </a:r>
            <a:r>
              <a:rPr lang="en-US" sz="4800" dirty="0">
                <a:solidFill>
                  <a:schemeClr val="bg1"/>
                </a:solidFill>
              </a:rPr>
              <a:t>I manage for grass growth, </a:t>
            </a:r>
            <a:r>
              <a:rPr lang="en-US" sz="4800" b="1" i="1" dirty="0">
                <a:solidFill>
                  <a:schemeClr val="bg1"/>
                </a:solidFill>
              </a:rPr>
              <a:t>then</a:t>
            </a:r>
            <a:r>
              <a:rPr lang="en-US" sz="4800" i="1" dirty="0">
                <a:solidFill>
                  <a:schemeClr val="bg1"/>
                </a:solidFill>
              </a:rPr>
              <a:t> </a:t>
            </a:r>
            <a:r>
              <a:rPr lang="en-US" sz="4800" dirty="0">
                <a:solidFill>
                  <a:schemeClr val="bg1"/>
                </a:solidFill>
              </a:rPr>
              <a:t>I won’t see bare ground, increase in weeds, and shift to different grass species.”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9627137" y="2705100"/>
            <a:ext cx="7117030" cy="6672215"/>
          </a:xfrm>
          <a:prstGeom prst="rect">
            <a:avLst/>
          </a:prstGeom>
          <a:noFill/>
          <a:ln w="9525">
            <a:solidFill>
              <a:schemeClr val="tx1">
                <a:lumMod val="100000"/>
                <a:lumOff val="0"/>
              </a:schemeClr>
            </a:solidFill>
            <a:miter lim="800000"/>
            <a:headEnd/>
            <a:tailEnd/>
          </a:ln>
        </p:spPr>
      </p:pic>
      <p:sp>
        <p:nvSpPr>
          <p:cNvPr id="5" name="TextBox 4"/>
          <p:cNvSpPr txBox="1"/>
          <p:nvPr/>
        </p:nvSpPr>
        <p:spPr>
          <a:xfrm>
            <a:off x="10548909" y="9305448"/>
            <a:ext cx="6687666" cy="830997"/>
          </a:xfrm>
          <a:prstGeom prst="rect">
            <a:avLst/>
          </a:prstGeom>
          <a:noFill/>
        </p:spPr>
        <p:txBody>
          <a:bodyPr wrap="square" rtlCol="0">
            <a:spAutoFit/>
          </a:bodyPr>
          <a:lstStyle/>
          <a:p>
            <a:r>
              <a:rPr lang="en-US" sz="4800" dirty="0">
                <a:solidFill>
                  <a:schemeClr val="bg1"/>
                </a:solidFill>
              </a:rPr>
              <a:t>From app: </a:t>
            </a:r>
            <a:r>
              <a:rPr lang="en-US" sz="4800" dirty="0" err="1">
                <a:solidFill>
                  <a:schemeClr val="bg1"/>
                </a:solidFill>
              </a:rPr>
              <a:t>GrassSnap</a:t>
            </a:r>
            <a:endParaRPr lang="en-US" sz="4800" dirty="0">
              <a:solidFill>
                <a:schemeClr val="bg1"/>
              </a:solidFill>
            </a:endParaRPr>
          </a:p>
        </p:txBody>
      </p:sp>
      <p:sp>
        <p:nvSpPr>
          <p:cNvPr id="6" name="TextBox 5"/>
          <p:cNvSpPr txBox="1"/>
          <p:nvPr/>
        </p:nvSpPr>
        <p:spPr>
          <a:xfrm>
            <a:off x="433238" y="6904790"/>
            <a:ext cx="7939238" cy="3231654"/>
          </a:xfrm>
          <a:prstGeom prst="rect">
            <a:avLst/>
          </a:prstGeom>
          <a:solidFill>
            <a:schemeClr val="bg1"/>
          </a:solidFill>
        </p:spPr>
        <p:txBody>
          <a:bodyPr wrap="square" rtlCol="0">
            <a:spAutoFit/>
          </a:bodyPr>
          <a:lstStyle/>
          <a:p>
            <a:r>
              <a:rPr lang="en-US" sz="5400" b="1" dirty="0"/>
              <a:t>But!!!! </a:t>
            </a:r>
            <a:r>
              <a:rPr lang="en-US" sz="5400" b="1" i="1" dirty="0">
                <a:solidFill>
                  <a:srgbClr val="FF0000"/>
                </a:solidFill>
              </a:rPr>
              <a:t>Don’t assume that this will happen – watch and verify. </a:t>
            </a:r>
          </a:p>
          <a:p>
            <a:endParaRPr lang="en-US" sz="4200" dirty="0"/>
          </a:p>
        </p:txBody>
      </p:sp>
      <p:pic>
        <p:nvPicPr>
          <p:cNvPr id="8" name="Content Placeholder 7"/>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3524764" y="5578031"/>
            <a:ext cx="4052570" cy="3799284"/>
          </a:xfrm>
          <a:ln w="12700">
            <a:solidFill>
              <a:schemeClr val="tx1"/>
            </a:solidFill>
          </a:ln>
        </p:spPr>
      </p:pic>
    </p:spTree>
    <p:extLst>
      <p:ext uri="{BB962C8B-B14F-4D97-AF65-F5344CB8AC3E}">
        <p14:creationId xmlns:p14="http://schemas.microsoft.com/office/powerpoint/2010/main" val="409795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E4D2B"/>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t="32368"/>
          <a:stretch/>
        </p:blipFill>
        <p:spPr>
          <a:xfrm>
            <a:off x="426219" y="2536032"/>
            <a:ext cx="17861781" cy="6493668"/>
          </a:xfrm>
          <a:prstGeom prst="rect">
            <a:avLst/>
          </a:prstGeom>
        </p:spPr>
      </p:pic>
      <p:sp>
        <p:nvSpPr>
          <p:cNvPr id="3" name="Rectangular Callout 2"/>
          <p:cNvSpPr/>
          <p:nvPr/>
        </p:nvSpPr>
        <p:spPr>
          <a:xfrm>
            <a:off x="5469255" y="8395335"/>
            <a:ext cx="3308985" cy="1268730"/>
          </a:xfrm>
          <a:prstGeom prst="wedgeRectCallout">
            <a:avLst>
              <a:gd name="adj1" fmla="val -122387"/>
              <a:gd name="adj2" fmla="val -24605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rPr>
              <a:t>How long?</a:t>
            </a:r>
          </a:p>
        </p:txBody>
      </p:sp>
      <p:sp>
        <p:nvSpPr>
          <p:cNvPr id="5" name="TextBox 8">
            <a:extLst>
              <a:ext uri="{FF2B5EF4-FFF2-40B4-BE49-F238E27FC236}">
                <a16:creationId xmlns:a16="http://schemas.microsoft.com/office/drawing/2014/main" id="{B2F5D47E-83F5-4590-ADD2-B8439FA460BA}"/>
              </a:ext>
            </a:extLst>
          </p:cNvPr>
          <p:cNvSpPr txBox="1"/>
          <p:nvPr/>
        </p:nvSpPr>
        <p:spPr>
          <a:xfrm>
            <a:off x="1828800" y="622935"/>
            <a:ext cx="15582071" cy="991810"/>
          </a:xfrm>
          <a:prstGeom prst="rect">
            <a:avLst/>
          </a:prstGeom>
        </p:spPr>
        <p:txBody>
          <a:bodyPr wrap="square" lIns="0" tIns="0" rIns="0" bIns="0" rtlCol="0" anchor="t">
            <a:spAutoFit/>
          </a:bodyPr>
          <a:lstStyle/>
          <a:p>
            <a:pPr algn="ctr">
              <a:lnSpc>
                <a:spcPts val="8364"/>
              </a:lnSpc>
              <a:spcBef>
                <a:spcPct val="0"/>
              </a:spcBef>
            </a:pPr>
            <a:r>
              <a:rPr lang="en-US" sz="5974" dirty="0">
                <a:solidFill>
                  <a:srgbClr val="FFFFFF"/>
                </a:solidFill>
                <a:latin typeface="Vitesse-Book"/>
              </a:rPr>
              <a:t>Keep Track of Decisions and Signals</a:t>
            </a:r>
          </a:p>
        </p:txBody>
      </p:sp>
    </p:spTree>
    <p:extLst>
      <p:ext uri="{BB962C8B-B14F-4D97-AF65-F5344CB8AC3E}">
        <p14:creationId xmlns:p14="http://schemas.microsoft.com/office/powerpoint/2010/main" val="348343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1E4D2B"/>
        </a:solidFill>
        <a:effectLst/>
      </p:bgPr>
    </p:bg>
    <p:spTree>
      <p:nvGrpSpPr>
        <p:cNvPr id="1" name=""/>
        <p:cNvGrpSpPr/>
        <p:nvPr/>
      </p:nvGrpSpPr>
      <p:grpSpPr>
        <a:xfrm>
          <a:off x="0" y="0"/>
          <a:ext cx="0" cy="0"/>
          <a:chOff x="0" y="0"/>
          <a:chExt cx="0" cy="0"/>
        </a:xfrm>
      </p:grpSpPr>
      <p:grpSp>
        <p:nvGrpSpPr>
          <p:cNvPr id="2" name="Group 2"/>
          <p:cNvGrpSpPr/>
          <p:nvPr/>
        </p:nvGrpSpPr>
        <p:grpSpPr>
          <a:xfrm>
            <a:off x="808363" y="1704798"/>
            <a:ext cx="9494803" cy="2544868"/>
            <a:chOff x="0" y="0"/>
            <a:chExt cx="12659737" cy="3393157"/>
          </a:xfrm>
        </p:grpSpPr>
        <p:sp>
          <p:nvSpPr>
            <p:cNvPr id="3" name="AutoShape 3"/>
            <p:cNvSpPr/>
            <p:nvPr/>
          </p:nvSpPr>
          <p:spPr>
            <a:xfrm>
              <a:off x="0" y="0"/>
              <a:ext cx="12659737" cy="140928"/>
            </a:xfrm>
            <a:prstGeom prst="rect">
              <a:avLst/>
            </a:prstGeom>
            <a:solidFill>
              <a:srgbClr val="1E4D2B"/>
            </a:solidFill>
          </p:spPr>
        </p:sp>
        <p:sp>
          <p:nvSpPr>
            <p:cNvPr id="4" name="TextBox 4"/>
            <p:cNvSpPr txBox="1"/>
            <p:nvPr/>
          </p:nvSpPr>
          <p:spPr>
            <a:xfrm>
              <a:off x="0" y="676833"/>
              <a:ext cx="12654875" cy="2716324"/>
            </a:xfrm>
            <a:prstGeom prst="rect">
              <a:avLst/>
            </a:prstGeom>
          </p:spPr>
          <p:txBody>
            <a:bodyPr lIns="0" tIns="0" rIns="0" bIns="0" rtlCol="0" anchor="t">
              <a:spAutoFit/>
            </a:bodyPr>
            <a:lstStyle/>
            <a:p>
              <a:pPr algn="l">
                <a:lnSpc>
                  <a:spcPts val="4070"/>
                </a:lnSpc>
              </a:pPr>
              <a:r>
                <a:rPr lang="en-US" sz="3130" spc="93">
                  <a:solidFill>
                    <a:srgbClr val="FFFFFF"/>
                  </a:solidFill>
                  <a:latin typeface="Klavika-Medium"/>
                </a:rPr>
                <a:t>How much depends </a:t>
              </a:r>
            </a:p>
            <a:p>
              <a:pPr algn="l">
                <a:lnSpc>
                  <a:spcPts val="4070"/>
                </a:lnSpc>
              </a:pPr>
              <a:r>
                <a:rPr lang="en-US" sz="3130" spc="93">
                  <a:solidFill>
                    <a:srgbClr val="FFFFFF"/>
                  </a:solidFill>
                  <a:latin typeface="Klavika-Medium"/>
                </a:rPr>
                <a:t>on the species</a:t>
              </a:r>
            </a:p>
            <a:p>
              <a:pPr algn="l">
                <a:lnSpc>
                  <a:spcPts val="4070"/>
                </a:lnSpc>
              </a:pPr>
              <a:endParaRPr lang="en-US" sz="3130" spc="93">
                <a:solidFill>
                  <a:srgbClr val="FFFFFF"/>
                </a:solidFill>
                <a:latin typeface="Klavika-Medium"/>
              </a:endParaRPr>
            </a:p>
            <a:p>
              <a:pPr algn="just">
                <a:lnSpc>
                  <a:spcPts val="4070"/>
                </a:lnSpc>
              </a:pPr>
              <a:endParaRPr lang="en-US" sz="3130" spc="93">
                <a:solidFill>
                  <a:srgbClr val="FFFFFF"/>
                </a:solidFill>
                <a:latin typeface="Klavika-Medium"/>
              </a:endParaRPr>
            </a:p>
          </p:txBody>
        </p:sp>
      </p:grpSp>
      <p:sp>
        <p:nvSpPr>
          <p:cNvPr id="5" name="TextBox 5"/>
          <p:cNvSpPr txBox="1"/>
          <p:nvPr/>
        </p:nvSpPr>
        <p:spPr>
          <a:xfrm>
            <a:off x="10464184" y="8986718"/>
            <a:ext cx="6795116" cy="271582"/>
          </a:xfrm>
          <a:prstGeom prst="rect">
            <a:avLst/>
          </a:prstGeom>
        </p:spPr>
        <p:txBody>
          <a:bodyPr lIns="0" tIns="0" rIns="0" bIns="0" rtlCol="0" anchor="t">
            <a:spAutoFit/>
          </a:bodyPr>
          <a:lstStyle/>
          <a:p>
            <a:pPr algn="r">
              <a:lnSpc>
                <a:spcPts val="2355"/>
              </a:lnSpc>
            </a:pPr>
            <a:r>
              <a:rPr lang="en-US" sz="1682" spc="50">
                <a:solidFill>
                  <a:srgbClr val="FFFFFF"/>
                </a:solidFill>
                <a:latin typeface="Proxima Nova Regular"/>
              </a:rPr>
              <a:t>Environmental Conservation Training | Feb. 2020</a:t>
            </a:r>
          </a:p>
        </p:txBody>
      </p:sp>
      <p:pic>
        <p:nvPicPr>
          <p:cNvPr id="6" name="Picture 6"/>
          <p:cNvPicPr>
            <a:picLocks noChangeAspect="1"/>
          </p:cNvPicPr>
          <p:nvPr/>
        </p:nvPicPr>
        <p:blipFill>
          <a:blip r:embed="rId2"/>
          <a:srcRect/>
          <a:stretch>
            <a:fillRect/>
          </a:stretch>
        </p:blipFill>
        <p:spPr>
          <a:xfrm>
            <a:off x="5916500" y="2227563"/>
            <a:ext cx="12014158" cy="7564470"/>
          </a:xfrm>
          <a:prstGeom prst="rect">
            <a:avLst/>
          </a:prstGeom>
        </p:spPr>
      </p:pic>
      <p:sp>
        <p:nvSpPr>
          <p:cNvPr id="7" name="TextBox 7"/>
          <p:cNvSpPr txBox="1"/>
          <p:nvPr/>
        </p:nvSpPr>
        <p:spPr>
          <a:xfrm>
            <a:off x="842567" y="3752772"/>
            <a:ext cx="4713197" cy="3841929"/>
          </a:xfrm>
          <a:prstGeom prst="rect">
            <a:avLst/>
          </a:prstGeom>
        </p:spPr>
        <p:txBody>
          <a:bodyPr lIns="0" tIns="0" rIns="0" bIns="0" rtlCol="0" anchor="t">
            <a:spAutoFit/>
          </a:bodyPr>
          <a:lstStyle/>
          <a:p>
            <a:pPr marL="400867" lvl="1" indent="-200433">
              <a:lnSpc>
                <a:spcPts val="3399"/>
              </a:lnSpc>
              <a:buFont typeface="Arial"/>
              <a:buChar char="•"/>
            </a:pPr>
            <a:r>
              <a:rPr lang="en-US" sz="2428">
                <a:solidFill>
                  <a:srgbClr val="FFFFFF"/>
                </a:solidFill>
                <a:latin typeface="Proxima Nova Regular"/>
              </a:rPr>
              <a:t>4 inches is general guideline for taller species</a:t>
            </a:r>
          </a:p>
          <a:p>
            <a:pPr>
              <a:lnSpc>
                <a:spcPts val="3399"/>
              </a:lnSpc>
            </a:pPr>
            <a:endParaRPr lang="en-US" sz="2428">
              <a:solidFill>
                <a:srgbClr val="FFFFFF"/>
              </a:solidFill>
              <a:latin typeface="Proxima Nova Regular"/>
            </a:endParaRPr>
          </a:p>
          <a:p>
            <a:pPr marL="400867" lvl="1" indent="-200433">
              <a:lnSpc>
                <a:spcPts val="3399"/>
              </a:lnSpc>
              <a:buFont typeface="Arial"/>
              <a:buChar char="•"/>
            </a:pPr>
            <a:r>
              <a:rPr lang="en-US" sz="2428">
                <a:solidFill>
                  <a:srgbClr val="FFFFFF"/>
                </a:solidFill>
                <a:latin typeface="Proxima Nova Regular"/>
              </a:rPr>
              <a:t>2-3 inches for shorter-stature grasses</a:t>
            </a:r>
          </a:p>
          <a:p>
            <a:pPr>
              <a:lnSpc>
                <a:spcPts val="3399"/>
              </a:lnSpc>
            </a:pPr>
            <a:endParaRPr lang="en-US" sz="2428">
              <a:solidFill>
                <a:srgbClr val="FFFFFF"/>
              </a:solidFill>
              <a:latin typeface="Proxima Nova Regular"/>
            </a:endParaRPr>
          </a:p>
          <a:p>
            <a:pPr marL="400867" lvl="1" indent="-200433">
              <a:lnSpc>
                <a:spcPts val="3399"/>
              </a:lnSpc>
              <a:buFont typeface="Arial"/>
              <a:buChar char="•"/>
            </a:pPr>
            <a:r>
              <a:rPr lang="en-US" sz="2428">
                <a:solidFill>
                  <a:srgbClr val="FFFFFF"/>
                </a:solidFill>
                <a:latin typeface="Proxima Nova Regular"/>
              </a:rPr>
              <a:t>Cattle intake declines severely as grass height declines below a few inches</a:t>
            </a:r>
          </a:p>
        </p:txBody>
      </p:sp>
      <p:sp>
        <p:nvSpPr>
          <p:cNvPr id="8" name="TextBox 8"/>
          <p:cNvSpPr txBox="1"/>
          <p:nvPr/>
        </p:nvSpPr>
        <p:spPr>
          <a:xfrm>
            <a:off x="724729" y="914400"/>
            <a:ext cx="7531469" cy="1016804"/>
          </a:xfrm>
          <a:prstGeom prst="rect">
            <a:avLst/>
          </a:prstGeom>
        </p:spPr>
        <p:txBody>
          <a:bodyPr lIns="0" tIns="0" rIns="0" bIns="0" rtlCol="0" anchor="t">
            <a:spAutoFit/>
          </a:bodyPr>
          <a:lstStyle/>
          <a:p>
            <a:pPr>
              <a:lnSpc>
                <a:spcPts val="8364"/>
              </a:lnSpc>
              <a:spcBef>
                <a:spcPct val="0"/>
              </a:spcBef>
            </a:pPr>
            <a:r>
              <a:rPr lang="en-US" sz="5974">
                <a:solidFill>
                  <a:srgbClr val="FFFFFF"/>
                </a:solidFill>
                <a:latin typeface="Vitesse-Book"/>
              </a:rPr>
              <a:t>Monitor Residual </a:t>
            </a:r>
          </a:p>
        </p:txBody>
      </p:sp>
      <p:grpSp>
        <p:nvGrpSpPr>
          <p:cNvPr id="9" name="Group 9"/>
          <p:cNvGrpSpPr/>
          <p:nvPr/>
        </p:nvGrpSpPr>
        <p:grpSpPr>
          <a:xfrm>
            <a:off x="6116444" y="2385432"/>
            <a:ext cx="4279507" cy="591800"/>
            <a:chOff x="0" y="0"/>
            <a:chExt cx="1913890" cy="264666"/>
          </a:xfrm>
        </p:grpSpPr>
        <p:sp>
          <p:nvSpPr>
            <p:cNvPr id="10" name="Freeform 10"/>
            <p:cNvSpPr/>
            <p:nvPr/>
          </p:nvSpPr>
          <p:spPr>
            <a:xfrm>
              <a:off x="0" y="0"/>
              <a:ext cx="1913890" cy="264666"/>
            </a:xfrm>
            <a:custGeom>
              <a:avLst/>
              <a:gdLst/>
              <a:ahLst/>
              <a:cxnLst/>
              <a:rect l="l" t="t" r="r" b="b"/>
              <a:pathLst>
                <a:path w="1913890" h="264666">
                  <a:moveTo>
                    <a:pt x="0" y="0"/>
                  </a:moveTo>
                  <a:lnTo>
                    <a:pt x="1913890" y="0"/>
                  </a:lnTo>
                  <a:lnTo>
                    <a:pt x="1913890" y="264666"/>
                  </a:lnTo>
                  <a:lnTo>
                    <a:pt x="0" y="264666"/>
                  </a:lnTo>
                  <a:close/>
                </a:path>
              </a:pathLst>
            </a:custGeom>
            <a:solidFill>
              <a:srgbClr val="FFFFFF"/>
            </a:solidFill>
          </p:spPr>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5181600" y="2400300"/>
            <a:ext cx="8180087" cy="2220191"/>
            <a:chOff x="1" y="0"/>
            <a:chExt cx="13548383" cy="7074107"/>
          </a:xfrm>
        </p:grpSpPr>
        <p:sp>
          <p:nvSpPr>
            <p:cNvPr id="3" name="AutoShape 3"/>
            <p:cNvSpPr/>
            <p:nvPr/>
          </p:nvSpPr>
          <p:spPr>
            <a:xfrm>
              <a:off x="1" y="0"/>
              <a:ext cx="13548383" cy="7074107"/>
            </a:xfrm>
            <a:prstGeom prst="rect">
              <a:avLst/>
            </a:prstGeom>
            <a:solidFill>
              <a:srgbClr val="1E4D2B"/>
            </a:solidFill>
          </p:spPr>
        </p:sp>
        <p:sp>
          <p:nvSpPr>
            <p:cNvPr id="6" name="TextBox 6"/>
            <p:cNvSpPr txBox="1"/>
            <p:nvPr/>
          </p:nvSpPr>
          <p:spPr>
            <a:xfrm>
              <a:off x="1118999" y="2054931"/>
              <a:ext cx="11310386" cy="1947579"/>
            </a:xfrm>
            <a:prstGeom prst="rect">
              <a:avLst/>
            </a:prstGeom>
          </p:spPr>
          <p:txBody>
            <a:bodyPr lIns="0" tIns="0" rIns="0" bIns="0" rtlCol="0" anchor="t">
              <a:spAutoFit/>
            </a:bodyPr>
            <a:lstStyle/>
            <a:p>
              <a:pPr algn="ctr">
                <a:lnSpc>
                  <a:spcPts val="7526"/>
                </a:lnSpc>
              </a:pPr>
              <a:r>
                <a:rPr lang="en-US" sz="5789" dirty="0">
                  <a:solidFill>
                    <a:srgbClr val="FFFFFF"/>
                  </a:solidFill>
                  <a:latin typeface="Klavika-Medium"/>
                </a:rPr>
                <a:t>We can do it!</a:t>
              </a:r>
              <a:endParaRPr lang="en-US" sz="4800" dirty="0">
                <a:solidFill>
                  <a:srgbClr val="FFFFFF"/>
                </a:solidFill>
                <a:latin typeface="Klavika-Medium"/>
              </a:endParaRPr>
            </a:p>
          </p:txBody>
        </p:sp>
      </p:grpSp>
    </p:spTree>
    <p:extLst>
      <p:ext uri="{BB962C8B-B14F-4D97-AF65-F5344CB8AC3E}">
        <p14:creationId xmlns:p14="http://schemas.microsoft.com/office/powerpoint/2010/main" val="25288422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E4D2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896285" y="0"/>
            <a:ext cx="17965947" cy="10287000"/>
          </a:xfrm>
          <a:prstGeom prst="rect">
            <a:avLst/>
          </a:prstGeom>
        </p:spPr>
      </p:pic>
      <p:grpSp>
        <p:nvGrpSpPr>
          <p:cNvPr id="3" name="Group 3"/>
          <p:cNvGrpSpPr/>
          <p:nvPr/>
        </p:nvGrpSpPr>
        <p:grpSpPr>
          <a:xfrm>
            <a:off x="1028700" y="-857250"/>
            <a:ext cx="6229377" cy="7484952"/>
            <a:chOff x="0" y="0"/>
            <a:chExt cx="8305835" cy="9979936"/>
          </a:xfrm>
        </p:grpSpPr>
        <p:sp>
          <p:nvSpPr>
            <p:cNvPr id="4" name="AutoShape 4"/>
            <p:cNvSpPr/>
            <p:nvPr/>
          </p:nvSpPr>
          <p:spPr>
            <a:xfrm>
              <a:off x="0" y="0"/>
              <a:ext cx="8305835" cy="9979936"/>
            </a:xfrm>
            <a:prstGeom prst="rect">
              <a:avLst/>
            </a:prstGeom>
            <a:solidFill>
              <a:srgbClr val="1E4D2B"/>
            </a:solidFill>
          </p:spPr>
        </p:sp>
        <p:sp>
          <p:nvSpPr>
            <p:cNvPr id="5" name="TextBox 5"/>
            <p:cNvSpPr txBox="1"/>
            <p:nvPr/>
          </p:nvSpPr>
          <p:spPr>
            <a:xfrm>
              <a:off x="1105998" y="1931143"/>
              <a:ext cx="6093839" cy="1482302"/>
            </a:xfrm>
            <a:prstGeom prst="rect">
              <a:avLst/>
            </a:prstGeom>
          </p:spPr>
          <p:txBody>
            <a:bodyPr lIns="0" tIns="0" rIns="0" bIns="0" rtlCol="0" anchor="t">
              <a:spAutoFit/>
            </a:bodyPr>
            <a:lstStyle/>
            <a:p>
              <a:pPr algn="l">
                <a:lnSpc>
                  <a:spcPts val="8320"/>
                </a:lnSpc>
              </a:pPr>
              <a:r>
                <a:rPr lang="en-US" sz="6400" spc="256">
                  <a:solidFill>
                    <a:srgbClr val="FFFFFF"/>
                  </a:solidFill>
                  <a:latin typeface="Klavika-Medium"/>
                </a:rPr>
                <a:t>Is this rest?</a:t>
              </a:r>
            </a:p>
          </p:txBody>
        </p:sp>
      </p:grpSp>
      <p:sp>
        <p:nvSpPr>
          <p:cNvPr id="6" name="TextBox 6"/>
          <p:cNvSpPr txBox="1"/>
          <p:nvPr/>
        </p:nvSpPr>
        <p:spPr>
          <a:xfrm>
            <a:off x="1123796" y="3603130"/>
            <a:ext cx="5776927" cy="2939574"/>
          </a:xfrm>
          <a:prstGeom prst="rect">
            <a:avLst/>
          </a:prstGeom>
        </p:spPr>
        <p:txBody>
          <a:bodyPr lIns="0" tIns="0" rIns="0" bIns="0" rtlCol="0" anchor="t">
            <a:spAutoFit/>
          </a:bodyPr>
          <a:lstStyle/>
          <a:p>
            <a:pPr algn="ctr">
              <a:lnSpc>
                <a:spcPts val="3919"/>
              </a:lnSpc>
              <a:spcBef>
                <a:spcPct val="0"/>
              </a:spcBef>
            </a:pPr>
            <a:r>
              <a:rPr lang="en-US" sz="2800" dirty="0">
                <a:solidFill>
                  <a:srgbClr val="FFFFFF"/>
                </a:solidFill>
                <a:latin typeface="Proxima Nova Black Bold"/>
              </a:rPr>
              <a:t> 1) timing and amount of precipitation during the growing season,</a:t>
            </a:r>
          </a:p>
          <a:p>
            <a:pPr algn="ctr">
              <a:lnSpc>
                <a:spcPts val="3850"/>
              </a:lnSpc>
              <a:spcBef>
                <a:spcPct val="0"/>
              </a:spcBef>
            </a:pPr>
            <a:endParaRPr lang="en-US" sz="2800" dirty="0">
              <a:solidFill>
                <a:srgbClr val="FFFFFF"/>
              </a:solidFill>
              <a:latin typeface="Proxima Nova Black Bold"/>
            </a:endParaRPr>
          </a:p>
          <a:p>
            <a:pPr algn="ctr">
              <a:lnSpc>
                <a:spcPts val="3850"/>
              </a:lnSpc>
              <a:spcBef>
                <a:spcPct val="0"/>
              </a:spcBef>
            </a:pPr>
            <a:r>
              <a:rPr lang="en-US" sz="2750" dirty="0">
                <a:solidFill>
                  <a:srgbClr val="FFFFFF"/>
                </a:solidFill>
                <a:latin typeface="Proxima Nova Regular"/>
              </a:rPr>
              <a:t>2) intensity of defoliation</a:t>
            </a:r>
          </a:p>
          <a:p>
            <a:pPr algn="ctr">
              <a:lnSpc>
                <a:spcPts val="3850"/>
              </a:lnSpc>
              <a:spcBef>
                <a:spcPct val="0"/>
              </a:spcBef>
            </a:pPr>
            <a:r>
              <a:rPr lang="en-US" sz="2750" dirty="0">
                <a:solidFill>
                  <a:srgbClr val="FFFFFF"/>
                </a:solidFill>
                <a:latin typeface="Proxima Nova Regular"/>
              </a:rPr>
              <a:t>3) opportunity for re-growth</a:t>
            </a:r>
          </a:p>
        </p:txBody>
      </p:sp>
      <p:sp>
        <p:nvSpPr>
          <p:cNvPr id="7" name="TextBox 7"/>
          <p:cNvSpPr txBox="1"/>
          <p:nvPr/>
        </p:nvSpPr>
        <p:spPr>
          <a:xfrm>
            <a:off x="1806112" y="1973320"/>
            <a:ext cx="4544456" cy="1099820"/>
          </a:xfrm>
          <a:prstGeom prst="rect">
            <a:avLst/>
          </a:prstGeom>
        </p:spPr>
        <p:txBody>
          <a:bodyPr lIns="0" tIns="0" rIns="0" bIns="0" rtlCol="0" anchor="t">
            <a:spAutoFit/>
          </a:bodyPr>
          <a:lstStyle/>
          <a:p>
            <a:pPr algn="ctr">
              <a:lnSpc>
                <a:spcPts val="4480"/>
              </a:lnSpc>
              <a:spcBef>
                <a:spcPct val="0"/>
              </a:spcBef>
            </a:pPr>
            <a:r>
              <a:rPr lang="en-US" sz="3200" dirty="0">
                <a:solidFill>
                  <a:srgbClr val="FFFFFF"/>
                </a:solidFill>
                <a:latin typeface="Proxima Nova Regular"/>
              </a:rPr>
              <a:t>Vegetation response to grazing depends on</a:t>
            </a:r>
          </a:p>
        </p:txBody>
      </p:sp>
    </p:spTree>
    <p:extLst>
      <p:ext uri="{BB962C8B-B14F-4D97-AF65-F5344CB8AC3E}">
        <p14:creationId xmlns:p14="http://schemas.microsoft.com/office/powerpoint/2010/main" val="31456758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F51AB0-C6F2-4698-AF5B-603A20C8D600}"/>
              </a:ext>
            </a:extLst>
          </p:cNvPr>
          <p:cNvPicPr>
            <a:picLocks noChangeAspect="1"/>
          </p:cNvPicPr>
          <p:nvPr/>
        </p:nvPicPr>
        <p:blipFill>
          <a:blip r:embed="rId4"/>
          <a:srcRect/>
          <a:stretch>
            <a:fillRect/>
          </a:stretch>
        </p:blipFill>
        <p:spPr>
          <a:xfrm>
            <a:off x="4572000" y="10363200"/>
            <a:ext cx="9588486" cy="4370088"/>
          </a:xfrm>
          <a:prstGeom prst="rect">
            <a:avLst/>
          </a:prstGeom>
        </p:spPr>
      </p:pic>
      <p:pic>
        <p:nvPicPr>
          <p:cNvPr id="15" name="Picture 14">
            <a:extLst>
              <a:ext uri="{FF2B5EF4-FFF2-40B4-BE49-F238E27FC236}">
                <a16:creationId xmlns:a16="http://schemas.microsoft.com/office/drawing/2014/main" id="{7EBA61C7-807D-4A40-97DA-7425EE440C0D}"/>
              </a:ext>
            </a:extLst>
          </p:cNvPr>
          <p:cNvPicPr>
            <a:picLocks noChangeAspect="1"/>
          </p:cNvPicPr>
          <p:nvPr/>
        </p:nvPicPr>
        <p:blipFill rotWithShape="1">
          <a:blip r:embed="rId5"/>
          <a:srcRect r="17526"/>
          <a:stretch/>
        </p:blipFill>
        <p:spPr>
          <a:xfrm>
            <a:off x="1257300" y="1567832"/>
            <a:ext cx="15773400" cy="8500109"/>
          </a:xfrm>
          <a:prstGeom prst="rect">
            <a:avLst/>
          </a:prstGeom>
          <a:ln w="3175">
            <a:solidFill>
              <a:schemeClr val="tx1"/>
            </a:solidFill>
          </a:ln>
        </p:spPr>
      </p:pic>
      <p:sp>
        <p:nvSpPr>
          <p:cNvPr id="11" name="TextBox 8">
            <a:extLst>
              <a:ext uri="{FF2B5EF4-FFF2-40B4-BE49-F238E27FC236}">
                <a16:creationId xmlns:a16="http://schemas.microsoft.com/office/drawing/2014/main" id="{274BAEAF-D33C-4449-86F0-7BD73CDF94A1}"/>
              </a:ext>
            </a:extLst>
          </p:cNvPr>
          <p:cNvSpPr txBox="1"/>
          <p:nvPr/>
        </p:nvSpPr>
        <p:spPr>
          <a:xfrm>
            <a:off x="609600" y="512445"/>
            <a:ext cx="17153979" cy="795089"/>
          </a:xfrm>
          <a:prstGeom prst="rect">
            <a:avLst/>
          </a:prstGeom>
        </p:spPr>
        <p:txBody>
          <a:bodyPr wrap="square" lIns="0" tIns="0" rIns="0" bIns="0" rtlCol="0" anchor="t">
            <a:spAutoFit/>
          </a:bodyPr>
          <a:lstStyle/>
          <a:p>
            <a:pPr algn="ctr">
              <a:lnSpc>
                <a:spcPts val="6240"/>
              </a:lnSpc>
            </a:pPr>
            <a:r>
              <a:rPr lang="en-US" sz="6000" spc="192" dirty="0">
                <a:solidFill>
                  <a:srgbClr val="1E4D2B"/>
                </a:solidFill>
                <a:latin typeface="Vitesse-Book" charset="0"/>
              </a:rPr>
              <a:t>CSU Rangeland Carrying Capacity App</a:t>
            </a:r>
          </a:p>
        </p:txBody>
      </p:sp>
    </p:spTree>
    <p:extLst>
      <p:ext uri="{BB962C8B-B14F-4D97-AF65-F5344CB8AC3E}">
        <p14:creationId xmlns:p14="http://schemas.microsoft.com/office/powerpoint/2010/main" val="1945540279"/>
      </p:ext>
    </p:extLst>
  </p:cSld>
  <p:clrMapOvr>
    <a:masterClrMapping/>
  </p:clrMapOvr>
  <p:extLst>
    <p:ext uri="{6950BFC3-D8DA-4A85-94F7-54DA5524770B}">
      <p188:commentRel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9">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8">
            <a:extLst>
              <a:ext uri="{FF2B5EF4-FFF2-40B4-BE49-F238E27FC236}">
                <a16:creationId xmlns:a16="http://schemas.microsoft.com/office/drawing/2014/main" id="{274BAEAF-D33C-4449-86F0-7BD73CDF94A1}"/>
              </a:ext>
            </a:extLst>
          </p:cNvPr>
          <p:cNvSpPr txBox="1"/>
          <p:nvPr/>
        </p:nvSpPr>
        <p:spPr>
          <a:xfrm>
            <a:off x="1257300" y="547687"/>
            <a:ext cx="15773400" cy="27906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500" kern="1200" spc="192" dirty="0">
                <a:solidFill>
                  <a:srgbClr val="1E4D2B"/>
                </a:solidFill>
                <a:latin typeface="Vitesse-Book" charset="0"/>
                <a:ea typeface="+mj-ea"/>
                <a:cs typeface="+mj-cs"/>
              </a:rPr>
              <a:t>CSU Rangeland Carrying Capacity App</a:t>
            </a:r>
          </a:p>
        </p:txBody>
      </p:sp>
      <p:pic>
        <p:nvPicPr>
          <p:cNvPr id="15" name="Picture 14">
            <a:extLst>
              <a:ext uri="{FF2B5EF4-FFF2-40B4-BE49-F238E27FC236}">
                <a16:creationId xmlns:a16="http://schemas.microsoft.com/office/drawing/2014/main" id="{7EBA61C7-807D-4A40-97DA-7425EE440C0D}"/>
              </a:ext>
            </a:extLst>
          </p:cNvPr>
          <p:cNvPicPr>
            <a:picLocks noChangeAspect="1"/>
          </p:cNvPicPr>
          <p:nvPr/>
        </p:nvPicPr>
        <p:blipFill rotWithShape="1">
          <a:blip r:embed="rId3"/>
          <a:srcRect r="17526"/>
          <a:stretch/>
        </p:blipFill>
        <p:spPr>
          <a:xfrm>
            <a:off x="1066800" y="2786094"/>
            <a:ext cx="14409320" cy="7774750"/>
          </a:xfrm>
          <a:prstGeom prst="rect">
            <a:avLst/>
          </a:prstGeom>
        </p:spPr>
      </p:pic>
      <p:pic>
        <p:nvPicPr>
          <p:cNvPr id="7" name="Picture 6">
            <a:extLst>
              <a:ext uri="{FF2B5EF4-FFF2-40B4-BE49-F238E27FC236}">
                <a16:creationId xmlns:a16="http://schemas.microsoft.com/office/drawing/2014/main" id="{B1F51AB0-C6F2-4698-AF5B-603A20C8D600}"/>
              </a:ext>
            </a:extLst>
          </p:cNvPr>
          <p:cNvPicPr>
            <a:picLocks noChangeAspect="1"/>
          </p:cNvPicPr>
          <p:nvPr/>
        </p:nvPicPr>
        <p:blipFill>
          <a:blip r:embed="rId4"/>
          <a:srcRect/>
          <a:stretch>
            <a:fillRect/>
          </a:stretch>
        </p:blipFill>
        <p:spPr>
          <a:xfrm>
            <a:off x="4572000" y="10363200"/>
            <a:ext cx="9588486" cy="4370088"/>
          </a:xfrm>
          <a:prstGeom prst="rect">
            <a:avLst/>
          </a:prstGeom>
        </p:spPr>
      </p:pic>
      <p:pic>
        <p:nvPicPr>
          <p:cNvPr id="3" name="Picture 2">
            <a:extLst>
              <a:ext uri="{FF2B5EF4-FFF2-40B4-BE49-F238E27FC236}">
                <a16:creationId xmlns:a16="http://schemas.microsoft.com/office/drawing/2014/main" id="{869CD88B-F7CE-486B-8591-D1FB5DA523C2}"/>
              </a:ext>
            </a:extLst>
          </p:cNvPr>
          <p:cNvPicPr>
            <a:picLocks noChangeAspect="1"/>
          </p:cNvPicPr>
          <p:nvPr/>
        </p:nvPicPr>
        <p:blipFill>
          <a:blip r:embed="rId5"/>
          <a:stretch>
            <a:fillRect/>
          </a:stretch>
        </p:blipFill>
        <p:spPr>
          <a:xfrm>
            <a:off x="574654" y="3645806"/>
            <a:ext cx="16646546" cy="6717394"/>
          </a:xfrm>
          <a:prstGeom prst="rect">
            <a:avLst/>
          </a:prstGeom>
        </p:spPr>
      </p:pic>
      <p:pic>
        <p:nvPicPr>
          <p:cNvPr id="16" name="Picture 15">
            <a:extLst>
              <a:ext uri="{FF2B5EF4-FFF2-40B4-BE49-F238E27FC236}">
                <a16:creationId xmlns:a16="http://schemas.microsoft.com/office/drawing/2014/main" id="{76D54B45-F475-4950-87A1-43BC414AE885}"/>
              </a:ext>
            </a:extLst>
          </p:cNvPr>
          <p:cNvPicPr>
            <a:picLocks noChangeAspect="1"/>
          </p:cNvPicPr>
          <p:nvPr/>
        </p:nvPicPr>
        <p:blipFill>
          <a:blip r:embed="rId6" cstate="print">
            <a:extLst>
              <a:ext uri="{28A0092B-C50C-407E-A947-70E740481C1C}">
                <a14:useLocalDpi xmlns:a14="http://schemas.microsoft.com/office/drawing/2010/main" val="0"/>
              </a:ext>
            </a:extLst>
          </a:blip>
          <a:srcRect l="1617" r="1617"/>
          <a:stretch>
            <a:fillRect/>
          </a:stretch>
        </p:blipFill>
        <p:spPr bwMode="auto">
          <a:xfrm>
            <a:off x="574654" y="3569605"/>
            <a:ext cx="16753118" cy="671479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751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ass, outdoor, sky, field&#10;&#10;Description automatically generated">
            <a:extLst>
              <a:ext uri="{FF2B5EF4-FFF2-40B4-BE49-F238E27FC236}">
                <a16:creationId xmlns:a16="http://schemas.microsoft.com/office/drawing/2014/main" id="{5E9C1E48-4C4E-408E-B2C3-6A02E03D4765}"/>
              </a:ext>
            </a:extLst>
          </p:cNvPr>
          <p:cNvPicPr>
            <a:picLocks noChangeAspect="1"/>
          </p:cNvPicPr>
          <p:nvPr/>
        </p:nvPicPr>
        <p:blipFill rotWithShape="1">
          <a:blip r:embed="rId3">
            <a:extLst>
              <a:ext uri="{28A0092B-C50C-407E-A947-70E740481C1C}">
                <a14:useLocalDpi xmlns:a14="http://schemas.microsoft.com/office/drawing/2010/main" val="0"/>
              </a:ext>
            </a:extLst>
          </a:blip>
          <a:srcRect l="-539" t="15486" r="-929" b="15486"/>
          <a:stretch/>
        </p:blipFill>
        <p:spPr>
          <a:xfrm>
            <a:off x="6553200" y="571500"/>
            <a:ext cx="17921719" cy="9144000"/>
          </a:xfrm>
          <a:prstGeom prst="rect">
            <a:avLst/>
          </a:prstGeom>
        </p:spPr>
      </p:pic>
      <p:grpSp>
        <p:nvGrpSpPr>
          <p:cNvPr id="3" name="Group 3"/>
          <p:cNvGrpSpPr/>
          <p:nvPr/>
        </p:nvGrpSpPr>
        <p:grpSpPr>
          <a:xfrm>
            <a:off x="933450" y="0"/>
            <a:ext cx="6192510" cy="10329489"/>
            <a:chOff x="0" y="0"/>
            <a:chExt cx="8256680" cy="13772652"/>
          </a:xfrm>
        </p:grpSpPr>
        <p:sp>
          <p:nvSpPr>
            <p:cNvPr id="4" name="AutoShape 4"/>
            <p:cNvSpPr/>
            <p:nvPr/>
          </p:nvSpPr>
          <p:spPr>
            <a:xfrm>
              <a:off x="0" y="0"/>
              <a:ext cx="8256680" cy="13772652"/>
            </a:xfrm>
            <a:prstGeom prst="rect">
              <a:avLst/>
            </a:prstGeom>
            <a:solidFill>
              <a:srgbClr val="1E4D2B"/>
            </a:solidFill>
          </p:spPr>
        </p:sp>
        <p:sp>
          <p:nvSpPr>
            <p:cNvPr id="5" name="TextBox 5"/>
            <p:cNvSpPr txBox="1"/>
            <p:nvPr/>
          </p:nvSpPr>
          <p:spPr>
            <a:xfrm>
              <a:off x="1099453" y="1985205"/>
              <a:ext cx="6057775" cy="3161549"/>
            </a:xfrm>
            <a:prstGeom prst="rect">
              <a:avLst/>
            </a:prstGeom>
          </p:spPr>
          <p:txBody>
            <a:bodyPr lIns="0" tIns="0" rIns="0" bIns="0" rtlCol="0" anchor="t">
              <a:spAutoFit/>
            </a:bodyPr>
            <a:lstStyle/>
            <a:p>
              <a:pPr algn="l">
                <a:lnSpc>
                  <a:spcPts val="6240"/>
                </a:lnSpc>
              </a:pPr>
              <a:r>
                <a:rPr lang="en-US" sz="4800" spc="192" dirty="0">
                  <a:solidFill>
                    <a:srgbClr val="FFFFFF"/>
                  </a:solidFill>
                  <a:latin typeface="Klavika-Medium"/>
                </a:rPr>
                <a:t>Avoiding is less expensive than restoring. </a:t>
              </a:r>
            </a:p>
          </p:txBody>
        </p:sp>
      </p:grpSp>
      <p:sp>
        <p:nvSpPr>
          <p:cNvPr id="10" name="TextBox 7">
            <a:extLst>
              <a:ext uri="{FF2B5EF4-FFF2-40B4-BE49-F238E27FC236}">
                <a16:creationId xmlns:a16="http://schemas.microsoft.com/office/drawing/2014/main" id="{3144D439-1667-4BE1-BA3C-013023B6E5FE}"/>
              </a:ext>
            </a:extLst>
          </p:cNvPr>
          <p:cNvSpPr txBox="1"/>
          <p:nvPr/>
        </p:nvSpPr>
        <p:spPr>
          <a:xfrm>
            <a:off x="1703952" y="4580276"/>
            <a:ext cx="4570380" cy="1231106"/>
          </a:xfrm>
          <a:prstGeom prst="rect">
            <a:avLst/>
          </a:prstGeom>
        </p:spPr>
        <p:txBody>
          <a:bodyPr lIns="0" tIns="0" rIns="0" bIns="0" rtlCol="0" anchor="t">
            <a:spAutoFit/>
          </a:bodyPr>
          <a:lstStyle/>
          <a:p>
            <a:pPr algn="l"/>
            <a:r>
              <a:rPr lang="en-US" sz="4000" dirty="0">
                <a:solidFill>
                  <a:srgbClr val="FFFFFF"/>
                </a:solidFill>
                <a:latin typeface="Vitesse-Book"/>
              </a:rPr>
              <a:t>So how do you “avoid?”</a:t>
            </a:r>
          </a:p>
        </p:txBody>
      </p:sp>
    </p:spTree>
    <p:extLst>
      <p:ext uri="{BB962C8B-B14F-4D97-AF65-F5344CB8AC3E}">
        <p14:creationId xmlns:p14="http://schemas.microsoft.com/office/powerpoint/2010/main" val="13852468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2">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D650AC3-7E8D-4615-9E72-1650A552A118}"/>
              </a:ext>
            </a:extLst>
          </p:cNvPr>
          <p:cNvPicPr>
            <a:picLocks noChangeAspect="1"/>
          </p:cNvPicPr>
          <p:nvPr/>
        </p:nvPicPr>
        <p:blipFill rotWithShape="1">
          <a:blip r:embed="rId3"/>
          <a:srcRect l="9041" r="9041"/>
          <a:stretch/>
        </p:blipFill>
        <p:spPr>
          <a:xfrm>
            <a:off x="482596" y="1679006"/>
            <a:ext cx="7670804" cy="7772204"/>
          </a:xfrm>
          <a:prstGeom prst="rect">
            <a:avLst/>
          </a:prstGeom>
        </p:spPr>
      </p:pic>
      <p:pic>
        <p:nvPicPr>
          <p:cNvPr id="5" name="Picture 4">
            <a:extLst>
              <a:ext uri="{FF2B5EF4-FFF2-40B4-BE49-F238E27FC236}">
                <a16:creationId xmlns:a16="http://schemas.microsoft.com/office/drawing/2014/main" id="{60AF3338-C399-413B-A0F5-2D9FC307AA70}"/>
              </a:ext>
            </a:extLst>
          </p:cNvPr>
          <p:cNvPicPr>
            <a:picLocks noChangeAspect="1"/>
          </p:cNvPicPr>
          <p:nvPr/>
        </p:nvPicPr>
        <p:blipFill rotWithShape="1">
          <a:blip r:embed="rId4"/>
          <a:srcRect t="3833" r="-2" b="3531"/>
          <a:stretch/>
        </p:blipFill>
        <p:spPr>
          <a:xfrm>
            <a:off x="9293062" y="1679007"/>
            <a:ext cx="7679206" cy="7772203"/>
          </a:xfrm>
          <a:prstGeom prst="rect">
            <a:avLst/>
          </a:prstGeom>
        </p:spPr>
      </p:pic>
      <p:sp>
        <p:nvSpPr>
          <p:cNvPr id="14" name="Title 2">
            <a:extLst>
              <a:ext uri="{FF2B5EF4-FFF2-40B4-BE49-F238E27FC236}">
                <a16:creationId xmlns:a16="http://schemas.microsoft.com/office/drawing/2014/main" id="{046AA85E-C480-4DD5-B967-AC7C8CB1A167}"/>
              </a:ext>
            </a:extLst>
          </p:cNvPr>
          <p:cNvSpPr txBox="1">
            <a:spLocks/>
          </p:cNvSpPr>
          <p:nvPr/>
        </p:nvSpPr>
        <p:spPr>
          <a:xfrm>
            <a:off x="688725" y="571500"/>
            <a:ext cx="16547849"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solidFill>
                  <a:srgbClr val="1E4D2B"/>
                </a:solidFill>
                <a:latin typeface="Vitesse-Book" charset="0"/>
              </a:rPr>
              <a:t>Rangeland Analysis Platform</a:t>
            </a:r>
          </a:p>
        </p:txBody>
      </p:sp>
    </p:spTree>
    <p:extLst>
      <p:ext uri="{BB962C8B-B14F-4D97-AF65-F5344CB8AC3E}">
        <p14:creationId xmlns:p14="http://schemas.microsoft.com/office/powerpoint/2010/main" val="2010056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E4D2B"/>
        </a:solidFill>
        <a:effectLst/>
      </p:bgPr>
    </p:bg>
    <p:spTree>
      <p:nvGrpSpPr>
        <p:cNvPr id="1" name=""/>
        <p:cNvGrpSpPr/>
        <p:nvPr/>
      </p:nvGrpSpPr>
      <p:grpSpPr>
        <a:xfrm>
          <a:off x="0" y="0"/>
          <a:ext cx="0" cy="0"/>
          <a:chOff x="0" y="0"/>
          <a:chExt cx="0" cy="0"/>
        </a:xfrm>
      </p:grpSpPr>
      <p:sp>
        <p:nvSpPr>
          <p:cNvPr id="2" name="AutoShape 2"/>
          <p:cNvSpPr/>
          <p:nvPr/>
        </p:nvSpPr>
        <p:spPr>
          <a:xfrm>
            <a:off x="1173747" y="3258060"/>
            <a:ext cx="7674664" cy="2709641"/>
          </a:xfrm>
          <a:prstGeom prst="rect">
            <a:avLst/>
          </a:prstGeom>
          <a:solidFill>
            <a:srgbClr val="57735C"/>
          </a:solidFill>
        </p:spPr>
      </p:sp>
      <p:sp>
        <p:nvSpPr>
          <p:cNvPr id="3" name="AutoShape 3"/>
          <p:cNvSpPr/>
          <p:nvPr/>
        </p:nvSpPr>
        <p:spPr>
          <a:xfrm>
            <a:off x="9439589" y="3258060"/>
            <a:ext cx="7674664" cy="2709641"/>
          </a:xfrm>
          <a:prstGeom prst="rect">
            <a:avLst/>
          </a:prstGeom>
          <a:solidFill>
            <a:srgbClr val="57735C"/>
          </a:solidFill>
        </p:spPr>
      </p:sp>
      <p:pic>
        <p:nvPicPr>
          <p:cNvPr id="4" name="Picture 4"/>
          <p:cNvPicPr>
            <a:picLocks noChangeAspect="1"/>
          </p:cNvPicPr>
          <p:nvPr/>
        </p:nvPicPr>
        <p:blipFill>
          <a:blip r:embed="rId3"/>
          <a:srcRect/>
          <a:stretch>
            <a:fillRect/>
          </a:stretch>
        </p:blipFill>
        <p:spPr>
          <a:xfrm>
            <a:off x="9914562" y="4096510"/>
            <a:ext cx="1046990" cy="1046990"/>
          </a:xfrm>
          <a:prstGeom prst="rect">
            <a:avLst/>
          </a:prstGeom>
        </p:spPr>
      </p:pic>
      <p:sp>
        <p:nvSpPr>
          <p:cNvPr id="5" name="AutoShape 5"/>
          <p:cNvSpPr/>
          <p:nvPr/>
        </p:nvSpPr>
        <p:spPr>
          <a:xfrm>
            <a:off x="1173747" y="6548659"/>
            <a:ext cx="7674664" cy="2709641"/>
          </a:xfrm>
          <a:prstGeom prst="rect">
            <a:avLst/>
          </a:prstGeom>
          <a:solidFill>
            <a:srgbClr val="57735C"/>
          </a:solidFill>
        </p:spPr>
      </p:sp>
      <p:pic>
        <p:nvPicPr>
          <p:cNvPr id="6" name="Picture 6"/>
          <p:cNvPicPr>
            <a:picLocks noChangeAspect="1"/>
          </p:cNvPicPr>
          <p:nvPr/>
        </p:nvPicPr>
        <p:blipFill>
          <a:blip r:embed="rId4"/>
          <a:srcRect/>
          <a:stretch>
            <a:fillRect/>
          </a:stretch>
        </p:blipFill>
        <p:spPr>
          <a:xfrm>
            <a:off x="1709423" y="7381733"/>
            <a:ext cx="1043494" cy="1043494"/>
          </a:xfrm>
          <a:prstGeom prst="rect">
            <a:avLst/>
          </a:prstGeom>
        </p:spPr>
      </p:pic>
      <p:sp>
        <p:nvSpPr>
          <p:cNvPr id="7" name="AutoShape 7"/>
          <p:cNvSpPr/>
          <p:nvPr/>
        </p:nvSpPr>
        <p:spPr>
          <a:xfrm>
            <a:off x="9439589" y="6548659"/>
            <a:ext cx="7674664" cy="2709641"/>
          </a:xfrm>
          <a:prstGeom prst="rect">
            <a:avLst/>
          </a:prstGeom>
          <a:solidFill>
            <a:srgbClr val="57735C"/>
          </a:solidFill>
        </p:spPr>
      </p:sp>
      <p:pic>
        <p:nvPicPr>
          <p:cNvPr id="8" name="Picture 8"/>
          <p:cNvPicPr>
            <a:picLocks noChangeAspect="1"/>
          </p:cNvPicPr>
          <p:nvPr/>
        </p:nvPicPr>
        <p:blipFill>
          <a:blip r:embed="rId5"/>
          <a:srcRect/>
          <a:stretch>
            <a:fillRect/>
          </a:stretch>
        </p:blipFill>
        <p:spPr>
          <a:xfrm>
            <a:off x="9914562" y="7372807"/>
            <a:ext cx="1052420" cy="1052420"/>
          </a:xfrm>
          <a:prstGeom prst="rect">
            <a:avLst/>
          </a:prstGeom>
        </p:spPr>
      </p:pic>
      <p:pic>
        <p:nvPicPr>
          <p:cNvPr id="9" name="Picture 9"/>
          <p:cNvPicPr>
            <a:picLocks noChangeAspect="1"/>
          </p:cNvPicPr>
          <p:nvPr/>
        </p:nvPicPr>
        <p:blipFill>
          <a:blip r:embed="rId6"/>
          <a:srcRect/>
          <a:stretch>
            <a:fillRect/>
          </a:stretch>
        </p:blipFill>
        <p:spPr>
          <a:xfrm>
            <a:off x="1709423" y="4095605"/>
            <a:ext cx="1048800" cy="1048800"/>
          </a:xfrm>
          <a:prstGeom prst="rect">
            <a:avLst/>
          </a:prstGeom>
        </p:spPr>
      </p:pic>
      <p:grpSp>
        <p:nvGrpSpPr>
          <p:cNvPr id="10" name="Group 10"/>
          <p:cNvGrpSpPr/>
          <p:nvPr/>
        </p:nvGrpSpPr>
        <p:grpSpPr>
          <a:xfrm>
            <a:off x="3192006" y="4083237"/>
            <a:ext cx="5222737" cy="1002099"/>
            <a:chOff x="0" y="-95249"/>
            <a:chExt cx="6963650" cy="1336132"/>
          </a:xfrm>
        </p:grpSpPr>
        <p:sp>
          <p:nvSpPr>
            <p:cNvPr id="11" name="TextBox 11"/>
            <p:cNvSpPr txBox="1"/>
            <p:nvPr/>
          </p:nvSpPr>
          <p:spPr>
            <a:xfrm>
              <a:off x="0" y="-95249"/>
              <a:ext cx="6930197" cy="654025"/>
            </a:xfrm>
            <a:prstGeom prst="rect">
              <a:avLst/>
            </a:prstGeom>
          </p:spPr>
          <p:txBody>
            <a:bodyPr lIns="0" tIns="0" rIns="0" bIns="0" rtlCol="0" anchor="t">
              <a:spAutoFit/>
            </a:bodyPr>
            <a:lstStyle/>
            <a:p>
              <a:pPr algn="l">
                <a:lnSpc>
                  <a:spcPts val="3900"/>
                </a:lnSpc>
              </a:pPr>
              <a:r>
                <a:rPr lang="en-US" sz="3000" spc="120" dirty="0">
                  <a:solidFill>
                    <a:srgbClr val="FFFFFF"/>
                  </a:solidFill>
                  <a:latin typeface="Klavika-Medium"/>
                </a:rPr>
                <a:t>Graze moderately</a:t>
              </a:r>
            </a:p>
          </p:txBody>
        </p:sp>
        <p:sp>
          <p:nvSpPr>
            <p:cNvPr id="12" name="TextBox 12"/>
            <p:cNvSpPr txBox="1"/>
            <p:nvPr/>
          </p:nvSpPr>
          <p:spPr>
            <a:xfrm>
              <a:off x="33454" y="780508"/>
              <a:ext cx="6930196" cy="460375"/>
            </a:xfrm>
            <a:prstGeom prst="rect">
              <a:avLst/>
            </a:prstGeom>
          </p:spPr>
          <p:txBody>
            <a:bodyPr lIns="0" tIns="0" rIns="0" bIns="0" rtlCol="0" anchor="t">
              <a:spAutoFit/>
            </a:bodyPr>
            <a:lstStyle/>
            <a:p>
              <a:pPr algn="l">
                <a:lnSpc>
                  <a:spcPts val="3000"/>
                </a:lnSpc>
              </a:pPr>
              <a:endParaRPr/>
            </a:p>
          </p:txBody>
        </p:sp>
      </p:grpSp>
      <p:sp>
        <p:nvSpPr>
          <p:cNvPr id="13" name="TextBox 13"/>
          <p:cNvSpPr txBox="1"/>
          <p:nvPr/>
        </p:nvSpPr>
        <p:spPr>
          <a:xfrm>
            <a:off x="1945737" y="1101249"/>
            <a:ext cx="14396527" cy="944489"/>
          </a:xfrm>
          <a:prstGeom prst="rect">
            <a:avLst/>
          </a:prstGeom>
        </p:spPr>
        <p:txBody>
          <a:bodyPr lIns="0" tIns="0" rIns="0" bIns="0" rtlCol="0" anchor="t">
            <a:spAutoFit/>
          </a:bodyPr>
          <a:lstStyle/>
          <a:p>
            <a:pPr algn="ctr">
              <a:lnSpc>
                <a:spcPts val="7540"/>
              </a:lnSpc>
            </a:pPr>
            <a:r>
              <a:rPr lang="en-US" sz="5800" dirty="0">
                <a:solidFill>
                  <a:srgbClr val="FFFFFF"/>
                </a:solidFill>
                <a:latin typeface="Klavika-Medium"/>
              </a:rPr>
              <a:t>Grazing Management in Drought</a:t>
            </a:r>
          </a:p>
        </p:txBody>
      </p:sp>
      <p:sp>
        <p:nvSpPr>
          <p:cNvPr id="14" name="TextBox 14"/>
          <p:cNvSpPr txBox="1"/>
          <p:nvPr/>
        </p:nvSpPr>
        <p:spPr>
          <a:xfrm>
            <a:off x="11555743" y="7356092"/>
            <a:ext cx="5197647" cy="490519"/>
          </a:xfrm>
          <a:prstGeom prst="rect">
            <a:avLst/>
          </a:prstGeom>
        </p:spPr>
        <p:txBody>
          <a:bodyPr lIns="0" tIns="0" rIns="0" bIns="0" rtlCol="0" anchor="t">
            <a:spAutoFit/>
          </a:bodyPr>
          <a:lstStyle/>
          <a:p>
            <a:pPr algn="l">
              <a:lnSpc>
                <a:spcPts val="3900"/>
              </a:lnSpc>
            </a:pPr>
            <a:r>
              <a:rPr lang="en-US" sz="3000" spc="120" dirty="0">
                <a:solidFill>
                  <a:srgbClr val="FFFFFF"/>
                </a:solidFill>
                <a:latin typeface="Klavika-Medium"/>
              </a:rPr>
              <a:t>Evaluate trade-offs</a:t>
            </a:r>
          </a:p>
        </p:txBody>
      </p:sp>
      <p:grpSp>
        <p:nvGrpSpPr>
          <p:cNvPr id="15" name="Group 15"/>
          <p:cNvGrpSpPr/>
          <p:nvPr/>
        </p:nvGrpSpPr>
        <p:grpSpPr>
          <a:xfrm>
            <a:off x="3192006" y="7347585"/>
            <a:ext cx="5222738" cy="1416437"/>
            <a:chOff x="0" y="0"/>
            <a:chExt cx="6963651" cy="1888583"/>
          </a:xfrm>
        </p:grpSpPr>
        <p:sp>
          <p:nvSpPr>
            <p:cNvPr id="16" name="TextBox 16"/>
            <p:cNvSpPr txBox="1"/>
            <p:nvPr/>
          </p:nvSpPr>
          <p:spPr>
            <a:xfrm>
              <a:off x="0" y="-95250"/>
              <a:ext cx="6930196" cy="1339850"/>
            </a:xfrm>
            <a:prstGeom prst="rect">
              <a:avLst/>
            </a:prstGeom>
          </p:spPr>
          <p:txBody>
            <a:bodyPr lIns="0" tIns="0" rIns="0" bIns="0" rtlCol="0" anchor="t">
              <a:spAutoFit/>
            </a:bodyPr>
            <a:lstStyle/>
            <a:p>
              <a:pPr algn="l">
                <a:lnSpc>
                  <a:spcPts val="3900"/>
                </a:lnSpc>
              </a:pPr>
              <a:r>
                <a:rPr lang="en-US" sz="3000" spc="120" dirty="0">
                  <a:solidFill>
                    <a:srgbClr val="FFFFFF"/>
                  </a:solidFill>
                  <a:latin typeface="Klavika-Medium"/>
                </a:rPr>
                <a:t>Demand cannot exceed supply</a:t>
              </a:r>
            </a:p>
          </p:txBody>
        </p:sp>
        <p:sp>
          <p:nvSpPr>
            <p:cNvPr id="17" name="TextBox 17"/>
            <p:cNvSpPr txBox="1"/>
            <p:nvPr/>
          </p:nvSpPr>
          <p:spPr>
            <a:xfrm>
              <a:off x="33454" y="1428208"/>
              <a:ext cx="6930196" cy="460375"/>
            </a:xfrm>
            <a:prstGeom prst="rect">
              <a:avLst/>
            </a:prstGeom>
          </p:spPr>
          <p:txBody>
            <a:bodyPr lIns="0" tIns="0" rIns="0" bIns="0" rtlCol="0" anchor="t">
              <a:spAutoFit/>
            </a:bodyPr>
            <a:lstStyle/>
            <a:p>
              <a:pPr algn="l">
                <a:lnSpc>
                  <a:spcPts val="3000"/>
                </a:lnSpc>
              </a:pPr>
              <a:endParaRPr/>
            </a:p>
          </p:txBody>
        </p:sp>
      </p:grpSp>
      <p:grpSp>
        <p:nvGrpSpPr>
          <p:cNvPr id="18" name="Group 18"/>
          <p:cNvGrpSpPr/>
          <p:nvPr/>
        </p:nvGrpSpPr>
        <p:grpSpPr>
          <a:xfrm>
            <a:off x="11407666" y="4216651"/>
            <a:ext cx="5222738" cy="1416437"/>
            <a:chOff x="0" y="0"/>
            <a:chExt cx="6963651" cy="1888583"/>
          </a:xfrm>
        </p:grpSpPr>
        <p:sp>
          <p:nvSpPr>
            <p:cNvPr id="19" name="TextBox 19"/>
            <p:cNvSpPr txBox="1"/>
            <p:nvPr/>
          </p:nvSpPr>
          <p:spPr>
            <a:xfrm>
              <a:off x="0" y="-95250"/>
              <a:ext cx="6930196" cy="1339850"/>
            </a:xfrm>
            <a:prstGeom prst="rect">
              <a:avLst/>
            </a:prstGeom>
          </p:spPr>
          <p:txBody>
            <a:bodyPr lIns="0" tIns="0" rIns="0" bIns="0" rtlCol="0" anchor="t">
              <a:spAutoFit/>
            </a:bodyPr>
            <a:lstStyle/>
            <a:p>
              <a:pPr algn="l">
                <a:lnSpc>
                  <a:spcPts val="3900"/>
                </a:lnSpc>
              </a:pPr>
              <a:r>
                <a:rPr lang="en-US" sz="3000" spc="120" dirty="0">
                  <a:solidFill>
                    <a:srgbClr val="FFFFFF"/>
                  </a:solidFill>
                  <a:latin typeface="Klavika-Medium"/>
                </a:rPr>
                <a:t>Demand cannot exceed supply</a:t>
              </a:r>
            </a:p>
          </p:txBody>
        </p:sp>
        <p:sp>
          <p:nvSpPr>
            <p:cNvPr id="20" name="TextBox 20"/>
            <p:cNvSpPr txBox="1"/>
            <p:nvPr/>
          </p:nvSpPr>
          <p:spPr>
            <a:xfrm>
              <a:off x="33454" y="1428208"/>
              <a:ext cx="6930196" cy="460375"/>
            </a:xfrm>
            <a:prstGeom prst="rect">
              <a:avLst/>
            </a:prstGeom>
          </p:spPr>
          <p:txBody>
            <a:bodyPr lIns="0" tIns="0" rIns="0" bIns="0" rtlCol="0" anchor="t">
              <a:spAutoFit/>
            </a:bodyPr>
            <a:lstStyle/>
            <a:p>
              <a:pPr algn="l">
                <a:lnSpc>
                  <a:spcPts val="3000"/>
                </a:lnSpc>
              </a:pPr>
              <a:endParaRPr/>
            </a:p>
          </p:txBody>
        </p:sp>
      </p:grpSp>
      <p:sp>
        <p:nvSpPr>
          <p:cNvPr id="21" name="AutoShape 2">
            <a:extLst>
              <a:ext uri="{FF2B5EF4-FFF2-40B4-BE49-F238E27FC236}">
                <a16:creationId xmlns:a16="http://schemas.microsoft.com/office/drawing/2014/main" id="{C69DE8EB-D5C0-41BB-B117-59B636C49526}"/>
              </a:ext>
            </a:extLst>
          </p:cNvPr>
          <p:cNvSpPr/>
          <p:nvPr/>
        </p:nvSpPr>
        <p:spPr>
          <a:xfrm>
            <a:off x="1173747" y="3258060"/>
            <a:ext cx="7674664" cy="2709641"/>
          </a:xfrm>
          <a:prstGeom prst="rect">
            <a:avLst/>
          </a:prstGeom>
          <a:solidFill>
            <a:srgbClr val="57735C"/>
          </a:solidFill>
        </p:spPr>
      </p:sp>
      <p:sp>
        <p:nvSpPr>
          <p:cNvPr id="22" name="AutoShape 3">
            <a:extLst>
              <a:ext uri="{FF2B5EF4-FFF2-40B4-BE49-F238E27FC236}">
                <a16:creationId xmlns:a16="http://schemas.microsoft.com/office/drawing/2014/main" id="{D347D8EB-BF22-4565-A05C-7EF6B7F2C10E}"/>
              </a:ext>
            </a:extLst>
          </p:cNvPr>
          <p:cNvSpPr/>
          <p:nvPr/>
        </p:nvSpPr>
        <p:spPr>
          <a:xfrm>
            <a:off x="9439589" y="3258060"/>
            <a:ext cx="7674664" cy="2709641"/>
          </a:xfrm>
          <a:prstGeom prst="rect">
            <a:avLst/>
          </a:prstGeom>
          <a:solidFill>
            <a:srgbClr val="57735C"/>
          </a:solidFill>
        </p:spPr>
      </p:sp>
      <p:pic>
        <p:nvPicPr>
          <p:cNvPr id="23" name="Picture 4">
            <a:extLst>
              <a:ext uri="{FF2B5EF4-FFF2-40B4-BE49-F238E27FC236}">
                <a16:creationId xmlns:a16="http://schemas.microsoft.com/office/drawing/2014/main" id="{97BE68B8-F0CE-42AD-AD05-7F638D10C39C}"/>
              </a:ext>
            </a:extLst>
          </p:cNvPr>
          <p:cNvPicPr>
            <a:picLocks noChangeAspect="1"/>
          </p:cNvPicPr>
          <p:nvPr/>
        </p:nvPicPr>
        <p:blipFill>
          <a:blip r:embed="rId3"/>
          <a:srcRect/>
          <a:stretch>
            <a:fillRect/>
          </a:stretch>
        </p:blipFill>
        <p:spPr>
          <a:xfrm>
            <a:off x="9914562" y="4096510"/>
            <a:ext cx="1046990" cy="1046990"/>
          </a:xfrm>
          <a:prstGeom prst="rect">
            <a:avLst/>
          </a:prstGeom>
        </p:spPr>
      </p:pic>
      <p:sp>
        <p:nvSpPr>
          <p:cNvPr id="24" name="AutoShape 5">
            <a:extLst>
              <a:ext uri="{FF2B5EF4-FFF2-40B4-BE49-F238E27FC236}">
                <a16:creationId xmlns:a16="http://schemas.microsoft.com/office/drawing/2014/main" id="{DF8CFE38-D790-4F2B-954C-B8A146A38341}"/>
              </a:ext>
            </a:extLst>
          </p:cNvPr>
          <p:cNvSpPr/>
          <p:nvPr/>
        </p:nvSpPr>
        <p:spPr>
          <a:xfrm>
            <a:off x="1173747" y="6548659"/>
            <a:ext cx="7674664" cy="2709641"/>
          </a:xfrm>
          <a:prstGeom prst="rect">
            <a:avLst/>
          </a:prstGeom>
          <a:solidFill>
            <a:srgbClr val="57735C"/>
          </a:solidFill>
        </p:spPr>
      </p:sp>
      <p:pic>
        <p:nvPicPr>
          <p:cNvPr id="25" name="Picture 6">
            <a:extLst>
              <a:ext uri="{FF2B5EF4-FFF2-40B4-BE49-F238E27FC236}">
                <a16:creationId xmlns:a16="http://schemas.microsoft.com/office/drawing/2014/main" id="{891CCF55-B7B7-4FAF-9F33-A1DA0AA950E1}"/>
              </a:ext>
            </a:extLst>
          </p:cNvPr>
          <p:cNvPicPr>
            <a:picLocks noChangeAspect="1"/>
          </p:cNvPicPr>
          <p:nvPr/>
        </p:nvPicPr>
        <p:blipFill>
          <a:blip r:embed="rId4"/>
          <a:srcRect/>
          <a:stretch>
            <a:fillRect/>
          </a:stretch>
        </p:blipFill>
        <p:spPr>
          <a:xfrm>
            <a:off x="1709423" y="7381733"/>
            <a:ext cx="1043494" cy="1043494"/>
          </a:xfrm>
          <a:prstGeom prst="rect">
            <a:avLst/>
          </a:prstGeom>
        </p:spPr>
      </p:pic>
      <p:pic>
        <p:nvPicPr>
          <p:cNvPr id="27" name="Picture 8">
            <a:extLst>
              <a:ext uri="{FF2B5EF4-FFF2-40B4-BE49-F238E27FC236}">
                <a16:creationId xmlns:a16="http://schemas.microsoft.com/office/drawing/2014/main" id="{4FAED06C-05C7-4EF1-A428-BA46D5C0E3F9}"/>
              </a:ext>
            </a:extLst>
          </p:cNvPr>
          <p:cNvPicPr>
            <a:picLocks noChangeAspect="1"/>
          </p:cNvPicPr>
          <p:nvPr/>
        </p:nvPicPr>
        <p:blipFill>
          <a:blip r:embed="rId5"/>
          <a:srcRect/>
          <a:stretch>
            <a:fillRect/>
          </a:stretch>
        </p:blipFill>
        <p:spPr>
          <a:xfrm>
            <a:off x="9914562" y="7372807"/>
            <a:ext cx="1052420" cy="1052420"/>
          </a:xfrm>
          <a:prstGeom prst="rect">
            <a:avLst/>
          </a:prstGeom>
        </p:spPr>
      </p:pic>
      <p:pic>
        <p:nvPicPr>
          <p:cNvPr id="28" name="Picture 9">
            <a:extLst>
              <a:ext uri="{FF2B5EF4-FFF2-40B4-BE49-F238E27FC236}">
                <a16:creationId xmlns:a16="http://schemas.microsoft.com/office/drawing/2014/main" id="{0806092F-A847-4A4C-8295-7FA9FF633A1B}"/>
              </a:ext>
            </a:extLst>
          </p:cNvPr>
          <p:cNvPicPr>
            <a:picLocks noChangeAspect="1"/>
          </p:cNvPicPr>
          <p:nvPr/>
        </p:nvPicPr>
        <p:blipFill>
          <a:blip r:embed="rId6"/>
          <a:srcRect/>
          <a:stretch>
            <a:fillRect/>
          </a:stretch>
        </p:blipFill>
        <p:spPr>
          <a:xfrm>
            <a:off x="1709423" y="4095605"/>
            <a:ext cx="1048800" cy="1048800"/>
          </a:xfrm>
          <a:prstGeom prst="rect">
            <a:avLst/>
          </a:prstGeom>
        </p:spPr>
      </p:pic>
      <p:grpSp>
        <p:nvGrpSpPr>
          <p:cNvPr id="29" name="Group 10">
            <a:extLst>
              <a:ext uri="{FF2B5EF4-FFF2-40B4-BE49-F238E27FC236}">
                <a16:creationId xmlns:a16="http://schemas.microsoft.com/office/drawing/2014/main" id="{8CB0473C-F83E-45D5-9808-8F01778DF77A}"/>
              </a:ext>
            </a:extLst>
          </p:cNvPr>
          <p:cNvGrpSpPr/>
          <p:nvPr/>
        </p:nvGrpSpPr>
        <p:grpSpPr>
          <a:xfrm>
            <a:off x="3192006" y="4083237"/>
            <a:ext cx="5222737" cy="1002099"/>
            <a:chOff x="0" y="-95249"/>
            <a:chExt cx="6963650" cy="1336132"/>
          </a:xfrm>
        </p:grpSpPr>
        <p:sp>
          <p:nvSpPr>
            <p:cNvPr id="30" name="TextBox 11">
              <a:extLst>
                <a:ext uri="{FF2B5EF4-FFF2-40B4-BE49-F238E27FC236}">
                  <a16:creationId xmlns:a16="http://schemas.microsoft.com/office/drawing/2014/main" id="{520E99AA-1B7D-4E3B-9498-7E8C4A766DB9}"/>
                </a:ext>
              </a:extLst>
            </p:cNvPr>
            <p:cNvSpPr txBox="1"/>
            <p:nvPr/>
          </p:nvSpPr>
          <p:spPr>
            <a:xfrm>
              <a:off x="0" y="-95249"/>
              <a:ext cx="6930197" cy="654025"/>
            </a:xfrm>
            <a:prstGeom prst="rect">
              <a:avLst/>
            </a:prstGeom>
          </p:spPr>
          <p:txBody>
            <a:bodyPr lIns="0" tIns="0" rIns="0" bIns="0" rtlCol="0" anchor="t">
              <a:spAutoFit/>
            </a:bodyPr>
            <a:lstStyle/>
            <a:p>
              <a:pPr algn="l">
                <a:lnSpc>
                  <a:spcPts val="3900"/>
                </a:lnSpc>
              </a:pPr>
              <a:r>
                <a:rPr lang="en-US" sz="3000" spc="120" dirty="0">
                  <a:solidFill>
                    <a:srgbClr val="FFFFFF"/>
                  </a:solidFill>
                  <a:latin typeface="Klavika-Medium"/>
                </a:rPr>
                <a:t>Forage growth basics</a:t>
              </a:r>
            </a:p>
          </p:txBody>
        </p:sp>
        <p:sp>
          <p:nvSpPr>
            <p:cNvPr id="31" name="TextBox 12">
              <a:extLst>
                <a:ext uri="{FF2B5EF4-FFF2-40B4-BE49-F238E27FC236}">
                  <a16:creationId xmlns:a16="http://schemas.microsoft.com/office/drawing/2014/main" id="{411308DC-04C8-4D79-80D9-2CCB4869B3E5}"/>
                </a:ext>
              </a:extLst>
            </p:cNvPr>
            <p:cNvSpPr txBox="1"/>
            <p:nvPr/>
          </p:nvSpPr>
          <p:spPr>
            <a:xfrm>
              <a:off x="33454" y="780508"/>
              <a:ext cx="6930196" cy="460375"/>
            </a:xfrm>
            <a:prstGeom prst="rect">
              <a:avLst/>
            </a:prstGeom>
          </p:spPr>
          <p:txBody>
            <a:bodyPr lIns="0" tIns="0" rIns="0" bIns="0" rtlCol="0" anchor="t">
              <a:spAutoFit/>
            </a:bodyPr>
            <a:lstStyle/>
            <a:p>
              <a:pPr algn="l">
                <a:lnSpc>
                  <a:spcPts val="3000"/>
                </a:lnSpc>
              </a:pPr>
              <a:endParaRPr/>
            </a:p>
          </p:txBody>
        </p:sp>
      </p:grpSp>
      <p:grpSp>
        <p:nvGrpSpPr>
          <p:cNvPr id="33" name="Group 15">
            <a:extLst>
              <a:ext uri="{FF2B5EF4-FFF2-40B4-BE49-F238E27FC236}">
                <a16:creationId xmlns:a16="http://schemas.microsoft.com/office/drawing/2014/main" id="{1F5D8210-59EC-4026-A202-973F7C382003}"/>
              </a:ext>
            </a:extLst>
          </p:cNvPr>
          <p:cNvGrpSpPr/>
          <p:nvPr/>
        </p:nvGrpSpPr>
        <p:grpSpPr>
          <a:xfrm>
            <a:off x="3192006" y="7276148"/>
            <a:ext cx="5222737" cy="1487874"/>
            <a:chOff x="0" y="-95249"/>
            <a:chExt cx="6963650" cy="1983832"/>
          </a:xfrm>
        </p:grpSpPr>
        <p:sp>
          <p:nvSpPr>
            <p:cNvPr id="34" name="TextBox 16">
              <a:extLst>
                <a:ext uri="{FF2B5EF4-FFF2-40B4-BE49-F238E27FC236}">
                  <a16:creationId xmlns:a16="http://schemas.microsoft.com/office/drawing/2014/main" id="{39B9461A-F4EC-42D1-B134-998F77DFDA7F}"/>
                </a:ext>
              </a:extLst>
            </p:cNvPr>
            <p:cNvSpPr txBox="1"/>
            <p:nvPr/>
          </p:nvSpPr>
          <p:spPr>
            <a:xfrm>
              <a:off x="0" y="-95249"/>
              <a:ext cx="6930197" cy="654025"/>
            </a:xfrm>
            <a:prstGeom prst="rect">
              <a:avLst/>
            </a:prstGeom>
          </p:spPr>
          <p:txBody>
            <a:bodyPr lIns="0" tIns="0" rIns="0" bIns="0" rtlCol="0" anchor="t">
              <a:spAutoFit/>
            </a:bodyPr>
            <a:lstStyle/>
            <a:p>
              <a:pPr algn="l">
                <a:lnSpc>
                  <a:spcPts val="3900"/>
                </a:lnSpc>
              </a:pPr>
              <a:r>
                <a:rPr lang="en-US" sz="3000" spc="120" dirty="0">
                  <a:solidFill>
                    <a:srgbClr val="FFFFFF"/>
                  </a:solidFill>
                  <a:latin typeface="Klavika-Medium"/>
                </a:rPr>
                <a:t>Anticipate forage scenarios</a:t>
              </a:r>
            </a:p>
          </p:txBody>
        </p:sp>
        <p:sp>
          <p:nvSpPr>
            <p:cNvPr id="35" name="TextBox 17">
              <a:extLst>
                <a:ext uri="{FF2B5EF4-FFF2-40B4-BE49-F238E27FC236}">
                  <a16:creationId xmlns:a16="http://schemas.microsoft.com/office/drawing/2014/main" id="{C88898F6-BE9D-4B45-ABD4-36D43C87A64B}"/>
                </a:ext>
              </a:extLst>
            </p:cNvPr>
            <p:cNvSpPr txBox="1"/>
            <p:nvPr/>
          </p:nvSpPr>
          <p:spPr>
            <a:xfrm>
              <a:off x="33454" y="1428208"/>
              <a:ext cx="6930196" cy="460375"/>
            </a:xfrm>
            <a:prstGeom prst="rect">
              <a:avLst/>
            </a:prstGeom>
          </p:spPr>
          <p:txBody>
            <a:bodyPr lIns="0" tIns="0" rIns="0" bIns="0" rtlCol="0" anchor="t">
              <a:spAutoFit/>
            </a:bodyPr>
            <a:lstStyle/>
            <a:p>
              <a:pPr algn="l">
                <a:lnSpc>
                  <a:spcPts val="3000"/>
                </a:lnSpc>
              </a:pPr>
              <a:endParaRPr/>
            </a:p>
          </p:txBody>
        </p:sp>
      </p:grpSp>
      <p:grpSp>
        <p:nvGrpSpPr>
          <p:cNvPr id="36" name="Group 18">
            <a:extLst>
              <a:ext uri="{FF2B5EF4-FFF2-40B4-BE49-F238E27FC236}">
                <a16:creationId xmlns:a16="http://schemas.microsoft.com/office/drawing/2014/main" id="{3A487F28-3AAC-4E37-B1A7-C62A336F7EAF}"/>
              </a:ext>
            </a:extLst>
          </p:cNvPr>
          <p:cNvGrpSpPr/>
          <p:nvPr/>
        </p:nvGrpSpPr>
        <p:grpSpPr>
          <a:xfrm>
            <a:off x="11407666" y="4145214"/>
            <a:ext cx="5222737" cy="1487874"/>
            <a:chOff x="0" y="-95249"/>
            <a:chExt cx="6963650" cy="1983832"/>
          </a:xfrm>
        </p:grpSpPr>
        <p:sp>
          <p:nvSpPr>
            <p:cNvPr id="37" name="TextBox 19">
              <a:extLst>
                <a:ext uri="{FF2B5EF4-FFF2-40B4-BE49-F238E27FC236}">
                  <a16:creationId xmlns:a16="http://schemas.microsoft.com/office/drawing/2014/main" id="{9E86C60D-813A-4647-9723-6B2C57BC1C4B}"/>
                </a:ext>
              </a:extLst>
            </p:cNvPr>
            <p:cNvSpPr txBox="1"/>
            <p:nvPr/>
          </p:nvSpPr>
          <p:spPr>
            <a:xfrm>
              <a:off x="0" y="-95249"/>
              <a:ext cx="6930197" cy="1320875"/>
            </a:xfrm>
            <a:prstGeom prst="rect">
              <a:avLst/>
            </a:prstGeom>
          </p:spPr>
          <p:txBody>
            <a:bodyPr lIns="0" tIns="0" rIns="0" bIns="0" rtlCol="0" anchor="t">
              <a:spAutoFit/>
            </a:bodyPr>
            <a:lstStyle/>
            <a:p>
              <a:pPr algn="l">
                <a:lnSpc>
                  <a:spcPts val="3900"/>
                </a:lnSpc>
              </a:pPr>
              <a:r>
                <a:rPr lang="en-US" sz="3000" spc="120" dirty="0">
                  <a:solidFill>
                    <a:srgbClr val="FFFFFF"/>
                  </a:solidFill>
                  <a:latin typeface="Klavika-Medium"/>
                </a:rPr>
                <a:t>Demand cannot exceed supply</a:t>
              </a:r>
            </a:p>
          </p:txBody>
        </p:sp>
        <p:sp>
          <p:nvSpPr>
            <p:cNvPr id="38" name="TextBox 20">
              <a:extLst>
                <a:ext uri="{FF2B5EF4-FFF2-40B4-BE49-F238E27FC236}">
                  <a16:creationId xmlns:a16="http://schemas.microsoft.com/office/drawing/2014/main" id="{8551DB91-2B84-4FC0-AE6C-DBEA84AD56E4}"/>
                </a:ext>
              </a:extLst>
            </p:cNvPr>
            <p:cNvSpPr txBox="1"/>
            <p:nvPr/>
          </p:nvSpPr>
          <p:spPr>
            <a:xfrm>
              <a:off x="33454" y="1428208"/>
              <a:ext cx="6930196" cy="460375"/>
            </a:xfrm>
            <a:prstGeom prst="rect">
              <a:avLst/>
            </a:prstGeom>
          </p:spPr>
          <p:txBody>
            <a:bodyPr lIns="0" tIns="0" rIns="0" bIns="0" rtlCol="0" anchor="t">
              <a:spAutoFit/>
            </a:bodyPr>
            <a:lstStyle/>
            <a:p>
              <a:pPr algn="l">
                <a:lnSpc>
                  <a:spcPts val="3000"/>
                </a:lnSpc>
              </a:pPr>
              <a:endParaRPr/>
            </a:p>
          </p:txBody>
        </p:sp>
      </p:grpSp>
    </p:spTree>
    <p:extLst>
      <p:ext uri="{BB962C8B-B14F-4D97-AF65-F5344CB8AC3E}">
        <p14:creationId xmlns:p14="http://schemas.microsoft.com/office/powerpoint/2010/main" val="1550173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8745" y="1"/>
            <a:ext cx="6229377" cy="8330566"/>
            <a:chOff x="-39940" y="1143002"/>
            <a:chExt cx="8305835" cy="11107419"/>
          </a:xfrm>
        </p:grpSpPr>
        <p:sp>
          <p:nvSpPr>
            <p:cNvPr id="3" name="AutoShape 3"/>
            <p:cNvSpPr/>
            <p:nvPr/>
          </p:nvSpPr>
          <p:spPr>
            <a:xfrm>
              <a:off x="-39940" y="1143002"/>
              <a:ext cx="8305835" cy="11107419"/>
            </a:xfrm>
            <a:prstGeom prst="rect">
              <a:avLst/>
            </a:prstGeom>
            <a:solidFill>
              <a:srgbClr val="1E4D2B"/>
            </a:solidFill>
          </p:spPr>
        </p:sp>
        <p:sp>
          <p:nvSpPr>
            <p:cNvPr id="4" name="AutoShape 4"/>
            <p:cNvSpPr/>
            <p:nvPr/>
          </p:nvSpPr>
          <p:spPr>
            <a:xfrm>
              <a:off x="1105998" y="6023400"/>
              <a:ext cx="5830218" cy="62943"/>
            </a:xfrm>
            <a:prstGeom prst="rect">
              <a:avLst/>
            </a:prstGeom>
            <a:solidFill>
              <a:srgbClr val="ECF8EE"/>
            </a:solidFill>
          </p:spPr>
        </p:sp>
        <p:sp>
          <p:nvSpPr>
            <p:cNvPr id="5" name="TextBox 5"/>
            <p:cNvSpPr txBox="1"/>
            <p:nvPr/>
          </p:nvSpPr>
          <p:spPr>
            <a:xfrm>
              <a:off x="1105998" y="2035918"/>
              <a:ext cx="6093839" cy="1339850"/>
            </a:xfrm>
            <a:prstGeom prst="rect">
              <a:avLst/>
            </a:prstGeom>
          </p:spPr>
          <p:txBody>
            <a:bodyPr lIns="0" tIns="0" rIns="0" bIns="0" rtlCol="0" anchor="t">
              <a:spAutoFit/>
            </a:bodyPr>
            <a:lstStyle/>
            <a:p>
              <a:pPr algn="l">
                <a:lnSpc>
                  <a:spcPts val="3900"/>
                </a:lnSpc>
              </a:pPr>
              <a:r>
                <a:rPr lang="en-US" sz="3000" spc="120">
                  <a:solidFill>
                    <a:srgbClr val="FFFFFF"/>
                  </a:solidFill>
                  <a:latin typeface="Klavika-Medium"/>
                </a:rPr>
                <a:t>Grazing Management Principle 1</a:t>
              </a:r>
            </a:p>
          </p:txBody>
        </p:sp>
        <p:sp>
          <p:nvSpPr>
            <p:cNvPr id="6" name="TextBox 6"/>
            <p:cNvSpPr txBox="1"/>
            <p:nvPr/>
          </p:nvSpPr>
          <p:spPr>
            <a:xfrm>
              <a:off x="1105999" y="6569454"/>
              <a:ext cx="6093839" cy="5529634"/>
            </a:xfrm>
            <a:prstGeom prst="rect">
              <a:avLst/>
            </a:prstGeom>
          </p:spPr>
          <p:txBody>
            <a:bodyPr lIns="0" tIns="0" rIns="0" bIns="0" rtlCol="0" anchor="t">
              <a:spAutoFit/>
            </a:bodyPr>
            <a:lstStyle/>
            <a:p>
              <a:pPr algn="l">
                <a:lnSpc>
                  <a:spcPts val="3639"/>
                </a:lnSpc>
              </a:pPr>
              <a:r>
                <a:rPr lang="en-US" sz="2799" spc="83" dirty="0">
                  <a:solidFill>
                    <a:srgbClr val="FFFFFF"/>
                  </a:solidFill>
                  <a:latin typeface="Klavika-Medium"/>
                </a:rPr>
                <a:t>Remove/ destroy less than 50% of leaf matter</a:t>
              </a:r>
            </a:p>
            <a:p>
              <a:pPr algn="l">
                <a:lnSpc>
                  <a:spcPts val="3639"/>
                </a:lnSpc>
              </a:pPr>
              <a:endParaRPr lang="en-US" sz="2799" spc="83" dirty="0">
                <a:solidFill>
                  <a:srgbClr val="FFFFFF"/>
                </a:solidFill>
                <a:latin typeface="Klavika-Medium"/>
              </a:endParaRPr>
            </a:p>
            <a:p>
              <a:pPr algn="l">
                <a:lnSpc>
                  <a:spcPts val="3639"/>
                </a:lnSpc>
              </a:pPr>
              <a:r>
                <a:rPr lang="en-US" sz="2000" i="1" spc="83" dirty="0">
                  <a:solidFill>
                    <a:srgbClr val="FFFFFF"/>
                  </a:solidFill>
                  <a:latin typeface="Klavika-Medium"/>
                </a:rPr>
                <a:t>Plan to harvest 25% of production as additional forage will be destroyed / trampled in harvest and may result to 50% loss to the plant</a:t>
              </a:r>
            </a:p>
            <a:p>
              <a:pPr algn="l">
                <a:lnSpc>
                  <a:spcPts val="3639"/>
                </a:lnSpc>
              </a:pPr>
              <a:endParaRPr lang="en-US" sz="2799" spc="83" dirty="0">
                <a:solidFill>
                  <a:srgbClr val="FFFFFF"/>
                </a:solidFill>
                <a:latin typeface="Klavika-Medium"/>
              </a:endParaRPr>
            </a:p>
            <a:p>
              <a:pPr algn="l">
                <a:lnSpc>
                  <a:spcPts val="3640"/>
                </a:lnSpc>
              </a:pPr>
              <a:endParaRPr lang="en-US" sz="2799" spc="83" dirty="0">
                <a:solidFill>
                  <a:srgbClr val="FFFFFF"/>
                </a:solidFill>
                <a:latin typeface="Klavika-Medium"/>
              </a:endParaRPr>
            </a:p>
          </p:txBody>
        </p:sp>
        <p:sp>
          <p:nvSpPr>
            <p:cNvPr id="7" name="TextBox 7"/>
            <p:cNvSpPr txBox="1"/>
            <p:nvPr/>
          </p:nvSpPr>
          <p:spPr>
            <a:xfrm>
              <a:off x="1105999" y="3751580"/>
              <a:ext cx="6093839" cy="1767150"/>
            </a:xfrm>
            <a:prstGeom prst="rect">
              <a:avLst/>
            </a:prstGeom>
          </p:spPr>
          <p:txBody>
            <a:bodyPr lIns="0" tIns="0" rIns="0" bIns="0" rtlCol="0" anchor="t">
              <a:spAutoFit/>
            </a:bodyPr>
            <a:lstStyle/>
            <a:p>
              <a:pPr algn="l">
                <a:lnSpc>
                  <a:spcPts val="12480"/>
                </a:lnSpc>
              </a:pPr>
              <a:r>
                <a:rPr lang="en-US" sz="4000" dirty="0">
                  <a:solidFill>
                    <a:srgbClr val="FFFFFF"/>
                  </a:solidFill>
                  <a:latin typeface="Vitesse-Book"/>
                </a:rPr>
                <a:t>Graze Moderately</a:t>
              </a:r>
            </a:p>
          </p:txBody>
        </p:sp>
      </p:grpSp>
      <p:pic>
        <p:nvPicPr>
          <p:cNvPr id="8" name="Picture 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225382" y="-652378"/>
            <a:ext cx="10719351" cy="1159175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E4D2B"/>
        </a:solidFill>
        <a:effectLst/>
      </p:bgPr>
    </p:bg>
    <p:spTree>
      <p:nvGrpSpPr>
        <p:cNvPr id="1" name=""/>
        <p:cNvGrpSpPr/>
        <p:nvPr/>
      </p:nvGrpSpPr>
      <p:grpSpPr>
        <a:xfrm>
          <a:off x="0" y="0"/>
          <a:ext cx="0" cy="0"/>
          <a:chOff x="0" y="0"/>
          <a:chExt cx="0" cy="0"/>
        </a:xfrm>
      </p:grpSpPr>
      <p:grpSp>
        <p:nvGrpSpPr>
          <p:cNvPr id="3" name="Group 3"/>
          <p:cNvGrpSpPr/>
          <p:nvPr/>
        </p:nvGrpSpPr>
        <p:grpSpPr>
          <a:xfrm>
            <a:off x="9144000" y="1028700"/>
            <a:ext cx="7631447" cy="5115588"/>
            <a:chOff x="0" y="0"/>
            <a:chExt cx="10175263" cy="6820784"/>
          </a:xfrm>
        </p:grpSpPr>
        <p:sp>
          <p:nvSpPr>
            <p:cNvPr id="4" name="TextBox 4"/>
            <p:cNvSpPr txBox="1"/>
            <p:nvPr/>
          </p:nvSpPr>
          <p:spPr>
            <a:xfrm>
              <a:off x="0" y="-9525"/>
              <a:ext cx="10175263" cy="2638425"/>
            </a:xfrm>
            <a:prstGeom prst="rect">
              <a:avLst/>
            </a:prstGeom>
          </p:spPr>
          <p:txBody>
            <a:bodyPr lIns="0" tIns="0" rIns="0" bIns="0" rtlCol="0" anchor="t">
              <a:spAutoFit/>
            </a:bodyPr>
            <a:lstStyle/>
            <a:p>
              <a:pPr algn="l">
                <a:lnSpc>
                  <a:spcPts val="7800"/>
                </a:lnSpc>
              </a:pPr>
              <a:r>
                <a:rPr lang="en-US" sz="6500" spc="130">
                  <a:solidFill>
                    <a:srgbClr val="FFFFFF"/>
                  </a:solidFill>
                  <a:latin typeface="Vitesse-Book"/>
                </a:rPr>
                <a:t>Grass-plant basics</a:t>
              </a:r>
            </a:p>
          </p:txBody>
        </p:sp>
        <p:sp>
          <p:nvSpPr>
            <p:cNvPr id="5" name="TextBox 5"/>
            <p:cNvSpPr txBox="1"/>
            <p:nvPr/>
          </p:nvSpPr>
          <p:spPr>
            <a:xfrm>
              <a:off x="0" y="2893905"/>
              <a:ext cx="10175263" cy="692150"/>
            </a:xfrm>
            <a:prstGeom prst="rect">
              <a:avLst/>
            </a:prstGeom>
          </p:spPr>
          <p:txBody>
            <a:bodyPr lIns="0" tIns="0" rIns="0" bIns="0" rtlCol="0" anchor="t">
              <a:spAutoFit/>
            </a:bodyPr>
            <a:lstStyle/>
            <a:p>
              <a:pPr algn="l">
                <a:lnSpc>
                  <a:spcPts val="3900"/>
                </a:lnSpc>
              </a:pPr>
              <a:r>
                <a:rPr lang="en-US" sz="3000" spc="120">
                  <a:solidFill>
                    <a:srgbClr val="FFFFFF"/>
                  </a:solidFill>
                  <a:latin typeface="Klavika-Medium"/>
                </a:rPr>
                <a:t>Solar panel vs. Storage</a:t>
              </a:r>
            </a:p>
          </p:txBody>
        </p:sp>
        <p:sp>
          <p:nvSpPr>
            <p:cNvPr id="6" name="TextBox 6"/>
            <p:cNvSpPr txBox="1"/>
            <p:nvPr/>
          </p:nvSpPr>
          <p:spPr>
            <a:xfrm>
              <a:off x="0" y="4013449"/>
              <a:ext cx="10175263" cy="2807335"/>
            </a:xfrm>
            <a:prstGeom prst="rect">
              <a:avLst/>
            </a:prstGeom>
          </p:spPr>
          <p:txBody>
            <a:bodyPr lIns="0" tIns="0" rIns="0" bIns="0" rtlCol="0" anchor="t">
              <a:spAutoFit/>
            </a:bodyPr>
            <a:lstStyle/>
            <a:p>
              <a:pPr algn="l">
                <a:lnSpc>
                  <a:spcPts val="3450"/>
                </a:lnSpc>
              </a:pPr>
              <a:r>
                <a:rPr lang="en-US" sz="2300">
                  <a:solidFill>
                    <a:srgbClr val="FFFFFF"/>
                  </a:solidFill>
                  <a:latin typeface="Proxima Nova Regular"/>
                </a:rPr>
                <a:t>Leaves produce carbohydrates for growth and survival via photosynthesis</a:t>
              </a:r>
            </a:p>
            <a:p>
              <a:pPr algn="l">
                <a:lnSpc>
                  <a:spcPts val="3450"/>
                </a:lnSpc>
              </a:pPr>
              <a:endParaRPr lang="en-US" sz="2300">
                <a:solidFill>
                  <a:srgbClr val="FFFFFF"/>
                </a:solidFill>
                <a:latin typeface="Proxima Nova Regular"/>
              </a:endParaRPr>
            </a:p>
            <a:p>
              <a:pPr algn="l">
                <a:lnSpc>
                  <a:spcPts val="3450"/>
                </a:lnSpc>
              </a:pPr>
              <a:r>
                <a:rPr lang="en-US" sz="2300">
                  <a:solidFill>
                    <a:srgbClr val="FFFFFF"/>
                  </a:solidFill>
                  <a:latin typeface="Proxima Nova Regular"/>
                </a:rPr>
                <a:t>Excess carbohydrates are stored in the roots when energy produced in photosynthesis exceeds demand</a:t>
              </a:r>
            </a:p>
          </p:txBody>
        </p:sp>
      </p:grpSp>
      <p:pic>
        <p:nvPicPr>
          <p:cNvPr id="7" name="Picture 7"/>
          <p:cNvPicPr>
            <a:picLocks noChangeAspect="1"/>
          </p:cNvPicPr>
          <p:nvPr/>
        </p:nvPicPr>
        <p:blipFill>
          <a:blip r:embed="rId2" cstate="screen">
            <a:extLst>
              <a:ext uri="{28A0092B-C50C-407E-A947-70E740481C1C}">
                <a14:useLocalDpi xmlns:a14="http://schemas.microsoft.com/office/drawing/2010/main"/>
              </a:ext>
            </a:extLst>
          </a:blip>
          <a:srcRect t="2143" b="2143"/>
          <a:stretch>
            <a:fillRect/>
          </a:stretch>
        </p:blipFill>
        <p:spPr>
          <a:xfrm>
            <a:off x="155116" y="-403939"/>
            <a:ext cx="8531684" cy="1065283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595828"/>
            <a:ext cx="8305800" cy="9129085"/>
          </a:xfrm>
          <a:prstGeom prst="rect">
            <a:avLst/>
          </a:prstGeom>
        </p:spPr>
      </p:pic>
      <p:grpSp>
        <p:nvGrpSpPr>
          <p:cNvPr id="3" name="Group 3"/>
          <p:cNvGrpSpPr/>
          <p:nvPr/>
        </p:nvGrpSpPr>
        <p:grpSpPr>
          <a:xfrm>
            <a:off x="8112552" y="0"/>
            <a:ext cx="11123302" cy="10287000"/>
            <a:chOff x="0" y="0"/>
            <a:chExt cx="14831069" cy="11066096"/>
          </a:xfrm>
        </p:grpSpPr>
        <p:sp>
          <p:nvSpPr>
            <p:cNvPr id="4" name="AutoShape 4"/>
            <p:cNvSpPr/>
            <p:nvPr/>
          </p:nvSpPr>
          <p:spPr>
            <a:xfrm>
              <a:off x="0" y="0"/>
              <a:ext cx="14831069" cy="11066096"/>
            </a:xfrm>
            <a:prstGeom prst="rect">
              <a:avLst/>
            </a:prstGeom>
            <a:solidFill>
              <a:srgbClr val="1E4D2B"/>
            </a:solidFill>
          </p:spPr>
        </p:sp>
        <p:sp>
          <p:nvSpPr>
            <p:cNvPr id="5" name="AutoShape 5"/>
            <p:cNvSpPr/>
            <p:nvPr/>
          </p:nvSpPr>
          <p:spPr>
            <a:xfrm>
              <a:off x="1502176" y="5563008"/>
              <a:ext cx="11826716" cy="131655"/>
            </a:xfrm>
            <a:prstGeom prst="rect">
              <a:avLst/>
            </a:prstGeom>
            <a:solidFill>
              <a:srgbClr val="ECF8EE"/>
            </a:solidFill>
          </p:spPr>
        </p:sp>
        <p:sp>
          <p:nvSpPr>
            <p:cNvPr id="6" name="TextBox 6"/>
            <p:cNvSpPr txBox="1"/>
            <p:nvPr/>
          </p:nvSpPr>
          <p:spPr>
            <a:xfrm>
              <a:off x="1506718" y="6104538"/>
              <a:ext cx="11822174" cy="3903658"/>
            </a:xfrm>
            <a:prstGeom prst="rect">
              <a:avLst/>
            </a:prstGeom>
          </p:spPr>
          <p:txBody>
            <a:bodyPr lIns="0" tIns="0" rIns="0" bIns="0" rtlCol="0" anchor="t">
              <a:spAutoFit/>
            </a:bodyPr>
            <a:lstStyle/>
            <a:p>
              <a:pPr algn="l">
                <a:lnSpc>
                  <a:spcPts val="3849"/>
                </a:lnSpc>
              </a:pPr>
              <a:r>
                <a:rPr lang="en-US" sz="2961" spc="88" dirty="0">
                  <a:solidFill>
                    <a:srgbClr val="FFFFFF"/>
                  </a:solidFill>
                  <a:latin typeface="Klavika-Medium"/>
                </a:rPr>
                <a:t>At high levels of defoliation, root growth is limited because plants are not generating excess to store in the roots </a:t>
              </a:r>
            </a:p>
            <a:p>
              <a:pPr algn="l">
                <a:lnSpc>
                  <a:spcPts val="3849"/>
                </a:lnSpc>
              </a:pPr>
              <a:endParaRPr lang="en-US" sz="2961" spc="88" dirty="0">
                <a:solidFill>
                  <a:srgbClr val="FFFFFF"/>
                </a:solidFill>
                <a:latin typeface="Klavika-Medium"/>
              </a:endParaRPr>
            </a:p>
            <a:p>
              <a:pPr algn="l">
                <a:lnSpc>
                  <a:spcPts val="3849"/>
                </a:lnSpc>
              </a:pPr>
              <a:r>
                <a:rPr lang="en-US" sz="2961" spc="88" dirty="0">
                  <a:solidFill>
                    <a:srgbClr val="FFFFFF"/>
                  </a:solidFill>
                  <a:latin typeface="Klavika-Medium"/>
                </a:rPr>
                <a:t>Loss of root mass limits the plant's ability to survive adversity</a:t>
              </a:r>
            </a:p>
          </p:txBody>
        </p:sp>
        <p:sp>
          <p:nvSpPr>
            <p:cNvPr id="7" name="TextBox 7"/>
            <p:cNvSpPr txBox="1"/>
            <p:nvPr/>
          </p:nvSpPr>
          <p:spPr>
            <a:xfrm>
              <a:off x="1502176" y="1048375"/>
              <a:ext cx="11822174" cy="4179793"/>
            </a:xfrm>
            <a:prstGeom prst="rect">
              <a:avLst/>
            </a:prstGeom>
          </p:spPr>
          <p:txBody>
            <a:bodyPr lIns="0" tIns="0" rIns="0" bIns="0" rtlCol="0" anchor="t">
              <a:spAutoFit/>
            </a:bodyPr>
            <a:lstStyle/>
            <a:p>
              <a:pPr algn="l">
                <a:lnSpc>
                  <a:spcPts val="8248"/>
                </a:lnSpc>
              </a:pPr>
              <a:r>
                <a:rPr lang="en-US" sz="6874" spc="137" dirty="0">
                  <a:solidFill>
                    <a:srgbClr val="FFFFFF"/>
                  </a:solidFill>
                  <a:latin typeface="Vitesse-Book"/>
                </a:rPr>
                <a:t>Heavy defoliation makes grass less competitive</a:t>
              </a:r>
            </a:p>
          </p:txBody>
        </p:sp>
      </p:grpSp>
      <p:sp>
        <p:nvSpPr>
          <p:cNvPr id="8" name="TextBox 8"/>
          <p:cNvSpPr txBox="1"/>
          <p:nvPr/>
        </p:nvSpPr>
        <p:spPr>
          <a:xfrm>
            <a:off x="2684349" y="2598343"/>
            <a:ext cx="1137009" cy="787463"/>
          </a:xfrm>
          <a:prstGeom prst="rect">
            <a:avLst/>
          </a:prstGeom>
        </p:spPr>
        <p:txBody>
          <a:bodyPr lIns="0" tIns="0" rIns="0" bIns="0" rtlCol="0" anchor="t">
            <a:spAutoFit/>
          </a:bodyPr>
          <a:lstStyle/>
          <a:p>
            <a:pPr algn="ctr">
              <a:lnSpc>
                <a:spcPts val="5880"/>
              </a:lnSpc>
              <a:spcBef>
                <a:spcPct val="0"/>
              </a:spcBef>
            </a:pPr>
            <a:r>
              <a:rPr lang="en-US" sz="4200">
                <a:solidFill>
                  <a:srgbClr val="FFFFFF"/>
                </a:solidFill>
                <a:latin typeface="klavika-bold"/>
              </a:rPr>
              <a:t>50 %</a:t>
            </a:r>
          </a:p>
        </p:txBody>
      </p:sp>
      <p:sp>
        <p:nvSpPr>
          <p:cNvPr id="9" name="TextBox 9"/>
          <p:cNvSpPr txBox="1"/>
          <p:nvPr/>
        </p:nvSpPr>
        <p:spPr>
          <a:xfrm>
            <a:off x="4856944" y="2597472"/>
            <a:ext cx="1283476" cy="710964"/>
          </a:xfrm>
          <a:prstGeom prst="rect">
            <a:avLst/>
          </a:prstGeom>
        </p:spPr>
        <p:txBody>
          <a:bodyPr wrap="square" lIns="0" tIns="0" rIns="0" bIns="0" rtlCol="0" anchor="t">
            <a:spAutoFit/>
          </a:bodyPr>
          <a:lstStyle/>
          <a:p>
            <a:pPr algn="ctr">
              <a:lnSpc>
                <a:spcPts val="5880"/>
              </a:lnSpc>
              <a:spcBef>
                <a:spcPct val="0"/>
              </a:spcBef>
            </a:pPr>
            <a:r>
              <a:rPr lang="en-US" sz="4200" dirty="0">
                <a:solidFill>
                  <a:srgbClr val="FFFFFF"/>
                </a:solidFill>
                <a:latin typeface="klavika-bold"/>
              </a:rPr>
              <a:t>70 %</a:t>
            </a:r>
          </a:p>
        </p:txBody>
      </p:sp>
      <p:sp>
        <p:nvSpPr>
          <p:cNvPr id="10" name="TextBox 10"/>
          <p:cNvSpPr txBox="1"/>
          <p:nvPr/>
        </p:nvSpPr>
        <p:spPr>
          <a:xfrm>
            <a:off x="6955926" y="2597472"/>
            <a:ext cx="1145181" cy="787463"/>
          </a:xfrm>
          <a:prstGeom prst="rect">
            <a:avLst/>
          </a:prstGeom>
        </p:spPr>
        <p:txBody>
          <a:bodyPr lIns="0" tIns="0" rIns="0" bIns="0" rtlCol="0" anchor="t">
            <a:spAutoFit/>
          </a:bodyPr>
          <a:lstStyle/>
          <a:p>
            <a:pPr algn="ctr">
              <a:lnSpc>
                <a:spcPts val="5880"/>
              </a:lnSpc>
              <a:spcBef>
                <a:spcPct val="0"/>
              </a:spcBef>
            </a:pPr>
            <a:r>
              <a:rPr lang="en-US" sz="4200">
                <a:solidFill>
                  <a:srgbClr val="FFFFFF"/>
                </a:solidFill>
                <a:latin typeface="klavika-bold"/>
              </a:rPr>
              <a:t>90 %</a:t>
            </a:r>
          </a:p>
        </p:txBody>
      </p:sp>
      <p:sp>
        <p:nvSpPr>
          <p:cNvPr id="11" name="TextBox 11"/>
          <p:cNvSpPr txBox="1"/>
          <p:nvPr/>
        </p:nvSpPr>
        <p:spPr>
          <a:xfrm>
            <a:off x="403461" y="2597472"/>
            <a:ext cx="1318914" cy="787463"/>
          </a:xfrm>
          <a:prstGeom prst="rect">
            <a:avLst/>
          </a:prstGeom>
        </p:spPr>
        <p:txBody>
          <a:bodyPr lIns="0" tIns="0" rIns="0" bIns="0" rtlCol="0" anchor="t">
            <a:spAutoFit/>
          </a:bodyPr>
          <a:lstStyle/>
          <a:p>
            <a:pPr algn="ctr">
              <a:lnSpc>
                <a:spcPts val="5880"/>
              </a:lnSpc>
              <a:spcBef>
                <a:spcPct val="0"/>
              </a:spcBef>
            </a:pPr>
            <a:r>
              <a:rPr lang="en-US" sz="4200">
                <a:solidFill>
                  <a:srgbClr val="FFFFFF"/>
                </a:solidFill>
                <a:latin typeface="klavika-bold"/>
              </a:rPr>
              <a:t>0 %</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SU Palette 2016">
      <a:dk1>
        <a:srgbClr val="59595B"/>
      </a:dk1>
      <a:lt1>
        <a:srgbClr val="FFFFFF"/>
      </a:lt1>
      <a:dk2>
        <a:srgbClr val="1E4D2B"/>
      </a:dk2>
      <a:lt2>
        <a:srgbClr val="C8C371"/>
      </a:lt2>
      <a:accent1>
        <a:srgbClr val="D9782C"/>
      </a:accent1>
      <a:accent2>
        <a:srgbClr val="C9D845"/>
      </a:accent2>
      <a:accent3>
        <a:srgbClr val="CC5430"/>
      </a:accent3>
      <a:accent4>
        <a:srgbClr val="105456"/>
      </a:accent4>
      <a:accent5>
        <a:srgbClr val="12A3B6"/>
      </a:accent5>
      <a:accent6>
        <a:srgbClr val="ECC530"/>
      </a:accent6>
      <a:hlink>
        <a:srgbClr val="3246A4"/>
      </a:hlink>
      <a:folHlink>
        <a:srgbClr val="6B15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750</TotalTime>
  <Words>3755</Words>
  <Application>Microsoft Office PowerPoint</Application>
  <PresentationFormat>Custom</PresentationFormat>
  <Paragraphs>522</Paragraphs>
  <Slides>50</Slides>
  <Notes>39</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50</vt:i4>
      </vt:variant>
    </vt:vector>
  </HeadingPairs>
  <TitlesOfParts>
    <vt:vector size="64" baseType="lpstr">
      <vt:lpstr>Calibri</vt:lpstr>
      <vt:lpstr>Arimo</vt:lpstr>
      <vt:lpstr>Vitesse-Book</vt:lpstr>
      <vt:lpstr>Webdings</vt:lpstr>
      <vt:lpstr>Proxima Nova Black Bold</vt:lpstr>
      <vt:lpstr>Franklin Gothic Book</vt:lpstr>
      <vt:lpstr>Vitesse</vt:lpstr>
      <vt:lpstr>Arial</vt:lpstr>
      <vt:lpstr>Proxima Nova 1</vt:lpstr>
      <vt:lpstr>Proxima Nova Regular</vt:lpstr>
      <vt:lpstr>Klavika-Medium</vt:lpstr>
      <vt:lpstr>klavika-bold</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Forage Demand – 1 Horse in Moffat County, 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Sustained heavy use, year after year, makes grass plants vulnerable</vt:lpstr>
      <vt:lpstr>Sustained heavy use, year after year, makes grass plants vulnerable</vt:lpstr>
      <vt:lpstr>Severe drought  grass mortality</vt:lpstr>
      <vt:lpstr>Prolonged drought + Pulse drought </vt:lpstr>
      <vt:lpstr>General aridification makes grass plants more vulnerable to severe drought</vt:lpstr>
      <vt:lpstr>Watch for Changes in the Kinds &amp; Amounts of Plants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30s</dc:title>
  <dc:creator>Retta</dc:creator>
  <cp:lastModifiedBy>Bruegger,Retta</cp:lastModifiedBy>
  <cp:revision>19</cp:revision>
  <dcterms:created xsi:type="dcterms:W3CDTF">2006-08-16T00:00:00Z</dcterms:created>
  <dcterms:modified xsi:type="dcterms:W3CDTF">2022-02-10T17:29:41Z</dcterms:modified>
  <dc:identifier>DADx29-B6Dc</dc:identifier>
</cp:coreProperties>
</file>