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620" r:id="rId3"/>
    <p:sldId id="413" r:id="rId4"/>
    <p:sldId id="553" r:id="rId5"/>
    <p:sldId id="607" r:id="rId6"/>
    <p:sldId id="614" r:id="rId7"/>
    <p:sldId id="615" r:id="rId8"/>
    <p:sldId id="616" r:id="rId9"/>
    <p:sldId id="617" r:id="rId10"/>
    <p:sldId id="688" r:id="rId11"/>
    <p:sldId id="689" r:id="rId12"/>
    <p:sldId id="694"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1687F-EEC4-47D4-A574-83B6D690D3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F600D60-D718-4B45-A86B-1A435645C679}">
      <dgm:prSet/>
      <dgm:spPr/>
      <dgm:t>
        <a:bodyPr/>
        <a:lstStyle/>
        <a:p>
          <a:pPr>
            <a:lnSpc>
              <a:spcPct val="100000"/>
            </a:lnSpc>
          </a:pPr>
          <a:r>
            <a:rPr lang="en-US" u="sng"/>
            <a:t>Plan</a:t>
          </a:r>
          <a:r>
            <a:rPr lang="en-US"/>
            <a:t> that identifies necessary pollutant reductions to meet water quality standards</a:t>
          </a:r>
        </a:p>
      </dgm:t>
    </dgm:pt>
    <dgm:pt modelId="{7E597657-FF94-4CFB-8DDA-A011F5A05873}" type="parTrans" cxnId="{455702CC-181D-4758-A5B6-EC19E34DEF19}">
      <dgm:prSet/>
      <dgm:spPr/>
      <dgm:t>
        <a:bodyPr/>
        <a:lstStyle/>
        <a:p>
          <a:endParaRPr lang="en-US"/>
        </a:p>
      </dgm:t>
    </dgm:pt>
    <dgm:pt modelId="{49740677-71DC-4433-B671-92653A875A64}" type="sibTrans" cxnId="{455702CC-181D-4758-A5B6-EC19E34DEF19}">
      <dgm:prSet/>
      <dgm:spPr/>
      <dgm:t>
        <a:bodyPr/>
        <a:lstStyle/>
        <a:p>
          <a:endParaRPr lang="en-US"/>
        </a:p>
      </dgm:t>
    </dgm:pt>
    <dgm:pt modelId="{ADB476E0-BF24-479D-BA9C-D3C2F202A075}">
      <dgm:prSet/>
      <dgm:spPr/>
      <dgm:t>
        <a:bodyPr/>
        <a:lstStyle/>
        <a:p>
          <a:pPr>
            <a:lnSpc>
              <a:spcPct val="100000"/>
            </a:lnSpc>
          </a:pPr>
          <a:r>
            <a:rPr lang="en-US" u="sng"/>
            <a:t>Tool</a:t>
          </a:r>
          <a:r>
            <a:rPr lang="en-US"/>
            <a:t> to help determine point source permits</a:t>
          </a:r>
        </a:p>
      </dgm:t>
    </dgm:pt>
    <dgm:pt modelId="{466CC717-1601-4E07-AECC-07D14164379B}" type="parTrans" cxnId="{6A257536-EBBA-4EC0-AF25-F03A226F9CC4}">
      <dgm:prSet/>
      <dgm:spPr/>
      <dgm:t>
        <a:bodyPr/>
        <a:lstStyle/>
        <a:p>
          <a:endParaRPr lang="en-US"/>
        </a:p>
      </dgm:t>
    </dgm:pt>
    <dgm:pt modelId="{30DC9910-F6AB-4985-B040-1DE5A1C7A597}" type="sibTrans" cxnId="{6A257536-EBBA-4EC0-AF25-F03A226F9CC4}">
      <dgm:prSet/>
      <dgm:spPr/>
      <dgm:t>
        <a:bodyPr/>
        <a:lstStyle/>
        <a:p>
          <a:endParaRPr lang="en-US"/>
        </a:p>
      </dgm:t>
    </dgm:pt>
    <dgm:pt modelId="{FC3496BD-EA37-4EEB-89AC-34578BD7877F}">
      <dgm:prSet/>
      <dgm:spPr/>
      <dgm:t>
        <a:bodyPr/>
        <a:lstStyle/>
        <a:p>
          <a:pPr>
            <a:lnSpc>
              <a:spcPct val="100000"/>
            </a:lnSpc>
          </a:pPr>
          <a:r>
            <a:rPr lang="en-US" u="sng"/>
            <a:t>Guide</a:t>
          </a:r>
          <a:r>
            <a:rPr lang="en-US"/>
            <a:t> watershed planning efforts</a:t>
          </a:r>
        </a:p>
      </dgm:t>
    </dgm:pt>
    <dgm:pt modelId="{6A101A57-D0F2-45E4-87F3-A3607E971FB0}" type="parTrans" cxnId="{878CF1D6-DDBB-4CDE-A372-A89A08D67AD0}">
      <dgm:prSet/>
      <dgm:spPr/>
      <dgm:t>
        <a:bodyPr/>
        <a:lstStyle/>
        <a:p>
          <a:endParaRPr lang="en-US"/>
        </a:p>
      </dgm:t>
    </dgm:pt>
    <dgm:pt modelId="{5CB6E4B9-B444-4E03-87F9-1E885DC20594}" type="sibTrans" cxnId="{878CF1D6-DDBB-4CDE-A372-A89A08D67AD0}">
      <dgm:prSet/>
      <dgm:spPr/>
      <dgm:t>
        <a:bodyPr/>
        <a:lstStyle/>
        <a:p>
          <a:endParaRPr lang="en-US"/>
        </a:p>
      </dgm:t>
    </dgm:pt>
    <dgm:pt modelId="{773DFA71-6A0B-4CD9-8A5A-FD5E149A0CF5}">
      <dgm:prSet/>
      <dgm:spPr/>
      <dgm:t>
        <a:bodyPr/>
        <a:lstStyle/>
        <a:p>
          <a:pPr>
            <a:lnSpc>
              <a:spcPct val="100000"/>
            </a:lnSpc>
          </a:pPr>
          <a:r>
            <a:rPr lang="en-US"/>
            <a:t>Voluntary for nonpoint sources</a:t>
          </a:r>
        </a:p>
      </dgm:t>
    </dgm:pt>
    <dgm:pt modelId="{FC259329-FF22-487D-982D-ADAFA85EB8E4}" type="parTrans" cxnId="{39FD6C1B-BA77-48C0-857D-D08F199E14AA}">
      <dgm:prSet/>
      <dgm:spPr/>
      <dgm:t>
        <a:bodyPr/>
        <a:lstStyle/>
        <a:p>
          <a:endParaRPr lang="en-US"/>
        </a:p>
      </dgm:t>
    </dgm:pt>
    <dgm:pt modelId="{C6081F5F-FA82-4BF8-B2C9-E060CCB1B32E}" type="sibTrans" cxnId="{39FD6C1B-BA77-48C0-857D-D08F199E14AA}">
      <dgm:prSet/>
      <dgm:spPr/>
      <dgm:t>
        <a:bodyPr/>
        <a:lstStyle/>
        <a:p>
          <a:endParaRPr lang="en-US"/>
        </a:p>
      </dgm:t>
    </dgm:pt>
    <dgm:pt modelId="{F4DA3B1E-8F0C-445D-B45B-3F96917B85C6}">
      <dgm:prSet/>
      <dgm:spPr/>
      <dgm:t>
        <a:bodyPr/>
        <a:lstStyle/>
        <a:p>
          <a:pPr>
            <a:lnSpc>
              <a:spcPct val="100000"/>
            </a:lnSpc>
          </a:pPr>
          <a:r>
            <a:rPr lang="en-US"/>
            <a:t>Funding sources to support</a:t>
          </a:r>
        </a:p>
      </dgm:t>
    </dgm:pt>
    <dgm:pt modelId="{826F5464-A347-459B-B877-E7758165E903}" type="parTrans" cxnId="{CD48DFD9-0CC4-4A96-B4C7-9A149263ACA0}">
      <dgm:prSet/>
      <dgm:spPr/>
      <dgm:t>
        <a:bodyPr/>
        <a:lstStyle/>
        <a:p>
          <a:endParaRPr lang="en-US"/>
        </a:p>
      </dgm:t>
    </dgm:pt>
    <dgm:pt modelId="{011B4E6C-E76E-4EAE-8E6C-C0C3207A941C}" type="sibTrans" cxnId="{CD48DFD9-0CC4-4A96-B4C7-9A149263ACA0}">
      <dgm:prSet/>
      <dgm:spPr/>
      <dgm:t>
        <a:bodyPr/>
        <a:lstStyle/>
        <a:p>
          <a:endParaRPr lang="en-US"/>
        </a:p>
      </dgm:t>
    </dgm:pt>
    <dgm:pt modelId="{B4CEDB4B-5A43-4426-9D52-7E8D9513E54F}" type="pres">
      <dgm:prSet presAssocID="{B931687F-EEC4-47D4-A574-83B6D690D315}" presName="root" presStyleCnt="0">
        <dgm:presLayoutVars>
          <dgm:dir/>
          <dgm:resizeHandles val="exact"/>
        </dgm:presLayoutVars>
      </dgm:prSet>
      <dgm:spPr/>
    </dgm:pt>
    <dgm:pt modelId="{2CA2C81C-731F-4D57-9F33-A33B1CAA0269}" type="pres">
      <dgm:prSet presAssocID="{BF600D60-D718-4B45-A86B-1A435645C679}" presName="compNode" presStyleCnt="0"/>
      <dgm:spPr/>
    </dgm:pt>
    <dgm:pt modelId="{67E38DAE-7DD6-4B51-8AC1-2D5258A133EC}" type="pres">
      <dgm:prSet presAssocID="{BF600D60-D718-4B45-A86B-1A435645C679}" presName="bgRect" presStyleLbl="bgShp" presStyleIdx="0" presStyleCnt="4"/>
      <dgm:spPr/>
    </dgm:pt>
    <dgm:pt modelId="{7EF6851D-8495-49AF-8A2D-B93098558D94}" type="pres">
      <dgm:prSet presAssocID="{BF600D60-D718-4B45-A86B-1A435645C6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D25B790C-C3BF-4CDE-9045-EE5A0A763208}" type="pres">
      <dgm:prSet presAssocID="{BF600D60-D718-4B45-A86B-1A435645C679}" presName="spaceRect" presStyleCnt="0"/>
      <dgm:spPr/>
    </dgm:pt>
    <dgm:pt modelId="{8609C4F2-798F-43BD-8F5A-585D394D188A}" type="pres">
      <dgm:prSet presAssocID="{BF600D60-D718-4B45-A86B-1A435645C679}" presName="parTx" presStyleLbl="revTx" presStyleIdx="0" presStyleCnt="5">
        <dgm:presLayoutVars>
          <dgm:chMax val="0"/>
          <dgm:chPref val="0"/>
        </dgm:presLayoutVars>
      </dgm:prSet>
      <dgm:spPr/>
    </dgm:pt>
    <dgm:pt modelId="{99994276-2C1F-4087-A5B2-E1058CDB6A7A}" type="pres">
      <dgm:prSet presAssocID="{49740677-71DC-4433-B671-92653A875A64}" presName="sibTrans" presStyleCnt="0"/>
      <dgm:spPr/>
    </dgm:pt>
    <dgm:pt modelId="{43F20786-D415-4EB7-A062-54F75FE416E1}" type="pres">
      <dgm:prSet presAssocID="{ADB476E0-BF24-479D-BA9C-D3C2F202A075}" presName="compNode" presStyleCnt="0"/>
      <dgm:spPr/>
    </dgm:pt>
    <dgm:pt modelId="{D56ADEC9-E228-4B71-A609-284B4850C9EB}" type="pres">
      <dgm:prSet presAssocID="{ADB476E0-BF24-479D-BA9C-D3C2F202A075}" presName="bgRect" presStyleLbl="bgShp" presStyleIdx="1" presStyleCnt="4"/>
      <dgm:spPr/>
    </dgm:pt>
    <dgm:pt modelId="{3FFB2204-6466-46E0-9124-F1955CA25E6B}" type="pres">
      <dgm:prSet presAssocID="{ADB476E0-BF24-479D-BA9C-D3C2F202A0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ols"/>
        </a:ext>
      </dgm:extLst>
    </dgm:pt>
    <dgm:pt modelId="{F167E7DD-578D-47AC-8A60-E4A62FBE7FFC}" type="pres">
      <dgm:prSet presAssocID="{ADB476E0-BF24-479D-BA9C-D3C2F202A075}" presName="spaceRect" presStyleCnt="0"/>
      <dgm:spPr/>
    </dgm:pt>
    <dgm:pt modelId="{520CB19D-1735-4D99-876F-DDF1241BC8D4}" type="pres">
      <dgm:prSet presAssocID="{ADB476E0-BF24-479D-BA9C-D3C2F202A075}" presName="parTx" presStyleLbl="revTx" presStyleIdx="1" presStyleCnt="5">
        <dgm:presLayoutVars>
          <dgm:chMax val="0"/>
          <dgm:chPref val="0"/>
        </dgm:presLayoutVars>
      </dgm:prSet>
      <dgm:spPr/>
    </dgm:pt>
    <dgm:pt modelId="{22E90118-8663-42E8-907F-007CE128F71A}" type="pres">
      <dgm:prSet presAssocID="{30DC9910-F6AB-4985-B040-1DE5A1C7A597}" presName="sibTrans" presStyleCnt="0"/>
      <dgm:spPr/>
    </dgm:pt>
    <dgm:pt modelId="{0781C3FC-F6EB-4013-85FC-64E417281605}" type="pres">
      <dgm:prSet presAssocID="{FC3496BD-EA37-4EEB-89AC-34578BD7877F}" presName="compNode" presStyleCnt="0"/>
      <dgm:spPr/>
    </dgm:pt>
    <dgm:pt modelId="{52FA23C2-0C63-4071-96D9-2D4C3CA9FBED}" type="pres">
      <dgm:prSet presAssocID="{FC3496BD-EA37-4EEB-89AC-34578BD7877F}" presName="bgRect" presStyleLbl="bgShp" presStyleIdx="2" presStyleCnt="4"/>
      <dgm:spPr/>
    </dgm:pt>
    <dgm:pt modelId="{FBCBD9DC-16B1-4636-9761-C99FC7FC024F}" type="pres">
      <dgm:prSet presAssocID="{FC3496BD-EA37-4EEB-89AC-34578BD787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mpass with solid fill"/>
        </a:ext>
      </dgm:extLst>
    </dgm:pt>
    <dgm:pt modelId="{7C50297B-6D69-4371-941E-19BB1A49EBBC}" type="pres">
      <dgm:prSet presAssocID="{FC3496BD-EA37-4EEB-89AC-34578BD7877F}" presName="spaceRect" presStyleCnt="0"/>
      <dgm:spPr/>
    </dgm:pt>
    <dgm:pt modelId="{C4966FBF-6427-4320-B340-F16277760340}" type="pres">
      <dgm:prSet presAssocID="{FC3496BD-EA37-4EEB-89AC-34578BD7877F}" presName="parTx" presStyleLbl="revTx" presStyleIdx="2" presStyleCnt="5">
        <dgm:presLayoutVars>
          <dgm:chMax val="0"/>
          <dgm:chPref val="0"/>
        </dgm:presLayoutVars>
      </dgm:prSet>
      <dgm:spPr/>
    </dgm:pt>
    <dgm:pt modelId="{A6F7FEB8-EF55-4FA1-A6CD-78087CE050B4}" type="pres">
      <dgm:prSet presAssocID="{5CB6E4B9-B444-4E03-87F9-1E885DC20594}" presName="sibTrans" presStyleCnt="0"/>
      <dgm:spPr/>
    </dgm:pt>
    <dgm:pt modelId="{DAA3CC16-9618-49A2-9B90-DBE1C74E512C}" type="pres">
      <dgm:prSet presAssocID="{773DFA71-6A0B-4CD9-8A5A-FD5E149A0CF5}" presName="compNode" presStyleCnt="0"/>
      <dgm:spPr/>
    </dgm:pt>
    <dgm:pt modelId="{8CE85480-DB79-40B9-AAD4-84F0C2045B48}" type="pres">
      <dgm:prSet presAssocID="{773DFA71-6A0B-4CD9-8A5A-FD5E149A0CF5}" presName="bgRect" presStyleLbl="bgShp" presStyleIdx="3" presStyleCnt="4"/>
      <dgm:spPr/>
    </dgm:pt>
    <dgm:pt modelId="{6AFD8400-B8F6-412F-8226-53426EEB2C08}" type="pres">
      <dgm:prSet presAssocID="{773DFA71-6A0B-4CD9-8A5A-FD5E149A0CF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96603B0E-65C5-4727-B813-4EDCEFD9957D}" type="pres">
      <dgm:prSet presAssocID="{773DFA71-6A0B-4CD9-8A5A-FD5E149A0CF5}" presName="spaceRect" presStyleCnt="0"/>
      <dgm:spPr/>
    </dgm:pt>
    <dgm:pt modelId="{211F43E0-DAFA-43C1-9B23-E528AA9DE950}" type="pres">
      <dgm:prSet presAssocID="{773DFA71-6A0B-4CD9-8A5A-FD5E149A0CF5}" presName="parTx" presStyleLbl="revTx" presStyleIdx="3" presStyleCnt="5">
        <dgm:presLayoutVars>
          <dgm:chMax val="0"/>
          <dgm:chPref val="0"/>
        </dgm:presLayoutVars>
      </dgm:prSet>
      <dgm:spPr/>
    </dgm:pt>
    <dgm:pt modelId="{0F29E9B4-9887-4C7F-AF24-138E447371ED}" type="pres">
      <dgm:prSet presAssocID="{773DFA71-6A0B-4CD9-8A5A-FD5E149A0CF5}" presName="desTx" presStyleLbl="revTx" presStyleIdx="4" presStyleCnt="5">
        <dgm:presLayoutVars/>
      </dgm:prSet>
      <dgm:spPr/>
    </dgm:pt>
  </dgm:ptLst>
  <dgm:cxnLst>
    <dgm:cxn modelId="{39FD6C1B-BA77-48C0-857D-D08F199E14AA}" srcId="{B931687F-EEC4-47D4-A574-83B6D690D315}" destId="{773DFA71-6A0B-4CD9-8A5A-FD5E149A0CF5}" srcOrd="3" destOrd="0" parTransId="{FC259329-FF22-487D-982D-ADAFA85EB8E4}" sibTransId="{C6081F5F-FA82-4BF8-B2C9-E060CCB1B32E}"/>
    <dgm:cxn modelId="{16859134-5B0B-430F-A57B-204AD58662AD}" type="presOf" srcId="{BF600D60-D718-4B45-A86B-1A435645C679}" destId="{8609C4F2-798F-43BD-8F5A-585D394D188A}" srcOrd="0" destOrd="0" presId="urn:microsoft.com/office/officeart/2018/2/layout/IconVerticalSolidList"/>
    <dgm:cxn modelId="{6A257536-EBBA-4EC0-AF25-F03A226F9CC4}" srcId="{B931687F-EEC4-47D4-A574-83B6D690D315}" destId="{ADB476E0-BF24-479D-BA9C-D3C2F202A075}" srcOrd="1" destOrd="0" parTransId="{466CC717-1601-4E07-AECC-07D14164379B}" sibTransId="{30DC9910-F6AB-4985-B040-1DE5A1C7A597}"/>
    <dgm:cxn modelId="{33FE246F-C12A-4F4B-90C7-D2DC7D0C7EB0}" type="presOf" srcId="{F4DA3B1E-8F0C-445D-B45B-3F96917B85C6}" destId="{0F29E9B4-9887-4C7F-AF24-138E447371ED}" srcOrd="0" destOrd="0" presId="urn:microsoft.com/office/officeart/2018/2/layout/IconVerticalSolidList"/>
    <dgm:cxn modelId="{8C19DD9F-14C3-4CEC-ADF4-049BF6AAA73D}" type="presOf" srcId="{ADB476E0-BF24-479D-BA9C-D3C2F202A075}" destId="{520CB19D-1735-4D99-876F-DDF1241BC8D4}" srcOrd="0" destOrd="0" presId="urn:microsoft.com/office/officeart/2018/2/layout/IconVerticalSolidList"/>
    <dgm:cxn modelId="{5C33CBC1-D9CC-44C5-8926-91E30AD3E10F}" type="presOf" srcId="{773DFA71-6A0B-4CD9-8A5A-FD5E149A0CF5}" destId="{211F43E0-DAFA-43C1-9B23-E528AA9DE950}" srcOrd="0" destOrd="0" presId="urn:microsoft.com/office/officeart/2018/2/layout/IconVerticalSolidList"/>
    <dgm:cxn modelId="{53862CCA-E1D8-438F-A28A-7CB0837D2C3B}" type="presOf" srcId="{FC3496BD-EA37-4EEB-89AC-34578BD7877F}" destId="{C4966FBF-6427-4320-B340-F16277760340}" srcOrd="0" destOrd="0" presId="urn:microsoft.com/office/officeart/2018/2/layout/IconVerticalSolidList"/>
    <dgm:cxn modelId="{455702CC-181D-4758-A5B6-EC19E34DEF19}" srcId="{B931687F-EEC4-47D4-A574-83B6D690D315}" destId="{BF600D60-D718-4B45-A86B-1A435645C679}" srcOrd="0" destOrd="0" parTransId="{7E597657-FF94-4CFB-8DDA-A011F5A05873}" sibTransId="{49740677-71DC-4433-B671-92653A875A64}"/>
    <dgm:cxn modelId="{20666FCD-59FE-4E9D-A97C-70AEB0401C9E}" type="presOf" srcId="{B931687F-EEC4-47D4-A574-83B6D690D315}" destId="{B4CEDB4B-5A43-4426-9D52-7E8D9513E54F}" srcOrd="0" destOrd="0" presId="urn:microsoft.com/office/officeart/2018/2/layout/IconVerticalSolidList"/>
    <dgm:cxn modelId="{878CF1D6-DDBB-4CDE-A372-A89A08D67AD0}" srcId="{B931687F-EEC4-47D4-A574-83B6D690D315}" destId="{FC3496BD-EA37-4EEB-89AC-34578BD7877F}" srcOrd="2" destOrd="0" parTransId="{6A101A57-D0F2-45E4-87F3-A3607E971FB0}" sibTransId="{5CB6E4B9-B444-4E03-87F9-1E885DC20594}"/>
    <dgm:cxn modelId="{CD48DFD9-0CC4-4A96-B4C7-9A149263ACA0}" srcId="{773DFA71-6A0B-4CD9-8A5A-FD5E149A0CF5}" destId="{F4DA3B1E-8F0C-445D-B45B-3F96917B85C6}" srcOrd="0" destOrd="0" parTransId="{826F5464-A347-459B-B877-E7758165E903}" sibTransId="{011B4E6C-E76E-4EAE-8E6C-C0C3207A941C}"/>
    <dgm:cxn modelId="{5E71DAB4-1CAC-4053-878D-958CAF9BF8D4}" type="presParOf" srcId="{B4CEDB4B-5A43-4426-9D52-7E8D9513E54F}" destId="{2CA2C81C-731F-4D57-9F33-A33B1CAA0269}" srcOrd="0" destOrd="0" presId="urn:microsoft.com/office/officeart/2018/2/layout/IconVerticalSolidList"/>
    <dgm:cxn modelId="{90AE1C89-DCD3-40E1-ADEA-7A4E95AE46DD}" type="presParOf" srcId="{2CA2C81C-731F-4D57-9F33-A33B1CAA0269}" destId="{67E38DAE-7DD6-4B51-8AC1-2D5258A133EC}" srcOrd="0" destOrd="0" presId="urn:microsoft.com/office/officeart/2018/2/layout/IconVerticalSolidList"/>
    <dgm:cxn modelId="{DB831242-B658-41D1-BBCE-8B87E3570E15}" type="presParOf" srcId="{2CA2C81C-731F-4D57-9F33-A33B1CAA0269}" destId="{7EF6851D-8495-49AF-8A2D-B93098558D94}" srcOrd="1" destOrd="0" presId="urn:microsoft.com/office/officeart/2018/2/layout/IconVerticalSolidList"/>
    <dgm:cxn modelId="{8091D156-E761-497E-A7E5-6F5A9752CDE5}" type="presParOf" srcId="{2CA2C81C-731F-4D57-9F33-A33B1CAA0269}" destId="{D25B790C-C3BF-4CDE-9045-EE5A0A763208}" srcOrd="2" destOrd="0" presId="urn:microsoft.com/office/officeart/2018/2/layout/IconVerticalSolidList"/>
    <dgm:cxn modelId="{112E4E26-37FE-44D8-A395-7A30B123E834}" type="presParOf" srcId="{2CA2C81C-731F-4D57-9F33-A33B1CAA0269}" destId="{8609C4F2-798F-43BD-8F5A-585D394D188A}" srcOrd="3" destOrd="0" presId="urn:microsoft.com/office/officeart/2018/2/layout/IconVerticalSolidList"/>
    <dgm:cxn modelId="{3F98818E-4099-4460-82D8-F6F5B45020BE}" type="presParOf" srcId="{B4CEDB4B-5A43-4426-9D52-7E8D9513E54F}" destId="{99994276-2C1F-4087-A5B2-E1058CDB6A7A}" srcOrd="1" destOrd="0" presId="urn:microsoft.com/office/officeart/2018/2/layout/IconVerticalSolidList"/>
    <dgm:cxn modelId="{673F5ED7-2E77-4A10-8EB5-319F2C412C17}" type="presParOf" srcId="{B4CEDB4B-5A43-4426-9D52-7E8D9513E54F}" destId="{43F20786-D415-4EB7-A062-54F75FE416E1}" srcOrd="2" destOrd="0" presId="urn:microsoft.com/office/officeart/2018/2/layout/IconVerticalSolidList"/>
    <dgm:cxn modelId="{25BEC07B-FA5B-4ED9-96D7-A3D3CC7D432F}" type="presParOf" srcId="{43F20786-D415-4EB7-A062-54F75FE416E1}" destId="{D56ADEC9-E228-4B71-A609-284B4850C9EB}" srcOrd="0" destOrd="0" presId="urn:microsoft.com/office/officeart/2018/2/layout/IconVerticalSolidList"/>
    <dgm:cxn modelId="{45661093-639D-4D9F-B06E-0A33683E9552}" type="presParOf" srcId="{43F20786-D415-4EB7-A062-54F75FE416E1}" destId="{3FFB2204-6466-46E0-9124-F1955CA25E6B}" srcOrd="1" destOrd="0" presId="urn:microsoft.com/office/officeart/2018/2/layout/IconVerticalSolidList"/>
    <dgm:cxn modelId="{2741070A-A6B6-4ECC-A8EE-3DF211318018}" type="presParOf" srcId="{43F20786-D415-4EB7-A062-54F75FE416E1}" destId="{F167E7DD-578D-47AC-8A60-E4A62FBE7FFC}" srcOrd="2" destOrd="0" presId="urn:microsoft.com/office/officeart/2018/2/layout/IconVerticalSolidList"/>
    <dgm:cxn modelId="{8C8C0540-3F5B-4947-A9CB-D413354F750D}" type="presParOf" srcId="{43F20786-D415-4EB7-A062-54F75FE416E1}" destId="{520CB19D-1735-4D99-876F-DDF1241BC8D4}" srcOrd="3" destOrd="0" presId="urn:microsoft.com/office/officeart/2018/2/layout/IconVerticalSolidList"/>
    <dgm:cxn modelId="{C849F047-2498-45D8-B8DA-486BBBA5D527}" type="presParOf" srcId="{B4CEDB4B-5A43-4426-9D52-7E8D9513E54F}" destId="{22E90118-8663-42E8-907F-007CE128F71A}" srcOrd="3" destOrd="0" presId="urn:microsoft.com/office/officeart/2018/2/layout/IconVerticalSolidList"/>
    <dgm:cxn modelId="{86E7BDE3-6C99-448D-BF3B-B18ADEB441B6}" type="presParOf" srcId="{B4CEDB4B-5A43-4426-9D52-7E8D9513E54F}" destId="{0781C3FC-F6EB-4013-85FC-64E417281605}" srcOrd="4" destOrd="0" presId="urn:microsoft.com/office/officeart/2018/2/layout/IconVerticalSolidList"/>
    <dgm:cxn modelId="{2067F829-3729-41AD-BB3A-F26A29054A61}" type="presParOf" srcId="{0781C3FC-F6EB-4013-85FC-64E417281605}" destId="{52FA23C2-0C63-4071-96D9-2D4C3CA9FBED}" srcOrd="0" destOrd="0" presId="urn:microsoft.com/office/officeart/2018/2/layout/IconVerticalSolidList"/>
    <dgm:cxn modelId="{68ABA0D0-A367-42F0-AF01-2FF2FDA6A79F}" type="presParOf" srcId="{0781C3FC-F6EB-4013-85FC-64E417281605}" destId="{FBCBD9DC-16B1-4636-9761-C99FC7FC024F}" srcOrd="1" destOrd="0" presId="urn:microsoft.com/office/officeart/2018/2/layout/IconVerticalSolidList"/>
    <dgm:cxn modelId="{DC45EFEC-94AA-490B-BCEE-36F9CED069D0}" type="presParOf" srcId="{0781C3FC-F6EB-4013-85FC-64E417281605}" destId="{7C50297B-6D69-4371-941E-19BB1A49EBBC}" srcOrd="2" destOrd="0" presId="urn:microsoft.com/office/officeart/2018/2/layout/IconVerticalSolidList"/>
    <dgm:cxn modelId="{74FFD85A-0F5C-4C35-AFAF-F2E9CF1EE7A7}" type="presParOf" srcId="{0781C3FC-F6EB-4013-85FC-64E417281605}" destId="{C4966FBF-6427-4320-B340-F16277760340}" srcOrd="3" destOrd="0" presId="urn:microsoft.com/office/officeart/2018/2/layout/IconVerticalSolidList"/>
    <dgm:cxn modelId="{6DAC2CEA-F12A-4165-9887-A5703F16A9ED}" type="presParOf" srcId="{B4CEDB4B-5A43-4426-9D52-7E8D9513E54F}" destId="{A6F7FEB8-EF55-4FA1-A6CD-78087CE050B4}" srcOrd="5" destOrd="0" presId="urn:microsoft.com/office/officeart/2018/2/layout/IconVerticalSolidList"/>
    <dgm:cxn modelId="{FB2D89DA-ADA7-4207-BFD0-BB608BA917F2}" type="presParOf" srcId="{B4CEDB4B-5A43-4426-9D52-7E8D9513E54F}" destId="{DAA3CC16-9618-49A2-9B90-DBE1C74E512C}" srcOrd="6" destOrd="0" presId="urn:microsoft.com/office/officeart/2018/2/layout/IconVerticalSolidList"/>
    <dgm:cxn modelId="{86FE57C2-AF0F-47CD-876C-BDDF399E454D}" type="presParOf" srcId="{DAA3CC16-9618-49A2-9B90-DBE1C74E512C}" destId="{8CE85480-DB79-40B9-AAD4-84F0C2045B48}" srcOrd="0" destOrd="0" presId="urn:microsoft.com/office/officeart/2018/2/layout/IconVerticalSolidList"/>
    <dgm:cxn modelId="{8568EF56-819C-4D42-89A3-75F90DF69EDA}" type="presParOf" srcId="{DAA3CC16-9618-49A2-9B90-DBE1C74E512C}" destId="{6AFD8400-B8F6-412F-8226-53426EEB2C08}" srcOrd="1" destOrd="0" presId="urn:microsoft.com/office/officeart/2018/2/layout/IconVerticalSolidList"/>
    <dgm:cxn modelId="{C558B105-9B7A-46D4-B1F0-2BA8EA9B43EA}" type="presParOf" srcId="{DAA3CC16-9618-49A2-9B90-DBE1C74E512C}" destId="{96603B0E-65C5-4727-B813-4EDCEFD9957D}" srcOrd="2" destOrd="0" presId="urn:microsoft.com/office/officeart/2018/2/layout/IconVerticalSolidList"/>
    <dgm:cxn modelId="{5E780EE8-0A84-41C5-9D02-4E5DAFF35BA4}" type="presParOf" srcId="{DAA3CC16-9618-49A2-9B90-DBE1C74E512C}" destId="{211F43E0-DAFA-43C1-9B23-E528AA9DE950}" srcOrd="3" destOrd="0" presId="urn:microsoft.com/office/officeart/2018/2/layout/IconVerticalSolidList"/>
    <dgm:cxn modelId="{CEA8144D-341C-4AC6-B120-6FF508D331D0}" type="presParOf" srcId="{DAA3CC16-9618-49A2-9B90-DBE1C74E512C}" destId="{0F29E9B4-9887-4C7F-AF24-138E447371E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6348B-010A-4099-80F5-92F616F96AC5}"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49B25F79-AB91-473A-A23B-66AA1C0CBF34}">
      <dgm:prSet/>
      <dgm:spPr/>
      <dgm:t>
        <a:bodyPr/>
        <a:lstStyle/>
        <a:p>
          <a:pPr>
            <a:lnSpc>
              <a:spcPct val="100000"/>
            </a:lnSpc>
            <a:defRPr b="1"/>
          </a:pPr>
          <a:r>
            <a:rPr lang="en-US"/>
            <a:t>Requirement of Clean Water Act</a:t>
          </a:r>
        </a:p>
      </dgm:t>
    </dgm:pt>
    <dgm:pt modelId="{3947B5DC-4A7A-42D2-9E8A-1FA525A21476}" type="parTrans" cxnId="{7AB90D03-6EC5-44FA-8985-D7D6AD2A8D03}">
      <dgm:prSet/>
      <dgm:spPr/>
      <dgm:t>
        <a:bodyPr/>
        <a:lstStyle/>
        <a:p>
          <a:endParaRPr lang="en-US"/>
        </a:p>
      </dgm:t>
    </dgm:pt>
    <dgm:pt modelId="{2C779E7D-D660-42E7-9D2F-88D8B6D70B36}" type="sibTrans" cxnId="{7AB90D03-6EC5-44FA-8985-D7D6AD2A8D03}">
      <dgm:prSet/>
      <dgm:spPr/>
      <dgm:t>
        <a:bodyPr/>
        <a:lstStyle/>
        <a:p>
          <a:endParaRPr lang="en-US"/>
        </a:p>
      </dgm:t>
    </dgm:pt>
    <dgm:pt modelId="{34723125-6027-4D75-92E1-15A7029C30DE}">
      <dgm:prSet/>
      <dgm:spPr/>
      <dgm:t>
        <a:bodyPr/>
        <a:lstStyle/>
        <a:p>
          <a:pPr>
            <a:lnSpc>
              <a:spcPct val="100000"/>
            </a:lnSpc>
            <a:defRPr b="1"/>
          </a:pPr>
          <a:r>
            <a:rPr lang="en-US"/>
            <a:t>Prioritization of impaired waters list for TMDL development</a:t>
          </a:r>
        </a:p>
      </dgm:t>
    </dgm:pt>
    <dgm:pt modelId="{A3138CC2-A27B-45D8-B5CC-181FD0594CC6}" type="parTrans" cxnId="{1F6E8025-B311-490E-81DA-6277A85A631F}">
      <dgm:prSet/>
      <dgm:spPr/>
      <dgm:t>
        <a:bodyPr/>
        <a:lstStyle/>
        <a:p>
          <a:endParaRPr lang="en-US"/>
        </a:p>
      </dgm:t>
    </dgm:pt>
    <dgm:pt modelId="{4E65435B-6941-4670-8BA7-E9D83461AF1E}" type="sibTrans" cxnId="{1F6E8025-B311-490E-81DA-6277A85A631F}">
      <dgm:prSet/>
      <dgm:spPr/>
      <dgm:t>
        <a:bodyPr/>
        <a:lstStyle/>
        <a:p>
          <a:endParaRPr lang="en-US"/>
        </a:p>
      </dgm:t>
    </dgm:pt>
    <dgm:pt modelId="{DDB69316-0A0B-4F5F-93E0-5EB50E67D230}">
      <dgm:prSet/>
      <dgm:spPr/>
      <dgm:t>
        <a:bodyPr/>
        <a:lstStyle/>
        <a:p>
          <a:pPr>
            <a:lnSpc>
              <a:spcPct val="100000"/>
            </a:lnSpc>
          </a:pPr>
          <a:r>
            <a:rPr lang="en-US"/>
            <a:t>Threatened and endangered fish habitat</a:t>
          </a:r>
        </a:p>
      </dgm:t>
    </dgm:pt>
    <dgm:pt modelId="{F1DA9B26-B534-4806-A18F-A51E01B1078F}" type="parTrans" cxnId="{0C241544-E87C-4CB0-BA96-633FD7BF013B}">
      <dgm:prSet/>
      <dgm:spPr/>
      <dgm:t>
        <a:bodyPr/>
        <a:lstStyle/>
        <a:p>
          <a:endParaRPr lang="en-US"/>
        </a:p>
      </dgm:t>
    </dgm:pt>
    <dgm:pt modelId="{CA1A42DB-6346-4046-96AE-ACDA49E49872}" type="sibTrans" cxnId="{0C241544-E87C-4CB0-BA96-633FD7BF013B}">
      <dgm:prSet/>
      <dgm:spPr/>
      <dgm:t>
        <a:bodyPr/>
        <a:lstStyle/>
        <a:p>
          <a:endParaRPr lang="en-US"/>
        </a:p>
      </dgm:t>
    </dgm:pt>
    <dgm:pt modelId="{CB6DC696-9806-41D4-8ECB-CF85A221CF2F}">
      <dgm:prSet/>
      <dgm:spPr/>
      <dgm:t>
        <a:bodyPr/>
        <a:lstStyle/>
        <a:p>
          <a:pPr>
            <a:lnSpc>
              <a:spcPct val="100000"/>
            </a:lnSpc>
          </a:pPr>
          <a:r>
            <a:rPr lang="en-US"/>
            <a:t>Selenium impact to growth and reproduction in fish</a:t>
          </a:r>
        </a:p>
      </dgm:t>
    </dgm:pt>
    <dgm:pt modelId="{2960E72C-38C3-4556-8F25-47AA6651FF0E}" type="parTrans" cxnId="{6A5CD76E-F7FB-43BF-9638-FA07CBF028A1}">
      <dgm:prSet/>
      <dgm:spPr/>
      <dgm:t>
        <a:bodyPr/>
        <a:lstStyle/>
        <a:p>
          <a:endParaRPr lang="en-US"/>
        </a:p>
      </dgm:t>
    </dgm:pt>
    <dgm:pt modelId="{B6559520-1A85-4794-95DB-B92691019979}" type="sibTrans" cxnId="{6A5CD76E-F7FB-43BF-9638-FA07CBF028A1}">
      <dgm:prSet/>
      <dgm:spPr/>
      <dgm:t>
        <a:bodyPr/>
        <a:lstStyle/>
        <a:p>
          <a:endParaRPr lang="en-US"/>
        </a:p>
      </dgm:t>
    </dgm:pt>
    <dgm:pt modelId="{A9625E30-066F-47F0-BA4D-4817918F1830}">
      <dgm:prSet/>
      <dgm:spPr/>
      <dgm:t>
        <a:bodyPr/>
        <a:lstStyle/>
        <a:p>
          <a:pPr>
            <a:lnSpc>
              <a:spcPct val="100000"/>
            </a:lnSpc>
          </a:pPr>
          <a:r>
            <a:rPr lang="en-US"/>
            <a:t>E. coli focus statewide in urban areas (UAs)</a:t>
          </a:r>
        </a:p>
      </dgm:t>
    </dgm:pt>
    <dgm:pt modelId="{F2FB8CBE-0F3E-4DC5-A810-FFCDD3245D34}" type="parTrans" cxnId="{FA0DD16E-3A35-40F5-BB84-64F71520B2D1}">
      <dgm:prSet/>
      <dgm:spPr/>
      <dgm:t>
        <a:bodyPr/>
        <a:lstStyle/>
        <a:p>
          <a:endParaRPr lang="en-US"/>
        </a:p>
      </dgm:t>
    </dgm:pt>
    <dgm:pt modelId="{03723B80-BD93-4049-A04F-AA30567C033D}" type="sibTrans" cxnId="{FA0DD16E-3A35-40F5-BB84-64F71520B2D1}">
      <dgm:prSet/>
      <dgm:spPr/>
      <dgm:t>
        <a:bodyPr/>
        <a:lstStyle/>
        <a:p>
          <a:endParaRPr lang="en-US"/>
        </a:p>
      </dgm:t>
    </dgm:pt>
    <dgm:pt modelId="{49D6D757-8D7C-46F3-9425-88FA07DD10F5}">
      <dgm:prSet/>
      <dgm:spPr/>
      <dgm:t>
        <a:bodyPr/>
        <a:lstStyle/>
        <a:p>
          <a:pPr>
            <a:lnSpc>
              <a:spcPct val="100000"/>
            </a:lnSpc>
          </a:pPr>
          <a:r>
            <a:rPr lang="en-US"/>
            <a:t>Watershed plan in progress</a:t>
          </a:r>
        </a:p>
      </dgm:t>
    </dgm:pt>
    <dgm:pt modelId="{E058CA1B-7B38-45B6-9794-E77E17E785FE}" type="parTrans" cxnId="{B80ECE9F-2E95-42C0-9D47-8CF33ACBB9AD}">
      <dgm:prSet/>
      <dgm:spPr/>
      <dgm:t>
        <a:bodyPr/>
        <a:lstStyle/>
        <a:p>
          <a:endParaRPr lang="en-US"/>
        </a:p>
      </dgm:t>
    </dgm:pt>
    <dgm:pt modelId="{57C9CBA2-045A-4721-859E-6C76B7D206AE}" type="sibTrans" cxnId="{B80ECE9F-2E95-42C0-9D47-8CF33ACBB9AD}">
      <dgm:prSet/>
      <dgm:spPr/>
      <dgm:t>
        <a:bodyPr/>
        <a:lstStyle/>
        <a:p>
          <a:endParaRPr lang="en-US"/>
        </a:p>
      </dgm:t>
    </dgm:pt>
    <dgm:pt modelId="{D273E297-E4C3-44F5-8ECD-8C1BA9EC3A7A}">
      <dgm:prSet/>
      <dgm:spPr/>
      <dgm:t>
        <a:bodyPr/>
        <a:lstStyle/>
        <a:p>
          <a:pPr>
            <a:lnSpc>
              <a:spcPct val="100000"/>
            </a:lnSpc>
          </a:pPr>
          <a:r>
            <a:rPr lang="en-US" dirty="0"/>
            <a:t>Original listing 2002 (Se)</a:t>
          </a:r>
        </a:p>
      </dgm:t>
    </dgm:pt>
    <dgm:pt modelId="{A82E5C2E-82F3-4CAD-861D-2026DD87C4CD}" type="parTrans" cxnId="{6F718AA6-8175-4ED2-8F32-07937ADBE05B}">
      <dgm:prSet/>
      <dgm:spPr/>
      <dgm:t>
        <a:bodyPr/>
        <a:lstStyle/>
        <a:p>
          <a:endParaRPr lang="en-US"/>
        </a:p>
      </dgm:t>
    </dgm:pt>
    <dgm:pt modelId="{AFE41771-9EC8-47BD-9313-6AA60D054464}" type="sibTrans" cxnId="{6F718AA6-8175-4ED2-8F32-07937ADBE05B}">
      <dgm:prSet/>
      <dgm:spPr/>
      <dgm:t>
        <a:bodyPr/>
        <a:lstStyle/>
        <a:p>
          <a:endParaRPr lang="en-US"/>
        </a:p>
      </dgm:t>
    </dgm:pt>
    <dgm:pt modelId="{6CA9B7E3-CD07-4277-B5AE-0C81F1346765}" type="pres">
      <dgm:prSet presAssocID="{A176348B-010A-4099-80F5-92F616F96AC5}" presName="root" presStyleCnt="0">
        <dgm:presLayoutVars>
          <dgm:dir/>
          <dgm:resizeHandles val="exact"/>
        </dgm:presLayoutVars>
      </dgm:prSet>
      <dgm:spPr/>
    </dgm:pt>
    <dgm:pt modelId="{D8444A09-4EF1-4B93-8A7E-1FB5E59062B1}" type="pres">
      <dgm:prSet presAssocID="{49B25F79-AB91-473A-A23B-66AA1C0CBF34}" presName="compNode" presStyleCnt="0"/>
      <dgm:spPr/>
    </dgm:pt>
    <dgm:pt modelId="{AF88282F-76FE-4758-9650-F0D6B98829CE}" type="pres">
      <dgm:prSet presAssocID="{49B25F79-AB91-473A-A23B-66AA1C0CBF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ter"/>
        </a:ext>
      </dgm:extLst>
    </dgm:pt>
    <dgm:pt modelId="{9FDFEAE4-9ED1-4A0F-86FE-521D89A85D96}" type="pres">
      <dgm:prSet presAssocID="{49B25F79-AB91-473A-A23B-66AA1C0CBF34}" presName="iconSpace" presStyleCnt="0"/>
      <dgm:spPr/>
    </dgm:pt>
    <dgm:pt modelId="{58AFE05C-9763-4A1F-978F-B4BD2E4A61CF}" type="pres">
      <dgm:prSet presAssocID="{49B25F79-AB91-473A-A23B-66AA1C0CBF34}" presName="parTx" presStyleLbl="revTx" presStyleIdx="0" presStyleCnt="4">
        <dgm:presLayoutVars>
          <dgm:chMax val="0"/>
          <dgm:chPref val="0"/>
        </dgm:presLayoutVars>
      </dgm:prSet>
      <dgm:spPr/>
    </dgm:pt>
    <dgm:pt modelId="{DB6B87E8-E076-4280-8A79-9FDE61B971FF}" type="pres">
      <dgm:prSet presAssocID="{49B25F79-AB91-473A-A23B-66AA1C0CBF34}" presName="txSpace" presStyleCnt="0"/>
      <dgm:spPr/>
    </dgm:pt>
    <dgm:pt modelId="{B7461A02-7C92-4461-88D8-70F2788675D2}" type="pres">
      <dgm:prSet presAssocID="{49B25F79-AB91-473A-A23B-66AA1C0CBF34}" presName="desTx" presStyleLbl="revTx" presStyleIdx="1" presStyleCnt="4">
        <dgm:presLayoutVars/>
      </dgm:prSet>
      <dgm:spPr/>
    </dgm:pt>
    <dgm:pt modelId="{6A3FEABA-AC6E-48F5-A826-BD618DF34AAB}" type="pres">
      <dgm:prSet presAssocID="{2C779E7D-D660-42E7-9D2F-88D8B6D70B36}" presName="sibTrans" presStyleCnt="0"/>
      <dgm:spPr/>
    </dgm:pt>
    <dgm:pt modelId="{398FEF8E-D833-4721-853B-FFD58BAE8D44}" type="pres">
      <dgm:prSet presAssocID="{34723125-6027-4D75-92E1-15A7029C30DE}" presName="compNode" presStyleCnt="0"/>
      <dgm:spPr/>
    </dgm:pt>
    <dgm:pt modelId="{547CD390-394F-4755-8693-4B8B9F88C258}" type="pres">
      <dgm:prSet presAssocID="{34723125-6027-4D75-92E1-15A7029C30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sh"/>
        </a:ext>
      </dgm:extLst>
    </dgm:pt>
    <dgm:pt modelId="{AA954FC6-1EB4-4E5A-811C-3F1F67BAA6EF}" type="pres">
      <dgm:prSet presAssocID="{34723125-6027-4D75-92E1-15A7029C30DE}" presName="iconSpace" presStyleCnt="0"/>
      <dgm:spPr/>
    </dgm:pt>
    <dgm:pt modelId="{1901B7FD-3B6D-4F6E-B495-0F5ECD945123}" type="pres">
      <dgm:prSet presAssocID="{34723125-6027-4D75-92E1-15A7029C30DE}" presName="parTx" presStyleLbl="revTx" presStyleIdx="2" presStyleCnt="4">
        <dgm:presLayoutVars>
          <dgm:chMax val="0"/>
          <dgm:chPref val="0"/>
        </dgm:presLayoutVars>
      </dgm:prSet>
      <dgm:spPr/>
    </dgm:pt>
    <dgm:pt modelId="{650DAC15-B120-41F6-9F57-438623C1B4EA}" type="pres">
      <dgm:prSet presAssocID="{34723125-6027-4D75-92E1-15A7029C30DE}" presName="txSpace" presStyleCnt="0"/>
      <dgm:spPr/>
    </dgm:pt>
    <dgm:pt modelId="{3567CB15-F6E1-4310-AB1B-D1A2A8C7CA8D}" type="pres">
      <dgm:prSet presAssocID="{34723125-6027-4D75-92E1-15A7029C30DE}" presName="desTx" presStyleLbl="revTx" presStyleIdx="3" presStyleCnt="4">
        <dgm:presLayoutVars/>
      </dgm:prSet>
      <dgm:spPr/>
    </dgm:pt>
  </dgm:ptLst>
  <dgm:cxnLst>
    <dgm:cxn modelId="{7AB90D03-6EC5-44FA-8985-D7D6AD2A8D03}" srcId="{A176348B-010A-4099-80F5-92F616F96AC5}" destId="{49B25F79-AB91-473A-A23B-66AA1C0CBF34}" srcOrd="0" destOrd="0" parTransId="{3947B5DC-4A7A-42D2-9E8A-1FA525A21476}" sibTransId="{2C779E7D-D660-42E7-9D2F-88D8B6D70B36}"/>
    <dgm:cxn modelId="{1F6E8025-B311-490E-81DA-6277A85A631F}" srcId="{A176348B-010A-4099-80F5-92F616F96AC5}" destId="{34723125-6027-4D75-92E1-15A7029C30DE}" srcOrd="1" destOrd="0" parTransId="{A3138CC2-A27B-45D8-B5CC-181FD0594CC6}" sibTransId="{4E65435B-6941-4670-8BA7-E9D83461AF1E}"/>
    <dgm:cxn modelId="{5AAF3E27-9F3A-4D90-A985-C2C40BF91CE7}" type="presOf" srcId="{49B25F79-AB91-473A-A23B-66AA1C0CBF34}" destId="{58AFE05C-9763-4A1F-978F-B4BD2E4A61CF}" srcOrd="0" destOrd="0" presId="urn:microsoft.com/office/officeart/2018/5/layout/CenteredIconLabelDescriptionList"/>
    <dgm:cxn modelId="{0C241544-E87C-4CB0-BA96-633FD7BF013B}" srcId="{34723125-6027-4D75-92E1-15A7029C30DE}" destId="{DDB69316-0A0B-4F5F-93E0-5EB50E67D230}" srcOrd="0" destOrd="0" parTransId="{F1DA9B26-B534-4806-A18F-A51E01B1078F}" sibTransId="{CA1A42DB-6346-4046-96AE-ACDA49E49872}"/>
    <dgm:cxn modelId="{FA0DD16E-3A35-40F5-BB84-64F71520B2D1}" srcId="{34723125-6027-4D75-92E1-15A7029C30DE}" destId="{A9625E30-066F-47F0-BA4D-4817918F1830}" srcOrd="2" destOrd="0" parTransId="{F2FB8CBE-0F3E-4DC5-A810-FFCDD3245D34}" sibTransId="{03723B80-BD93-4049-A04F-AA30567C033D}"/>
    <dgm:cxn modelId="{6A5CD76E-F7FB-43BF-9638-FA07CBF028A1}" srcId="{34723125-6027-4D75-92E1-15A7029C30DE}" destId="{CB6DC696-9806-41D4-8ECB-CF85A221CF2F}" srcOrd="1" destOrd="0" parTransId="{2960E72C-38C3-4556-8F25-47AA6651FF0E}" sibTransId="{B6559520-1A85-4794-95DB-B92691019979}"/>
    <dgm:cxn modelId="{A9398D51-0136-4AC6-A4EA-4913F8D2E8C7}" type="presOf" srcId="{A176348B-010A-4099-80F5-92F616F96AC5}" destId="{6CA9B7E3-CD07-4277-B5AE-0C81F1346765}" srcOrd="0" destOrd="0" presId="urn:microsoft.com/office/officeart/2018/5/layout/CenteredIconLabelDescriptionList"/>
    <dgm:cxn modelId="{8F59B79B-EDF1-497D-99DB-1FD19307CAA3}" type="presOf" srcId="{DDB69316-0A0B-4F5F-93E0-5EB50E67D230}" destId="{3567CB15-F6E1-4310-AB1B-D1A2A8C7CA8D}" srcOrd="0" destOrd="0" presId="urn:microsoft.com/office/officeart/2018/5/layout/CenteredIconLabelDescriptionList"/>
    <dgm:cxn modelId="{B80ECE9F-2E95-42C0-9D47-8CF33ACBB9AD}" srcId="{34723125-6027-4D75-92E1-15A7029C30DE}" destId="{49D6D757-8D7C-46F3-9425-88FA07DD10F5}" srcOrd="3" destOrd="0" parTransId="{E058CA1B-7B38-45B6-9794-E77E17E785FE}" sibTransId="{57C9CBA2-045A-4721-859E-6C76B7D206AE}"/>
    <dgm:cxn modelId="{6F718AA6-8175-4ED2-8F32-07937ADBE05B}" srcId="{34723125-6027-4D75-92E1-15A7029C30DE}" destId="{D273E297-E4C3-44F5-8ECD-8C1BA9EC3A7A}" srcOrd="4" destOrd="0" parTransId="{A82E5C2E-82F3-4CAD-861D-2026DD87C4CD}" sibTransId="{AFE41771-9EC8-47BD-9313-6AA60D054464}"/>
    <dgm:cxn modelId="{01355DA7-10D3-44CB-810E-E62EDE93AE6F}" type="presOf" srcId="{A9625E30-066F-47F0-BA4D-4817918F1830}" destId="{3567CB15-F6E1-4310-AB1B-D1A2A8C7CA8D}" srcOrd="0" destOrd="2" presId="urn:microsoft.com/office/officeart/2018/5/layout/CenteredIconLabelDescriptionList"/>
    <dgm:cxn modelId="{585280B0-D98C-429B-910F-4C0FA1892C4B}" type="presOf" srcId="{CB6DC696-9806-41D4-8ECB-CF85A221CF2F}" destId="{3567CB15-F6E1-4310-AB1B-D1A2A8C7CA8D}" srcOrd="0" destOrd="1" presId="urn:microsoft.com/office/officeart/2018/5/layout/CenteredIconLabelDescriptionList"/>
    <dgm:cxn modelId="{52D04ABC-CA6D-40F7-A8E4-846E749B0D1D}" type="presOf" srcId="{34723125-6027-4D75-92E1-15A7029C30DE}" destId="{1901B7FD-3B6D-4F6E-B495-0F5ECD945123}" srcOrd="0" destOrd="0" presId="urn:microsoft.com/office/officeart/2018/5/layout/CenteredIconLabelDescriptionList"/>
    <dgm:cxn modelId="{DEC2B2C3-931F-4133-BD70-266972B1A550}" type="presOf" srcId="{D273E297-E4C3-44F5-8ECD-8C1BA9EC3A7A}" destId="{3567CB15-F6E1-4310-AB1B-D1A2A8C7CA8D}" srcOrd="0" destOrd="4" presId="urn:microsoft.com/office/officeart/2018/5/layout/CenteredIconLabelDescriptionList"/>
    <dgm:cxn modelId="{525054F5-5989-43E1-B3E7-F3F7DF7592BA}" type="presOf" srcId="{49D6D757-8D7C-46F3-9425-88FA07DD10F5}" destId="{3567CB15-F6E1-4310-AB1B-D1A2A8C7CA8D}" srcOrd="0" destOrd="3" presId="urn:microsoft.com/office/officeart/2018/5/layout/CenteredIconLabelDescriptionList"/>
    <dgm:cxn modelId="{779305BF-18EF-4258-8415-706EE9A85AE1}" type="presParOf" srcId="{6CA9B7E3-CD07-4277-B5AE-0C81F1346765}" destId="{D8444A09-4EF1-4B93-8A7E-1FB5E59062B1}" srcOrd="0" destOrd="0" presId="urn:microsoft.com/office/officeart/2018/5/layout/CenteredIconLabelDescriptionList"/>
    <dgm:cxn modelId="{588AA64C-A684-405F-A0BB-4CD52A360204}" type="presParOf" srcId="{D8444A09-4EF1-4B93-8A7E-1FB5E59062B1}" destId="{AF88282F-76FE-4758-9650-F0D6B98829CE}" srcOrd="0" destOrd="0" presId="urn:microsoft.com/office/officeart/2018/5/layout/CenteredIconLabelDescriptionList"/>
    <dgm:cxn modelId="{129593AC-F49E-40F9-BA46-AB4210E7EB7D}" type="presParOf" srcId="{D8444A09-4EF1-4B93-8A7E-1FB5E59062B1}" destId="{9FDFEAE4-9ED1-4A0F-86FE-521D89A85D96}" srcOrd="1" destOrd="0" presId="urn:microsoft.com/office/officeart/2018/5/layout/CenteredIconLabelDescriptionList"/>
    <dgm:cxn modelId="{40368BEC-92A7-4DD4-A280-10D92AC8244A}" type="presParOf" srcId="{D8444A09-4EF1-4B93-8A7E-1FB5E59062B1}" destId="{58AFE05C-9763-4A1F-978F-B4BD2E4A61CF}" srcOrd="2" destOrd="0" presId="urn:microsoft.com/office/officeart/2018/5/layout/CenteredIconLabelDescriptionList"/>
    <dgm:cxn modelId="{2CE74BCB-93F4-4817-BA13-0CE4CE703735}" type="presParOf" srcId="{D8444A09-4EF1-4B93-8A7E-1FB5E59062B1}" destId="{DB6B87E8-E076-4280-8A79-9FDE61B971FF}" srcOrd="3" destOrd="0" presId="urn:microsoft.com/office/officeart/2018/5/layout/CenteredIconLabelDescriptionList"/>
    <dgm:cxn modelId="{4436C426-2E10-4662-94B1-A6577A7CC70A}" type="presParOf" srcId="{D8444A09-4EF1-4B93-8A7E-1FB5E59062B1}" destId="{B7461A02-7C92-4461-88D8-70F2788675D2}" srcOrd="4" destOrd="0" presId="urn:microsoft.com/office/officeart/2018/5/layout/CenteredIconLabelDescriptionList"/>
    <dgm:cxn modelId="{32F19263-2437-476C-B339-25B34AA6A15E}" type="presParOf" srcId="{6CA9B7E3-CD07-4277-B5AE-0C81F1346765}" destId="{6A3FEABA-AC6E-48F5-A826-BD618DF34AAB}" srcOrd="1" destOrd="0" presId="urn:microsoft.com/office/officeart/2018/5/layout/CenteredIconLabelDescriptionList"/>
    <dgm:cxn modelId="{FEDB3B48-8E78-4AEC-AF4E-5AD810CEDBB6}" type="presParOf" srcId="{6CA9B7E3-CD07-4277-B5AE-0C81F1346765}" destId="{398FEF8E-D833-4721-853B-FFD58BAE8D44}" srcOrd="2" destOrd="0" presId="urn:microsoft.com/office/officeart/2018/5/layout/CenteredIconLabelDescriptionList"/>
    <dgm:cxn modelId="{FCB1FA9B-D57F-4EF2-9B0F-B4F70FC28B08}" type="presParOf" srcId="{398FEF8E-D833-4721-853B-FFD58BAE8D44}" destId="{547CD390-394F-4755-8693-4B8B9F88C258}" srcOrd="0" destOrd="0" presId="urn:microsoft.com/office/officeart/2018/5/layout/CenteredIconLabelDescriptionList"/>
    <dgm:cxn modelId="{3370806A-806A-4511-BCA2-E30E55D5313E}" type="presParOf" srcId="{398FEF8E-D833-4721-853B-FFD58BAE8D44}" destId="{AA954FC6-1EB4-4E5A-811C-3F1F67BAA6EF}" srcOrd="1" destOrd="0" presId="urn:microsoft.com/office/officeart/2018/5/layout/CenteredIconLabelDescriptionList"/>
    <dgm:cxn modelId="{B4CCF9D5-D455-4604-BB85-3B3B45C607A2}" type="presParOf" srcId="{398FEF8E-D833-4721-853B-FFD58BAE8D44}" destId="{1901B7FD-3B6D-4F6E-B495-0F5ECD945123}" srcOrd="2" destOrd="0" presId="urn:microsoft.com/office/officeart/2018/5/layout/CenteredIconLabelDescriptionList"/>
    <dgm:cxn modelId="{58D1C867-F4AA-4D87-85FB-F4004973B63D}" type="presParOf" srcId="{398FEF8E-D833-4721-853B-FFD58BAE8D44}" destId="{650DAC15-B120-41F6-9F57-438623C1B4EA}" srcOrd="3" destOrd="0" presId="urn:microsoft.com/office/officeart/2018/5/layout/CenteredIconLabelDescriptionList"/>
    <dgm:cxn modelId="{6E4F7660-659C-48AB-9683-CC1D9AD48950}" type="presParOf" srcId="{398FEF8E-D833-4721-853B-FFD58BAE8D44}" destId="{3567CB15-F6E1-4310-AB1B-D1A2A8C7CA8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38DAE-7DD6-4B51-8AC1-2D5258A133EC}">
      <dsp:nvSpPr>
        <dsp:cNvPr id="0" name=""/>
        <dsp:cNvSpPr/>
      </dsp:nvSpPr>
      <dsp:spPr>
        <a:xfrm>
          <a:off x="0" y="1526"/>
          <a:ext cx="11029615" cy="773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6851D-8495-49AF-8A2D-B93098558D94}">
      <dsp:nvSpPr>
        <dsp:cNvPr id="0" name=""/>
        <dsp:cNvSpPr/>
      </dsp:nvSpPr>
      <dsp:spPr>
        <a:xfrm>
          <a:off x="234055" y="175617"/>
          <a:ext cx="425555" cy="425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9C4F2-798F-43BD-8F5A-585D394D188A}">
      <dsp:nvSpPr>
        <dsp:cNvPr id="0" name=""/>
        <dsp:cNvSpPr/>
      </dsp:nvSpPr>
      <dsp:spPr>
        <a:xfrm>
          <a:off x="893665" y="1526"/>
          <a:ext cx="10135949" cy="773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7" tIns="81887" rIns="81887" bIns="81887" numCol="1" spcCol="1270" anchor="ctr" anchorCtr="0">
          <a:noAutofit/>
        </a:bodyPr>
        <a:lstStyle/>
        <a:p>
          <a:pPr marL="0" lvl="0" indent="0" algn="l" defTabSz="977900">
            <a:lnSpc>
              <a:spcPct val="100000"/>
            </a:lnSpc>
            <a:spcBef>
              <a:spcPct val="0"/>
            </a:spcBef>
            <a:spcAft>
              <a:spcPct val="35000"/>
            </a:spcAft>
            <a:buNone/>
          </a:pPr>
          <a:r>
            <a:rPr lang="en-US" sz="2200" u="sng" kern="1200"/>
            <a:t>Plan</a:t>
          </a:r>
          <a:r>
            <a:rPr lang="en-US" sz="2200" kern="1200"/>
            <a:t> that identifies necessary pollutant reductions to meet water quality standards</a:t>
          </a:r>
        </a:p>
      </dsp:txBody>
      <dsp:txXfrm>
        <a:off x="893665" y="1526"/>
        <a:ext cx="10135949" cy="773736"/>
      </dsp:txXfrm>
    </dsp:sp>
    <dsp:sp modelId="{D56ADEC9-E228-4B71-A609-284B4850C9EB}">
      <dsp:nvSpPr>
        <dsp:cNvPr id="0" name=""/>
        <dsp:cNvSpPr/>
      </dsp:nvSpPr>
      <dsp:spPr>
        <a:xfrm>
          <a:off x="0" y="968697"/>
          <a:ext cx="11029615" cy="773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B2204-6466-46E0-9124-F1955CA25E6B}">
      <dsp:nvSpPr>
        <dsp:cNvPr id="0" name=""/>
        <dsp:cNvSpPr/>
      </dsp:nvSpPr>
      <dsp:spPr>
        <a:xfrm>
          <a:off x="234055" y="1142788"/>
          <a:ext cx="425555" cy="425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CB19D-1735-4D99-876F-DDF1241BC8D4}">
      <dsp:nvSpPr>
        <dsp:cNvPr id="0" name=""/>
        <dsp:cNvSpPr/>
      </dsp:nvSpPr>
      <dsp:spPr>
        <a:xfrm>
          <a:off x="893665" y="968697"/>
          <a:ext cx="10135949" cy="773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7" tIns="81887" rIns="81887" bIns="81887" numCol="1" spcCol="1270" anchor="ctr" anchorCtr="0">
          <a:noAutofit/>
        </a:bodyPr>
        <a:lstStyle/>
        <a:p>
          <a:pPr marL="0" lvl="0" indent="0" algn="l" defTabSz="977900">
            <a:lnSpc>
              <a:spcPct val="100000"/>
            </a:lnSpc>
            <a:spcBef>
              <a:spcPct val="0"/>
            </a:spcBef>
            <a:spcAft>
              <a:spcPct val="35000"/>
            </a:spcAft>
            <a:buNone/>
          </a:pPr>
          <a:r>
            <a:rPr lang="en-US" sz="2200" u="sng" kern="1200"/>
            <a:t>Tool</a:t>
          </a:r>
          <a:r>
            <a:rPr lang="en-US" sz="2200" kern="1200"/>
            <a:t> to help determine point source permits</a:t>
          </a:r>
        </a:p>
      </dsp:txBody>
      <dsp:txXfrm>
        <a:off x="893665" y="968697"/>
        <a:ext cx="10135949" cy="773736"/>
      </dsp:txXfrm>
    </dsp:sp>
    <dsp:sp modelId="{52FA23C2-0C63-4071-96D9-2D4C3CA9FBED}">
      <dsp:nvSpPr>
        <dsp:cNvPr id="0" name=""/>
        <dsp:cNvSpPr/>
      </dsp:nvSpPr>
      <dsp:spPr>
        <a:xfrm>
          <a:off x="0" y="1935868"/>
          <a:ext cx="11029615" cy="773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BD9DC-16B1-4636-9761-C99FC7FC024F}">
      <dsp:nvSpPr>
        <dsp:cNvPr id="0" name=""/>
        <dsp:cNvSpPr/>
      </dsp:nvSpPr>
      <dsp:spPr>
        <a:xfrm>
          <a:off x="234055" y="2109959"/>
          <a:ext cx="425555" cy="425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66FBF-6427-4320-B340-F16277760340}">
      <dsp:nvSpPr>
        <dsp:cNvPr id="0" name=""/>
        <dsp:cNvSpPr/>
      </dsp:nvSpPr>
      <dsp:spPr>
        <a:xfrm>
          <a:off x="893665" y="1935868"/>
          <a:ext cx="10135949" cy="773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7" tIns="81887" rIns="81887" bIns="81887" numCol="1" spcCol="1270" anchor="ctr" anchorCtr="0">
          <a:noAutofit/>
        </a:bodyPr>
        <a:lstStyle/>
        <a:p>
          <a:pPr marL="0" lvl="0" indent="0" algn="l" defTabSz="977900">
            <a:lnSpc>
              <a:spcPct val="100000"/>
            </a:lnSpc>
            <a:spcBef>
              <a:spcPct val="0"/>
            </a:spcBef>
            <a:spcAft>
              <a:spcPct val="35000"/>
            </a:spcAft>
            <a:buNone/>
          </a:pPr>
          <a:r>
            <a:rPr lang="en-US" sz="2200" u="sng" kern="1200"/>
            <a:t>Guide</a:t>
          </a:r>
          <a:r>
            <a:rPr lang="en-US" sz="2200" kern="1200"/>
            <a:t> watershed planning efforts</a:t>
          </a:r>
        </a:p>
      </dsp:txBody>
      <dsp:txXfrm>
        <a:off x="893665" y="1935868"/>
        <a:ext cx="10135949" cy="773736"/>
      </dsp:txXfrm>
    </dsp:sp>
    <dsp:sp modelId="{8CE85480-DB79-40B9-AAD4-84F0C2045B48}">
      <dsp:nvSpPr>
        <dsp:cNvPr id="0" name=""/>
        <dsp:cNvSpPr/>
      </dsp:nvSpPr>
      <dsp:spPr>
        <a:xfrm>
          <a:off x="0" y="2903039"/>
          <a:ext cx="11029615" cy="7737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D8400-B8F6-412F-8226-53426EEB2C08}">
      <dsp:nvSpPr>
        <dsp:cNvPr id="0" name=""/>
        <dsp:cNvSpPr/>
      </dsp:nvSpPr>
      <dsp:spPr>
        <a:xfrm>
          <a:off x="234055" y="3077130"/>
          <a:ext cx="425555" cy="425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F43E0-DAFA-43C1-9B23-E528AA9DE950}">
      <dsp:nvSpPr>
        <dsp:cNvPr id="0" name=""/>
        <dsp:cNvSpPr/>
      </dsp:nvSpPr>
      <dsp:spPr>
        <a:xfrm>
          <a:off x="893665" y="2903039"/>
          <a:ext cx="4963326" cy="773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7" tIns="81887" rIns="81887" bIns="81887" numCol="1" spcCol="1270" anchor="ctr" anchorCtr="0">
          <a:noAutofit/>
        </a:bodyPr>
        <a:lstStyle/>
        <a:p>
          <a:pPr marL="0" lvl="0" indent="0" algn="l" defTabSz="977900">
            <a:lnSpc>
              <a:spcPct val="100000"/>
            </a:lnSpc>
            <a:spcBef>
              <a:spcPct val="0"/>
            </a:spcBef>
            <a:spcAft>
              <a:spcPct val="35000"/>
            </a:spcAft>
            <a:buNone/>
          </a:pPr>
          <a:r>
            <a:rPr lang="en-US" sz="2200" kern="1200"/>
            <a:t>Voluntary for nonpoint sources</a:t>
          </a:r>
        </a:p>
      </dsp:txBody>
      <dsp:txXfrm>
        <a:off x="893665" y="2903039"/>
        <a:ext cx="4963326" cy="773736"/>
      </dsp:txXfrm>
    </dsp:sp>
    <dsp:sp modelId="{0F29E9B4-9887-4C7F-AF24-138E447371ED}">
      <dsp:nvSpPr>
        <dsp:cNvPr id="0" name=""/>
        <dsp:cNvSpPr/>
      </dsp:nvSpPr>
      <dsp:spPr>
        <a:xfrm>
          <a:off x="5856992" y="2903039"/>
          <a:ext cx="5172622" cy="773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7" tIns="81887" rIns="81887" bIns="81887" numCol="1" spcCol="1270" anchor="ctr" anchorCtr="0">
          <a:noAutofit/>
        </a:bodyPr>
        <a:lstStyle/>
        <a:p>
          <a:pPr marL="0" lvl="0" indent="0" algn="l" defTabSz="800100">
            <a:lnSpc>
              <a:spcPct val="100000"/>
            </a:lnSpc>
            <a:spcBef>
              <a:spcPct val="0"/>
            </a:spcBef>
            <a:spcAft>
              <a:spcPct val="35000"/>
            </a:spcAft>
            <a:buNone/>
          </a:pPr>
          <a:r>
            <a:rPr lang="en-US" sz="1800" kern="1200"/>
            <a:t>Funding sources to support</a:t>
          </a:r>
        </a:p>
      </dsp:txBody>
      <dsp:txXfrm>
        <a:off x="5856992" y="2903039"/>
        <a:ext cx="5172622" cy="773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8282F-76FE-4758-9650-F0D6B98829CE}">
      <dsp:nvSpPr>
        <dsp:cNvPr id="0" name=""/>
        <dsp:cNvSpPr/>
      </dsp:nvSpPr>
      <dsp:spPr>
        <a:xfrm>
          <a:off x="2224024" y="113366"/>
          <a:ext cx="1510523" cy="14174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FE05C-9763-4A1F-978F-B4BD2E4A61CF}">
      <dsp:nvSpPr>
        <dsp:cNvPr id="0" name=""/>
        <dsp:cNvSpPr/>
      </dsp:nvSpPr>
      <dsp:spPr>
        <a:xfrm>
          <a:off x="821395" y="1679197"/>
          <a:ext cx="4315781" cy="60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Requirement of Clean Water Act</a:t>
          </a:r>
        </a:p>
      </dsp:txBody>
      <dsp:txXfrm>
        <a:off x="821395" y="1679197"/>
        <a:ext cx="4315781" cy="607463"/>
      </dsp:txXfrm>
    </dsp:sp>
    <dsp:sp modelId="{B7461A02-7C92-4461-88D8-70F2788675D2}">
      <dsp:nvSpPr>
        <dsp:cNvPr id="0" name=""/>
        <dsp:cNvSpPr/>
      </dsp:nvSpPr>
      <dsp:spPr>
        <a:xfrm>
          <a:off x="821395" y="2355692"/>
          <a:ext cx="4315781" cy="1209244"/>
        </a:xfrm>
        <a:prstGeom prst="rect">
          <a:avLst/>
        </a:prstGeom>
        <a:noFill/>
        <a:ln>
          <a:noFill/>
        </a:ln>
        <a:effectLst/>
      </dsp:spPr>
      <dsp:style>
        <a:lnRef idx="0">
          <a:scrgbClr r="0" g="0" b="0"/>
        </a:lnRef>
        <a:fillRef idx="0">
          <a:scrgbClr r="0" g="0" b="0"/>
        </a:fillRef>
        <a:effectRef idx="0">
          <a:scrgbClr r="0" g="0" b="0"/>
        </a:effectRef>
        <a:fontRef idx="minor"/>
      </dsp:style>
    </dsp:sp>
    <dsp:sp modelId="{547CD390-394F-4755-8693-4B8B9F88C258}">
      <dsp:nvSpPr>
        <dsp:cNvPr id="0" name=""/>
        <dsp:cNvSpPr/>
      </dsp:nvSpPr>
      <dsp:spPr>
        <a:xfrm>
          <a:off x="7295067" y="113366"/>
          <a:ext cx="1510523" cy="14174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1B7FD-3B6D-4F6E-B495-0F5ECD945123}">
      <dsp:nvSpPr>
        <dsp:cNvPr id="0" name=""/>
        <dsp:cNvSpPr/>
      </dsp:nvSpPr>
      <dsp:spPr>
        <a:xfrm>
          <a:off x="5892438" y="1679197"/>
          <a:ext cx="4315781" cy="60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Prioritization of impaired waters list for TMDL development</a:t>
          </a:r>
        </a:p>
      </dsp:txBody>
      <dsp:txXfrm>
        <a:off x="5892438" y="1679197"/>
        <a:ext cx="4315781" cy="607463"/>
      </dsp:txXfrm>
    </dsp:sp>
    <dsp:sp modelId="{3567CB15-F6E1-4310-AB1B-D1A2A8C7CA8D}">
      <dsp:nvSpPr>
        <dsp:cNvPr id="0" name=""/>
        <dsp:cNvSpPr/>
      </dsp:nvSpPr>
      <dsp:spPr>
        <a:xfrm>
          <a:off x="5892438" y="2355692"/>
          <a:ext cx="4315781" cy="120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Threatened and endangered fish habitat</a:t>
          </a:r>
        </a:p>
        <a:p>
          <a:pPr marL="0" lvl="0" indent="0" algn="ctr" defTabSz="666750">
            <a:lnSpc>
              <a:spcPct val="100000"/>
            </a:lnSpc>
            <a:spcBef>
              <a:spcPct val="0"/>
            </a:spcBef>
            <a:spcAft>
              <a:spcPct val="35000"/>
            </a:spcAft>
            <a:buNone/>
          </a:pPr>
          <a:r>
            <a:rPr lang="en-US" sz="1500" kern="1200"/>
            <a:t>Selenium impact to growth and reproduction in fish</a:t>
          </a:r>
        </a:p>
        <a:p>
          <a:pPr marL="0" lvl="0" indent="0" algn="ctr" defTabSz="666750">
            <a:lnSpc>
              <a:spcPct val="100000"/>
            </a:lnSpc>
            <a:spcBef>
              <a:spcPct val="0"/>
            </a:spcBef>
            <a:spcAft>
              <a:spcPct val="35000"/>
            </a:spcAft>
            <a:buNone/>
          </a:pPr>
          <a:r>
            <a:rPr lang="en-US" sz="1500" kern="1200"/>
            <a:t>E. coli focus statewide in urban areas (UAs)</a:t>
          </a:r>
        </a:p>
        <a:p>
          <a:pPr marL="0" lvl="0" indent="0" algn="ctr" defTabSz="666750">
            <a:lnSpc>
              <a:spcPct val="100000"/>
            </a:lnSpc>
            <a:spcBef>
              <a:spcPct val="0"/>
            </a:spcBef>
            <a:spcAft>
              <a:spcPct val="35000"/>
            </a:spcAft>
            <a:buNone/>
          </a:pPr>
          <a:r>
            <a:rPr lang="en-US" sz="1500" kern="1200"/>
            <a:t>Watershed plan in progress</a:t>
          </a:r>
        </a:p>
        <a:p>
          <a:pPr marL="0" lvl="0" indent="0" algn="ctr" defTabSz="666750">
            <a:lnSpc>
              <a:spcPct val="100000"/>
            </a:lnSpc>
            <a:spcBef>
              <a:spcPct val="0"/>
            </a:spcBef>
            <a:spcAft>
              <a:spcPct val="35000"/>
            </a:spcAft>
            <a:buNone/>
          </a:pPr>
          <a:r>
            <a:rPr lang="en-US" sz="1500" kern="1200" dirty="0"/>
            <a:t>Original listing 2002 (Se)</a:t>
          </a:r>
        </a:p>
      </dsp:txBody>
      <dsp:txXfrm>
        <a:off x="5892438" y="2355692"/>
        <a:ext cx="4315781" cy="12092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A285FE-3CF9-4755-9B5A-A0AD1317F268}" type="datetimeFigureOut">
              <a:rPr lang="en-US" smtClean="0"/>
              <a:t>3/7/2022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35561B-0C94-4461-B7C1-4287D234AA80}" type="slidenum">
              <a:rPr lang="en-US" smtClean="0"/>
              <a:t>‹#›</a:t>
            </a:fld>
            <a:endParaRPr lang="en-US"/>
          </a:p>
        </p:txBody>
      </p:sp>
    </p:spTree>
    <p:extLst>
      <p:ext uri="{BB962C8B-B14F-4D97-AF65-F5344CB8AC3E}">
        <p14:creationId xmlns:p14="http://schemas.microsoft.com/office/powerpoint/2010/main" val="326152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8010EE-2975-4140-B4AB-6678175C0D5F}" type="slidenum">
              <a:rPr lang="en-US" smtClean="0"/>
              <a:pPr/>
              <a:t>3</a:t>
            </a:fld>
            <a:endParaRPr lang="en-US" dirty="0"/>
          </a:p>
        </p:txBody>
      </p:sp>
    </p:spTree>
    <p:extLst>
      <p:ext uri="{BB962C8B-B14F-4D97-AF65-F5344CB8AC3E}">
        <p14:creationId xmlns:p14="http://schemas.microsoft.com/office/powerpoint/2010/main" val="381053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8010EE-2975-4140-B4AB-6678175C0D5F}" type="slidenum">
              <a:rPr lang="en-US" smtClean="0"/>
              <a:pPr/>
              <a:t>4</a:t>
            </a:fld>
            <a:endParaRPr lang="en-US" dirty="0"/>
          </a:p>
        </p:txBody>
      </p:sp>
    </p:spTree>
    <p:extLst>
      <p:ext uri="{BB962C8B-B14F-4D97-AF65-F5344CB8AC3E}">
        <p14:creationId xmlns:p14="http://schemas.microsoft.com/office/powerpoint/2010/main" val="355465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4/13/2017</a:t>
            </a:r>
            <a:endParaRPr lang="en-US" dirty="0"/>
          </a:p>
        </p:txBody>
      </p:sp>
      <p:sp>
        <p:nvSpPr>
          <p:cNvPr id="5" name="Slide Number Placeholder 4"/>
          <p:cNvSpPr>
            <a:spLocks noGrp="1"/>
          </p:cNvSpPr>
          <p:nvPr>
            <p:ph type="sldNum" sz="quarter" idx="5"/>
          </p:nvPr>
        </p:nvSpPr>
        <p:spPr/>
        <p:txBody>
          <a:bodyPr/>
          <a:lstStyle/>
          <a:p>
            <a:fld id="{63FC79F6-2CF5-4A94-A945-E87B32095F67}" type="slidenum">
              <a:rPr lang="en-US" smtClean="0"/>
              <a:t>5</a:t>
            </a:fld>
            <a:endParaRPr lang="en-US" dirty="0"/>
          </a:p>
        </p:txBody>
      </p:sp>
    </p:spTree>
    <p:extLst>
      <p:ext uri="{BB962C8B-B14F-4D97-AF65-F5344CB8AC3E}">
        <p14:creationId xmlns:p14="http://schemas.microsoft.com/office/powerpoint/2010/main" val="422614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3/7/2022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C300011-FC29-4481-853E-5E2537982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mountain, sky, nature&#10;&#10;Description automatically generated">
            <a:extLst>
              <a:ext uri="{FF2B5EF4-FFF2-40B4-BE49-F238E27FC236}">
                <a16:creationId xmlns:a16="http://schemas.microsoft.com/office/drawing/2014/main" id="{F6B76C6D-DCA1-4BC8-82A4-13CFB7D1EFD4}"/>
              </a:ext>
            </a:extLst>
          </p:cNvPr>
          <p:cNvPicPr>
            <a:picLocks noChangeAspect="1"/>
          </p:cNvPicPr>
          <p:nvPr/>
        </p:nvPicPr>
        <p:blipFill rotWithShape="1">
          <a:blip r:embed="rId2"/>
          <a:srcRect l="9081" t="23961" r="10"/>
          <a:stretch/>
        </p:blipFill>
        <p:spPr>
          <a:xfrm>
            <a:off x="20" y="10"/>
            <a:ext cx="12191980" cy="6857990"/>
          </a:xfrm>
          <a:prstGeom prst="rect">
            <a:avLst/>
          </a:prstGeom>
        </p:spPr>
      </p:pic>
      <p:grpSp>
        <p:nvGrpSpPr>
          <p:cNvPr id="29" name="Group 28">
            <a:extLst>
              <a:ext uri="{FF2B5EF4-FFF2-40B4-BE49-F238E27FC236}">
                <a16:creationId xmlns:a16="http://schemas.microsoft.com/office/drawing/2014/main" id="{DB34F5CF-EEE1-407F-9F91-DAF38BFCF8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0" name="Rectangle 29">
              <a:extLst>
                <a:ext uri="{FF2B5EF4-FFF2-40B4-BE49-F238E27FC236}">
                  <a16:creationId xmlns:a16="http://schemas.microsoft.com/office/drawing/2014/main" id="{A135DF34-A888-4325-B4A2-13B4077C0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8FADD8"/>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159E8CFA-1FCB-4C13-A1E3-B46F41BA5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8FADD8"/>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5B786142-19B2-4A12-9F96-16486BFDA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8FADD8"/>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2B088ECE-ADBE-44B1-84A8-2D8A8D135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9DEFDF-FBD0-47FF-8D71-3077CBB8F600}"/>
              </a:ext>
            </a:extLst>
          </p:cNvPr>
          <p:cNvSpPr>
            <a:spLocks noGrp="1"/>
          </p:cNvSpPr>
          <p:nvPr>
            <p:ph type="ctrTitle"/>
          </p:nvPr>
        </p:nvSpPr>
        <p:spPr>
          <a:xfrm>
            <a:off x="584200" y="3992231"/>
            <a:ext cx="10990540" cy="1475013"/>
          </a:xfrm>
        </p:spPr>
        <p:txBody>
          <a:bodyPr>
            <a:normAutofit fontScale="90000"/>
          </a:bodyPr>
          <a:lstStyle/>
          <a:p>
            <a:r>
              <a:rPr lang="en-US" sz="4000" dirty="0">
                <a:solidFill>
                  <a:schemeClr val="bg1"/>
                </a:solidFill>
              </a:rPr>
              <a:t>Ag Water Workshop – Grand Valley</a:t>
            </a:r>
            <a:br>
              <a:rPr lang="en-US" sz="4000" dirty="0">
                <a:solidFill>
                  <a:schemeClr val="bg1"/>
                </a:solidFill>
              </a:rPr>
            </a:br>
            <a:r>
              <a:rPr lang="en-US" sz="4000" dirty="0">
                <a:solidFill>
                  <a:schemeClr val="bg1"/>
                </a:solidFill>
              </a:rPr>
              <a:t>TMDLs and Sustainable Water Quality Group Update</a:t>
            </a:r>
          </a:p>
        </p:txBody>
      </p:sp>
      <p:sp>
        <p:nvSpPr>
          <p:cNvPr id="3" name="Subtitle 2">
            <a:extLst>
              <a:ext uri="{FF2B5EF4-FFF2-40B4-BE49-F238E27FC236}">
                <a16:creationId xmlns:a16="http://schemas.microsoft.com/office/drawing/2014/main" id="{785507D6-4306-43B2-9D9D-CCAF2ABAF38F}"/>
              </a:ext>
            </a:extLst>
          </p:cNvPr>
          <p:cNvSpPr>
            <a:spLocks noGrp="1"/>
          </p:cNvSpPr>
          <p:nvPr>
            <p:ph type="subTitle" idx="1"/>
          </p:nvPr>
        </p:nvSpPr>
        <p:spPr>
          <a:xfrm>
            <a:off x="581194" y="5467246"/>
            <a:ext cx="10993546" cy="484822"/>
          </a:xfrm>
        </p:spPr>
        <p:txBody>
          <a:bodyPr>
            <a:normAutofit/>
          </a:bodyPr>
          <a:lstStyle/>
          <a:p>
            <a:r>
              <a:rPr lang="en-US" dirty="0">
                <a:solidFill>
                  <a:srgbClr val="8FADD8"/>
                </a:solidFill>
              </a:rPr>
              <a:t>March 10, 2022</a:t>
            </a:r>
          </a:p>
        </p:txBody>
      </p:sp>
      <p:sp>
        <p:nvSpPr>
          <p:cNvPr id="17" name="TextBox 16">
            <a:extLst>
              <a:ext uri="{FF2B5EF4-FFF2-40B4-BE49-F238E27FC236}">
                <a16:creationId xmlns:a16="http://schemas.microsoft.com/office/drawing/2014/main" id="{0E02F306-8190-4E10-AD92-BBE0B0724F81}"/>
              </a:ext>
            </a:extLst>
          </p:cNvPr>
          <p:cNvSpPr txBox="1"/>
          <p:nvPr/>
        </p:nvSpPr>
        <p:spPr>
          <a:xfrm>
            <a:off x="446533" y="6128955"/>
            <a:ext cx="3239142" cy="246221"/>
          </a:xfrm>
          <a:prstGeom prst="rect">
            <a:avLst/>
          </a:prstGeom>
          <a:noFill/>
        </p:spPr>
        <p:txBody>
          <a:bodyPr wrap="square" rtlCol="0">
            <a:spAutoFit/>
          </a:bodyPr>
          <a:lstStyle/>
          <a:p>
            <a:r>
              <a:rPr lang="en-US" sz="1000" b="1" i="1" dirty="0">
                <a:solidFill>
                  <a:schemeClr val="bg1"/>
                </a:solidFill>
              </a:rPr>
              <a:t>Photo by Trent Prall</a:t>
            </a:r>
          </a:p>
        </p:txBody>
      </p:sp>
    </p:spTree>
    <p:extLst>
      <p:ext uri="{BB962C8B-B14F-4D97-AF65-F5344CB8AC3E}">
        <p14:creationId xmlns:p14="http://schemas.microsoft.com/office/powerpoint/2010/main" val="81149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EB56-332D-4A11-B31F-B5C92C4E4452}"/>
              </a:ext>
            </a:extLst>
          </p:cNvPr>
          <p:cNvSpPr>
            <a:spLocks noGrp="1"/>
          </p:cNvSpPr>
          <p:nvPr>
            <p:ph type="title"/>
          </p:nvPr>
        </p:nvSpPr>
        <p:spPr>
          <a:xfrm>
            <a:off x="581192" y="702156"/>
            <a:ext cx="11029616" cy="1013800"/>
          </a:xfrm>
        </p:spPr>
        <p:txBody>
          <a:bodyPr>
            <a:normAutofit/>
          </a:bodyPr>
          <a:lstStyle/>
          <a:p>
            <a:r>
              <a:rPr lang="en-US" sz="2800" dirty="0"/>
              <a:t>Watershed Plan Update – Elements #8 &amp; #9 - </a:t>
            </a:r>
            <a:r>
              <a:rPr lang="en-US" sz="2800" dirty="0">
                <a:solidFill>
                  <a:srgbClr val="FF0000"/>
                </a:solidFill>
              </a:rPr>
              <a:t>Monitoring</a:t>
            </a:r>
            <a:br>
              <a:rPr lang="en-US" sz="2800" dirty="0"/>
            </a:br>
            <a:r>
              <a:rPr lang="en-US" dirty="0">
                <a:solidFill>
                  <a:srgbClr val="FFFEFF"/>
                </a:solidFill>
              </a:rPr>
              <a:t>#1 Priority Areas</a:t>
            </a:r>
          </a:p>
        </p:txBody>
      </p:sp>
      <p:graphicFrame>
        <p:nvGraphicFramePr>
          <p:cNvPr id="4" name="Content Placeholder 3">
            <a:extLst>
              <a:ext uri="{FF2B5EF4-FFF2-40B4-BE49-F238E27FC236}">
                <a16:creationId xmlns:a16="http://schemas.microsoft.com/office/drawing/2014/main" id="{A69DEABA-C52A-4263-BE3A-F995DB576122}"/>
              </a:ext>
            </a:extLst>
          </p:cNvPr>
          <p:cNvGraphicFramePr>
            <a:graphicFrameLocks noGrp="1"/>
          </p:cNvGraphicFramePr>
          <p:nvPr>
            <p:ph idx="1"/>
            <p:extLst>
              <p:ext uri="{D42A27DB-BD31-4B8C-83A1-F6EECF244321}">
                <p14:modId xmlns:p14="http://schemas.microsoft.com/office/powerpoint/2010/main" val="4241210011"/>
              </p:ext>
            </p:extLst>
          </p:nvPr>
        </p:nvGraphicFramePr>
        <p:xfrm>
          <a:off x="581025" y="2360190"/>
          <a:ext cx="11029954" cy="3289689"/>
        </p:xfrm>
        <a:graphic>
          <a:graphicData uri="http://schemas.openxmlformats.org/drawingml/2006/table">
            <a:tbl>
              <a:tblPr firstRow="1" bandRow="1"/>
              <a:tblGrid>
                <a:gridCol w="1199202">
                  <a:extLst>
                    <a:ext uri="{9D8B030D-6E8A-4147-A177-3AD203B41FA5}">
                      <a16:colId xmlns:a16="http://schemas.microsoft.com/office/drawing/2014/main" val="3718115688"/>
                    </a:ext>
                  </a:extLst>
                </a:gridCol>
                <a:gridCol w="947011">
                  <a:extLst>
                    <a:ext uri="{9D8B030D-6E8A-4147-A177-3AD203B41FA5}">
                      <a16:colId xmlns:a16="http://schemas.microsoft.com/office/drawing/2014/main" val="4144980012"/>
                    </a:ext>
                  </a:extLst>
                </a:gridCol>
                <a:gridCol w="4116395">
                  <a:extLst>
                    <a:ext uri="{9D8B030D-6E8A-4147-A177-3AD203B41FA5}">
                      <a16:colId xmlns:a16="http://schemas.microsoft.com/office/drawing/2014/main" val="3424831736"/>
                    </a:ext>
                  </a:extLst>
                </a:gridCol>
                <a:gridCol w="2234797">
                  <a:extLst>
                    <a:ext uri="{9D8B030D-6E8A-4147-A177-3AD203B41FA5}">
                      <a16:colId xmlns:a16="http://schemas.microsoft.com/office/drawing/2014/main" val="1795902892"/>
                    </a:ext>
                  </a:extLst>
                </a:gridCol>
                <a:gridCol w="1742934">
                  <a:extLst>
                    <a:ext uri="{9D8B030D-6E8A-4147-A177-3AD203B41FA5}">
                      <a16:colId xmlns:a16="http://schemas.microsoft.com/office/drawing/2014/main" val="1538464741"/>
                    </a:ext>
                  </a:extLst>
                </a:gridCol>
                <a:gridCol w="789615">
                  <a:extLst>
                    <a:ext uri="{9D8B030D-6E8A-4147-A177-3AD203B41FA5}">
                      <a16:colId xmlns:a16="http://schemas.microsoft.com/office/drawing/2014/main" val="2403498501"/>
                    </a:ext>
                  </a:extLst>
                </a:gridCol>
              </a:tblGrid>
              <a:tr h="358713">
                <a:tc>
                  <a:txBody>
                    <a:bodyPr/>
                    <a:lstStyle/>
                    <a:p>
                      <a:pPr algn="ctr" fontAlgn="ctr"/>
                      <a:r>
                        <a:rPr lang="en-US" sz="1100" b="0" i="0" u="none" strike="noStrike" dirty="0">
                          <a:solidFill>
                            <a:schemeClr val="bg1"/>
                          </a:solidFill>
                          <a:effectLst/>
                          <a:latin typeface="Calibri" panose="020F0502020204030204" pitchFamily="34" charset="0"/>
                        </a:rPr>
                        <a:t>Ranking</a:t>
                      </a: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chemeClr val="bg1"/>
                          </a:solidFill>
                          <a:effectLst/>
                          <a:latin typeface="Calibri" panose="020F0502020204030204" pitchFamily="34" charset="0"/>
                        </a:rPr>
                        <a:t>Segment ID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chemeClr val="bg1"/>
                          </a:solidFill>
                          <a:effectLst/>
                          <a:latin typeface="Calibri" panose="020F0502020204030204" pitchFamily="34" charset="0"/>
                        </a:rPr>
                        <a:t>Description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chemeClr val="bg1"/>
                          </a:solidFill>
                          <a:effectLst/>
                          <a:latin typeface="Calibri" panose="020F0502020204030204" pitchFamily="34" charset="0"/>
                        </a:rPr>
                        <a:t>Segment Portion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chemeClr val="bg1"/>
                          </a:solidFill>
                          <a:effectLst/>
                          <a:latin typeface="Calibri" panose="020F0502020204030204" pitchFamily="34" charset="0"/>
                        </a:rPr>
                        <a:t>303(d) Listed Parameters (Priority)</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chemeClr val="bg1"/>
                          </a:solidFill>
                          <a:effectLst/>
                          <a:latin typeface="Calibri" panose="020F0502020204030204" pitchFamily="34" charset="0"/>
                        </a:rPr>
                        <a:t>M&amp;E Listed Parameters</a:t>
                      </a:r>
                    </a:p>
                  </a:txBody>
                  <a:tcPr marL="4715" marR="4715" marT="4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50513304"/>
                  </a:ext>
                </a:extLst>
              </a:tr>
              <a:tr h="904449">
                <a:tc>
                  <a:txBody>
                    <a:bodyPr/>
                    <a:lstStyle/>
                    <a:p>
                      <a:pPr algn="ctr" fontAlgn="ctr"/>
                      <a:r>
                        <a:rPr lang="en-US" sz="1100" b="0" i="0" u="none" strike="noStrike" dirty="0">
                          <a:solidFill>
                            <a:srgbClr val="000000"/>
                          </a:solidFill>
                          <a:effectLst/>
                          <a:latin typeface="Calibri" panose="020F0502020204030204" pitchFamily="34" charset="0"/>
                        </a:rPr>
                        <a:t>1</a:t>
                      </a: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COLCLC13b_A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All tributaries to the Colorado River from Government Highline Canal Diversion to below Salt Creek, and downgradient from Government Highline Canal, Orchard Mesa Canal No. 2, Orchard Mesa Drain, Stub Ditch and northeast Colorado National Monument boundary, except Salt, Adobe, Leach Creeks, Indian Wash and Mack Wash.</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Lewis Wash, Hunter Wash, Pritchard Wash, Persigo Wash, Little Salt Wash, Big Salt Wash, and Reed Wash</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1" u="none" strike="noStrike" dirty="0">
                          <a:solidFill>
                            <a:srgbClr val="000000"/>
                          </a:solidFill>
                          <a:effectLst/>
                          <a:latin typeface="Calibri" panose="020F0502020204030204" pitchFamily="34" charset="0"/>
                        </a:rPr>
                        <a:t>Fe-</a:t>
                      </a:r>
                      <a:r>
                        <a:rPr lang="en-US" sz="1100" b="0" i="1" u="none" strike="noStrike" dirty="0" err="1">
                          <a:solidFill>
                            <a:srgbClr val="000000"/>
                          </a:solidFill>
                          <a:effectLst/>
                          <a:latin typeface="Calibri" panose="020F0502020204030204" pitchFamily="34" charset="0"/>
                        </a:rPr>
                        <a:t>Trec</a:t>
                      </a:r>
                      <a:r>
                        <a:rPr lang="en-US" sz="1100" b="0" i="1" u="none" strike="noStrike" dirty="0">
                          <a:solidFill>
                            <a:srgbClr val="000000"/>
                          </a:solidFill>
                          <a:effectLst/>
                          <a:latin typeface="Calibri" panose="020F0502020204030204" pitchFamily="34" charset="0"/>
                        </a:rPr>
                        <a:t> (M) </a:t>
                      </a:r>
                      <a:br>
                        <a:rPr lang="en-US" sz="1100" b="0" i="1" u="none" strike="noStrike" dirty="0">
                          <a:solidFill>
                            <a:srgbClr val="000000"/>
                          </a:solidFill>
                          <a:effectLst/>
                          <a:latin typeface="Calibri" panose="020F0502020204030204" pitchFamily="34" charset="0"/>
                        </a:rPr>
                      </a:br>
                      <a:r>
                        <a:rPr lang="en-US" sz="1100" b="0" i="1" u="none" strike="noStrike" dirty="0">
                          <a:solidFill>
                            <a:srgbClr val="000000"/>
                          </a:solidFill>
                          <a:effectLst/>
                          <a:latin typeface="Calibri" panose="020F0502020204030204" pitchFamily="34" charset="0"/>
                        </a:rPr>
                        <a:t>Se-D (M)</a:t>
                      </a:r>
                      <a:br>
                        <a:rPr lang="en-US" sz="1100" b="0" i="1" u="none" strike="noStrike" dirty="0">
                          <a:solidFill>
                            <a:srgbClr val="000000"/>
                          </a:solidFill>
                          <a:effectLst/>
                          <a:latin typeface="Calibri" panose="020F0502020204030204" pitchFamily="34" charset="0"/>
                        </a:rPr>
                      </a:br>
                      <a:r>
                        <a:rPr lang="en-US" sz="1100" b="1" i="1" u="none" strike="noStrike" dirty="0">
                          <a:solidFill>
                            <a:srgbClr val="FF0000"/>
                          </a:solidFill>
                          <a:effectLst/>
                          <a:latin typeface="Calibri" panose="020F0502020204030204" pitchFamily="34" charset="0"/>
                        </a:rPr>
                        <a:t>TMDLs Under Development</a:t>
                      </a:r>
                      <a:endParaRPr lang="en-US" sz="1100" b="0" i="1" u="none" strike="noStrike" dirty="0">
                        <a:solidFill>
                          <a:srgbClr val="000000"/>
                        </a:solidFill>
                        <a:effectLst/>
                        <a:latin typeface="Calibri" panose="020F0502020204030204" pitchFamily="34" charset="0"/>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E.coli</a:t>
                      </a:r>
                    </a:p>
                  </a:txBody>
                  <a:tcPr marL="4715" marR="4715" marT="4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4652680"/>
                  </a:ext>
                </a:extLst>
              </a:tr>
              <a:tr h="732744">
                <a:tc>
                  <a:txBody>
                    <a:bodyPr/>
                    <a:lstStyle/>
                    <a:p>
                      <a:pPr algn="ctr" fontAlgn="ctr"/>
                      <a:r>
                        <a:rPr lang="en-US" sz="1100" b="0" i="0" u="none" strike="noStrike">
                          <a:solidFill>
                            <a:srgbClr val="000000"/>
                          </a:solidFill>
                          <a:effectLst/>
                          <a:latin typeface="Calibri" panose="020F0502020204030204" pitchFamily="34" charset="0"/>
                        </a:rPr>
                        <a:t>1</a:t>
                      </a: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COLCLC13b_B</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Salt Creek and tributaries below lake and reservoir, including Mack Wash</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Salt Creek</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Fe-Trec (M)</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Se-D (M)</a:t>
                      </a:r>
                      <a:br>
                        <a:rPr lang="en-US" sz="1100" b="0" i="0" u="none" strike="noStrike">
                          <a:solidFill>
                            <a:srgbClr val="000000"/>
                          </a:solidFill>
                          <a:effectLst/>
                          <a:latin typeface="Calibri" panose="020F0502020204030204" pitchFamily="34" charset="0"/>
                        </a:rPr>
                      </a:br>
                      <a:r>
                        <a:rPr lang="en-US" sz="1100" b="1" i="1" u="none" strike="noStrike">
                          <a:solidFill>
                            <a:srgbClr val="FF0000"/>
                          </a:solidFill>
                          <a:effectLst/>
                          <a:latin typeface="Calibri" panose="020F0502020204030204" pitchFamily="34" charset="0"/>
                        </a:rPr>
                        <a:t>TMDLs Under Development</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Sediment (L)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None</a:t>
                      </a:r>
                    </a:p>
                  </a:txBody>
                  <a:tcPr marL="4715" marR="4715" marT="4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8828951"/>
                  </a:ext>
                </a:extLst>
              </a:tr>
              <a:tr h="732744">
                <a:tc>
                  <a:txBody>
                    <a:bodyPr/>
                    <a:lstStyle/>
                    <a:p>
                      <a:pPr algn="ctr" fontAlgn="ctr"/>
                      <a:r>
                        <a:rPr lang="en-US" sz="1100" b="0" i="0" u="none" strike="noStrike">
                          <a:solidFill>
                            <a:srgbClr val="000000"/>
                          </a:solidFill>
                          <a:effectLst/>
                          <a:latin typeface="Calibri" panose="020F0502020204030204" pitchFamily="34" charset="0"/>
                        </a:rPr>
                        <a:t>1</a:t>
                      </a: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COLCLC13b_C</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Adobe Creek, Leach Creek and tributaries below canal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Adobe Creek</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Leach Creek</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E. coli (H)</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Fe-</a:t>
                      </a:r>
                      <a:r>
                        <a:rPr lang="en-US" sz="1100" b="0" i="0" u="none" strike="noStrike" dirty="0" err="1">
                          <a:solidFill>
                            <a:srgbClr val="000000"/>
                          </a:solidFill>
                          <a:effectLst/>
                          <a:latin typeface="Calibri" panose="020F0502020204030204" pitchFamily="34" charset="0"/>
                        </a:rPr>
                        <a:t>Trec</a:t>
                      </a:r>
                      <a:r>
                        <a:rPr lang="en-US" sz="1100" b="0" i="0" u="none" strike="noStrike" dirty="0">
                          <a:solidFill>
                            <a:srgbClr val="000000"/>
                          </a:solidFill>
                          <a:effectLst/>
                          <a:latin typeface="Calibri" panose="020F0502020204030204" pitchFamily="34" charset="0"/>
                        </a:rPr>
                        <a:t> (M)</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Se-D (M)</a:t>
                      </a:r>
                      <a:br>
                        <a:rPr lang="en-US" sz="1100" b="0" i="0" u="none" strike="noStrike" dirty="0">
                          <a:solidFill>
                            <a:srgbClr val="000000"/>
                          </a:solidFill>
                          <a:effectLst/>
                          <a:latin typeface="Calibri" panose="020F0502020204030204" pitchFamily="34" charset="0"/>
                        </a:rPr>
                      </a:br>
                      <a:r>
                        <a:rPr lang="en-US" sz="1100" b="1" i="1" u="none" strike="noStrike" dirty="0">
                          <a:solidFill>
                            <a:srgbClr val="FF0000"/>
                          </a:solidFill>
                          <a:effectLst/>
                          <a:latin typeface="Calibri" panose="020F0502020204030204" pitchFamily="34" charset="0"/>
                        </a:rPr>
                        <a:t>TMDLs Under Development</a:t>
                      </a:r>
                      <a:endParaRPr lang="en-US" sz="1100" b="0" i="0" u="none" strike="noStrike" dirty="0">
                        <a:solidFill>
                          <a:srgbClr val="000000"/>
                        </a:solidFill>
                        <a:effectLst/>
                        <a:latin typeface="Calibri" panose="020F0502020204030204" pitchFamily="34" charset="0"/>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None</a:t>
                      </a:r>
                    </a:p>
                  </a:txBody>
                  <a:tcPr marL="4715" marR="4715" marT="4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3098689"/>
                  </a:ext>
                </a:extLst>
              </a:tr>
              <a:tr h="561039">
                <a:tc>
                  <a:txBody>
                    <a:bodyPr/>
                    <a:lstStyle/>
                    <a:p>
                      <a:pPr algn="ctr" fontAlgn="ctr"/>
                      <a:r>
                        <a:rPr lang="en-US" sz="1100" b="0" i="0" u="none" strike="noStrike">
                          <a:solidFill>
                            <a:srgbClr val="000000"/>
                          </a:solidFill>
                          <a:effectLst/>
                          <a:latin typeface="Calibri" panose="020F0502020204030204" pitchFamily="34" charset="0"/>
                        </a:rPr>
                        <a:t>1</a:t>
                      </a: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COLCLC13b_D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Indian Wash</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Indian Wash</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0000"/>
                          </a:solidFill>
                          <a:effectLst/>
                          <a:latin typeface="Calibri" panose="020F0502020204030204" pitchFamily="34" charset="0"/>
                        </a:rPr>
                        <a:t>Fe-Trec (M)</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Se-D (M)</a:t>
                      </a:r>
                      <a:br>
                        <a:rPr lang="en-US" sz="1100" b="0" i="0" u="none" strike="noStrike">
                          <a:solidFill>
                            <a:srgbClr val="000000"/>
                          </a:solidFill>
                          <a:effectLst/>
                          <a:latin typeface="Calibri" panose="020F0502020204030204" pitchFamily="34" charset="0"/>
                        </a:rPr>
                      </a:br>
                      <a:r>
                        <a:rPr lang="en-US" sz="1100" b="1" i="1" u="none" strike="noStrike">
                          <a:solidFill>
                            <a:srgbClr val="FF0000"/>
                          </a:solidFill>
                          <a:effectLst/>
                          <a:latin typeface="Calibri" panose="020F0502020204030204" pitchFamily="34" charset="0"/>
                        </a:rPr>
                        <a:t>TMDLs Under Development</a:t>
                      </a:r>
                      <a:endParaRPr lang="en-US" sz="1100" b="0" i="0" u="none" strike="noStrike">
                        <a:solidFill>
                          <a:srgbClr val="000000"/>
                        </a:solidFill>
                        <a:effectLst/>
                        <a:latin typeface="Calibri" panose="020F0502020204030204" pitchFamily="34" charset="0"/>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Calibri" panose="020F0502020204030204" pitchFamily="34" charset="0"/>
                        </a:rPr>
                        <a:t>None</a:t>
                      </a:r>
                    </a:p>
                  </a:txBody>
                  <a:tcPr marL="4715" marR="4715" marT="4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6727928"/>
                  </a:ext>
                </a:extLst>
              </a:tr>
            </a:tbl>
          </a:graphicData>
        </a:graphic>
      </p:graphicFrame>
    </p:spTree>
    <p:extLst>
      <p:ext uri="{BB962C8B-B14F-4D97-AF65-F5344CB8AC3E}">
        <p14:creationId xmlns:p14="http://schemas.microsoft.com/office/powerpoint/2010/main" val="283799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EB56-332D-4A11-B31F-B5C92C4E4452}"/>
              </a:ext>
            </a:extLst>
          </p:cNvPr>
          <p:cNvSpPr>
            <a:spLocks noGrp="1"/>
          </p:cNvSpPr>
          <p:nvPr>
            <p:ph type="title"/>
          </p:nvPr>
        </p:nvSpPr>
        <p:spPr>
          <a:xfrm>
            <a:off x="581192" y="702156"/>
            <a:ext cx="11029616" cy="1013800"/>
          </a:xfrm>
        </p:spPr>
        <p:txBody>
          <a:bodyPr>
            <a:normAutofit/>
          </a:bodyPr>
          <a:lstStyle/>
          <a:p>
            <a:r>
              <a:rPr lang="en-US" sz="2800" dirty="0"/>
              <a:t>Watershed Plan Update – Elements #8 &amp; #9 - </a:t>
            </a:r>
            <a:r>
              <a:rPr lang="en-US" sz="2800" dirty="0">
                <a:solidFill>
                  <a:srgbClr val="FF0000"/>
                </a:solidFill>
              </a:rPr>
              <a:t>Monitoring</a:t>
            </a:r>
            <a:br>
              <a:rPr lang="en-US" sz="2800" dirty="0">
                <a:solidFill>
                  <a:srgbClr val="FF0000"/>
                </a:solidFill>
              </a:rPr>
            </a:br>
            <a:r>
              <a:rPr lang="en-US" dirty="0">
                <a:solidFill>
                  <a:srgbClr val="FFFEFF"/>
                </a:solidFill>
              </a:rPr>
              <a:t>#2 Priority Areas</a:t>
            </a:r>
          </a:p>
        </p:txBody>
      </p:sp>
      <p:graphicFrame>
        <p:nvGraphicFramePr>
          <p:cNvPr id="4" name="Content Placeholder 3">
            <a:extLst>
              <a:ext uri="{FF2B5EF4-FFF2-40B4-BE49-F238E27FC236}">
                <a16:creationId xmlns:a16="http://schemas.microsoft.com/office/drawing/2014/main" id="{A69DEABA-C52A-4263-BE3A-F995DB576122}"/>
              </a:ext>
            </a:extLst>
          </p:cNvPr>
          <p:cNvGraphicFramePr>
            <a:graphicFrameLocks noGrp="1"/>
          </p:cNvGraphicFramePr>
          <p:nvPr>
            <p:ph idx="1"/>
            <p:extLst>
              <p:ext uri="{D42A27DB-BD31-4B8C-83A1-F6EECF244321}">
                <p14:modId xmlns:p14="http://schemas.microsoft.com/office/powerpoint/2010/main" val="3249805786"/>
              </p:ext>
            </p:extLst>
          </p:nvPr>
        </p:nvGraphicFramePr>
        <p:xfrm>
          <a:off x="721641" y="2181225"/>
          <a:ext cx="9551722" cy="3678242"/>
        </p:xfrm>
        <a:graphic>
          <a:graphicData uri="http://schemas.openxmlformats.org/drawingml/2006/table">
            <a:tbl>
              <a:tblPr firstRow="1" bandRow="1"/>
              <a:tblGrid>
                <a:gridCol w="1310352">
                  <a:extLst>
                    <a:ext uri="{9D8B030D-6E8A-4147-A177-3AD203B41FA5}">
                      <a16:colId xmlns:a16="http://schemas.microsoft.com/office/drawing/2014/main" val="3718115688"/>
                    </a:ext>
                  </a:extLst>
                </a:gridCol>
                <a:gridCol w="1069965">
                  <a:extLst>
                    <a:ext uri="{9D8B030D-6E8A-4147-A177-3AD203B41FA5}">
                      <a16:colId xmlns:a16="http://schemas.microsoft.com/office/drawing/2014/main" val="4144980012"/>
                    </a:ext>
                  </a:extLst>
                </a:gridCol>
                <a:gridCol w="4583924">
                  <a:extLst>
                    <a:ext uri="{9D8B030D-6E8A-4147-A177-3AD203B41FA5}">
                      <a16:colId xmlns:a16="http://schemas.microsoft.com/office/drawing/2014/main" val="3424831736"/>
                    </a:ext>
                  </a:extLst>
                </a:gridCol>
                <a:gridCol w="1724679">
                  <a:extLst>
                    <a:ext uri="{9D8B030D-6E8A-4147-A177-3AD203B41FA5}">
                      <a16:colId xmlns:a16="http://schemas.microsoft.com/office/drawing/2014/main" val="1538464741"/>
                    </a:ext>
                  </a:extLst>
                </a:gridCol>
                <a:gridCol w="862802">
                  <a:extLst>
                    <a:ext uri="{9D8B030D-6E8A-4147-A177-3AD203B41FA5}">
                      <a16:colId xmlns:a16="http://schemas.microsoft.com/office/drawing/2014/main" val="2403498501"/>
                    </a:ext>
                  </a:extLst>
                </a:gridCol>
              </a:tblGrid>
              <a:tr h="425421">
                <a:tc>
                  <a:txBody>
                    <a:bodyPr/>
                    <a:lstStyle/>
                    <a:p>
                      <a:pPr algn="ctr" fontAlgn="ctr"/>
                      <a:r>
                        <a:rPr lang="en-US" sz="1200" b="0" i="0" u="none" strike="noStrike" dirty="0">
                          <a:solidFill>
                            <a:schemeClr val="bg1"/>
                          </a:solidFill>
                          <a:effectLst/>
                          <a:latin typeface="Calibri" panose="020F0502020204030204" pitchFamily="34" charset="0"/>
                        </a:rPr>
                        <a:t>Ranking</a:t>
                      </a:r>
                    </a:p>
                  </a:txBody>
                  <a:tcPr marL="5152" marR="5152" marT="5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chemeClr val="bg1"/>
                          </a:solidFill>
                          <a:effectLst/>
                          <a:latin typeface="Calibri" panose="020F0502020204030204" pitchFamily="34" charset="0"/>
                        </a:rPr>
                        <a:t>Segment ID</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chemeClr val="bg1"/>
                          </a:solidFill>
                          <a:effectLst/>
                          <a:latin typeface="Calibri" panose="020F0502020204030204" pitchFamily="34" charset="0"/>
                        </a:rPr>
                        <a:t>Description</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chemeClr val="bg1"/>
                          </a:solidFill>
                          <a:effectLst/>
                          <a:latin typeface="Calibri" panose="020F0502020204030204" pitchFamily="34" charset="0"/>
                        </a:rPr>
                        <a:t>303(d) Listed Parameters (Priority)</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chemeClr val="bg1"/>
                          </a:solidFill>
                          <a:effectLst/>
                          <a:latin typeface="Calibri" panose="020F0502020204030204" pitchFamily="34" charset="0"/>
                        </a:rPr>
                        <a:t>M&amp;E Listed Parameters</a:t>
                      </a:r>
                    </a:p>
                  </a:txBody>
                  <a:tcPr marL="5152" marR="5152" marT="5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50513304"/>
                  </a:ext>
                </a:extLst>
              </a:tr>
              <a:tr h="800660">
                <a:tc>
                  <a:txBody>
                    <a:bodyPr/>
                    <a:lstStyle/>
                    <a:p>
                      <a:pPr algn="ctr" fontAlgn="ctr"/>
                      <a:r>
                        <a:rPr lang="en-US" sz="1200" b="0" i="0" u="none" strike="noStrike">
                          <a:solidFill>
                            <a:srgbClr val="000000"/>
                          </a:solidFill>
                          <a:effectLst/>
                          <a:latin typeface="Calibri" panose="020F0502020204030204" pitchFamily="34" charset="0"/>
                        </a:rPr>
                        <a:t>2</a:t>
                      </a:r>
                    </a:p>
                  </a:txBody>
                  <a:tcPr marL="5152" marR="5152" marT="5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COLCLC02b_B</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Humphrey Backwater area</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Se-D (H)</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As-T (L)</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Sediment</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Mn-D</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Nitrite</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Sulfate</a:t>
                      </a:r>
                    </a:p>
                  </a:txBody>
                  <a:tcPr marL="5152" marR="5152" marT="5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88171406"/>
                  </a:ext>
                </a:extLst>
              </a:tr>
              <a:tr h="425421">
                <a:tc>
                  <a:txBody>
                    <a:bodyPr/>
                    <a:lstStyle/>
                    <a:p>
                      <a:pPr algn="ctr" fontAlgn="ctr"/>
                      <a:r>
                        <a:rPr lang="en-US" sz="1200" b="0" i="0" u="none" strike="noStrike">
                          <a:solidFill>
                            <a:srgbClr val="000000"/>
                          </a:solidFill>
                          <a:effectLst/>
                          <a:latin typeface="Calibri" panose="020F0502020204030204" pitchFamily="34" charset="0"/>
                        </a:rPr>
                        <a:t>2</a:t>
                      </a:r>
                    </a:p>
                  </a:txBody>
                  <a:tcPr marL="5152" marR="5152" marT="5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COLCLC03_A</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Mainstem of the Colorado River from immediately above the confluence of the Gunnison River to the Colorado-Utah state line.</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Fe-Trec (H)</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None</a:t>
                      </a:r>
                    </a:p>
                  </a:txBody>
                  <a:tcPr marL="5152" marR="5152" marT="5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6287927"/>
                  </a:ext>
                </a:extLst>
              </a:tr>
              <a:tr h="1175899">
                <a:tc>
                  <a:txBody>
                    <a:bodyPr/>
                    <a:lstStyle/>
                    <a:p>
                      <a:pPr algn="ctr" fontAlgn="ctr"/>
                      <a:r>
                        <a:rPr lang="en-US" sz="1200" b="0" i="0" u="none" strike="noStrike">
                          <a:solidFill>
                            <a:srgbClr val="000000"/>
                          </a:solidFill>
                          <a:effectLst/>
                          <a:latin typeface="Calibri" panose="020F0502020204030204" pitchFamily="34" charset="0"/>
                        </a:rPr>
                        <a:t>2</a:t>
                      </a:r>
                    </a:p>
                  </a:txBody>
                  <a:tcPr marL="5152" marR="5152" marT="5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COLCLC13b_F</a:t>
                      </a:r>
                      <a:br>
                        <a:rPr lang="en-US" sz="1200" b="0" i="0" u="none" strike="noStrike">
                          <a:solidFill>
                            <a:srgbClr val="000000"/>
                          </a:solidFill>
                          <a:effectLst/>
                          <a:latin typeface="Calibri" panose="020F0502020204030204" pitchFamily="34" charset="0"/>
                        </a:rPr>
                      </a:br>
                      <a:r>
                        <a:rPr lang="en-US" sz="1200" b="1" i="1" u="none" strike="noStrike">
                          <a:solidFill>
                            <a:srgbClr val="000000"/>
                          </a:solidFill>
                          <a:effectLst/>
                          <a:latin typeface="Calibri" panose="020F0502020204030204" pitchFamily="34" charset="0"/>
                        </a:rPr>
                        <a:t>(part of COLCLC13b_A)</a:t>
                      </a:r>
                      <a:endParaRPr lang="en-US" sz="1200" b="0" i="0" u="none" strike="noStrike">
                        <a:solidFill>
                          <a:srgbClr val="000000"/>
                        </a:solidFill>
                        <a:effectLst/>
                        <a:latin typeface="Calibri" panose="020F0502020204030204" pitchFamily="34" charset="0"/>
                      </a:endParaRP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All tributaries to the Colorado River from Government Highline Canal Diversion to below Salt Creek, and downgradient from Government Highline Canal, Orchard Mesa Canal No. 2, Orchard Mesa Drain, Stub Ditch and northeast Colorado National Monument boundary, except Salt, Adobe, Leach Creeks, Indian Wash, Unnamed Tributary and Mack Wash.</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Fe-Trec (M)</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Se-D (M)</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E. coli</a:t>
                      </a:r>
                    </a:p>
                  </a:txBody>
                  <a:tcPr marL="5152" marR="5152" marT="5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4795405"/>
                  </a:ext>
                </a:extLst>
              </a:tr>
              <a:tr h="613040">
                <a:tc>
                  <a:txBody>
                    <a:bodyPr/>
                    <a:lstStyle/>
                    <a:p>
                      <a:pPr algn="ctr" fontAlgn="ctr"/>
                      <a:r>
                        <a:rPr lang="en-US" sz="1200" b="0" i="0" u="none" strike="noStrike">
                          <a:solidFill>
                            <a:srgbClr val="000000"/>
                          </a:solidFill>
                          <a:effectLst/>
                          <a:latin typeface="Calibri" panose="020F0502020204030204" pitchFamily="34" charset="0"/>
                        </a:rPr>
                        <a:t>2</a:t>
                      </a:r>
                    </a:p>
                  </a:txBody>
                  <a:tcPr marL="5152" marR="5152" marT="5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Calibri" panose="020F0502020204030204" pitchFamily="34" charset="0"/>
                        </a:rPr>
                        <a:t>COLCLC13b_E</a:t>
                      </a:r>
                      <a:br>
                        <a:rPr lang="en-US" sz="1200" b="0" i="0" u="none" strike="noStrike">
                          <a:solidFill>
                            <a:srgbClr val="000000"/>
                          </a:solidFill>
                          <a:effectLst/>
                          <a:latin typeface="Calibri" panose="020F0502020204030204" pitchFamily="34" charset="0"/>
                        </a:rPr>
                      </a:br>
                      <a:r>
                        <a:rPr lang="en-US" sz="1200" b="1" i="1" u="none" strike="noStrike">
                          <a:solidFill>
                            <a:srgbClr val="000000"/>
                          </a:solidFill>
                          <a:effectLst/>
                          <a:latin typeface="Calibri" panose="020F0502020204030204" pitchFamily="34" charset="0"/>
                        </a:rPr>
                        <a:t>(part of COLCLC13b_A)</a:t>
                      </a:r>
                      <a:endParaRPr lang="en-US" sz="1200" b="0" i="0" u="none" strike="noStrike">
                        <a:solidFill>
                          <a:srgbClr val="000000"/>
                        </a:solidFill>
                        <a:effectLst/>
                        <a:latin typeface="Calibri" panose="020F0502020204030204" pitchFamily="34" charset="0"/>
                      </a:endParaRP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Unnamed tributary to the Colorado River from its source to its confluence with the Colorado River near 39.081, -108.592</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alibri" panose="020F0502020204030204" pitchFamily="34" charset="0"/>
                        </a:rPr>
                        <a:t>Fe-</a:t>
                      </a:r>
                      <a:r>
                        <a:rPr lang="en-US" sz="1200" b="0" i="0" u="none" strike="noStrike" dirty="0" err="1">
                          <a:solidFill>
                            <a:srgbClr val="000000"/>
                          </a:solidFill>
                          <a:effectLst/>
                          <a:latin typeface="Calibri" panose="020F0502020204030204" pitchFamily="34" charset="0"/>
                        </a:rPr>
                        <a:t>Trec</a:t>
                      </a:r>
                      <a:r>
                        <a:rPr lang="en-US" sz="1200" b="0" i="0" u="none" strike="noStrike" dirty="0">
                          <a:solidFill>
                            <a:srgbClr val="000000"/>
                          </a:solidFill>
                          <a:effectLst/>
                          <a:latin typeface="Calibri" panose="020F0502020204030204" pitchFamily="34" charset="0"/>
                        </a:rPr>
                        <a:t> (M)</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Se-D (M)</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alibri" panose="020F0502020204030204" pitchFamily="34" charset="0"/>
                        </a:rPr>
                        <a:t>E. coli</a:t>
                      </a:r>
                    </a:p>
                  </a:txBody>
                  <a:tcPr marL="5152" marR="5152" marT="5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6093041"/>
                  </a:ext>
                </a:extLst>
              </a:tr>
              <a:tr h="237801">
                <a:tc>
                  <a:txBody>
                    <a:bodyPr/>
                    <a:lstStyle/>
                    <a:p>
                      <a:pPr algn="ctr" fontAlgn="ctr"/>
                      <a:r>
                        <a:rPr lang="en-US" sz="1200" b="0" i="0" u="none" strike="noStrike">
                          <a:solidFill>
                            <a:srgbClr val="000000"/>
                          </a:solidFill>
                          <a:effectLst/>
                          <a:latin typeface="Calibri" panose="020F0502020204030204" pitchFamily="34" charset="0"/>
                        </a:rPr>
                        <a:t>2</a:t>
                      </a:r>
                    </a:p>
                  </a:txBody>
                  <a:tcPr marL="5152" marR="5152" marT="5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alibri" panose="020F0502020204030204" pitchFamily="34" charset="0"/>
                        </a:rPr>
                        <a:t>COLCLC19_E</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West Lake in James M. Robb Colorado River State Park</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alibri" panose="020F0502020204030204" pitchFamily="34" charset="0"/>
                        </a:rPr>
                        <a:t>Se-D (H)</a:t>
                      </a:r>
                    </a:p>
                  </a:txBody>
                  <a:tcPr marL="5152" marR="5152" marT="5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Calibri" panose="020F0502020204030204" pitchFamily="34" charset="0"/>
                        </a:rPr>
                        <a:t>None</a:t>
                      </a:r>
                    </a:p>
                  </a:txBody>
                  <a:tcPr marL="5152" marR="5152" marT="5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5210163"/>
                  </a:ext>
                </a:extLst>
              </a:tr>
            </a:tbl>
          </a:graphicData>
        </a:graphic>
      </p:graphicFrame>
    </p:spTree>
    <p:extLst>
      <p:ext uri="{BB962C8B-B14F-4D97-AF65-F5344CB8AC3E}">
        <p14:creationId xmlns:p14="http://schemas.microsoft.com/office/powerpoint/2010/main" val="152503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EB56-332D-4A11-B31F-B5C92C4E4452}"/>
              </a:ext>
            </a:extLst>
          </p:cNvPr>
          <p:cNvSpPr>
            <a:spLocks noGrp="1"/>
          </p:cNvSpPr>
          <p:nvPr>
            <p:ph type="title"/>
          </p:nvPr>
        </p:nvSpPr>
        <p:spPr>
          <a:xfrm>
            <a:off x="581192" y="702156"/>
            <a:ext cx="11029616" cy="1013800"/>
          </a:xfrm>
        </p:spPr>
        <p:txBody>
          <a:bodyPr>
            <a:normAutofit/>
          </a:bodyPr>
          <a:lstStyle/>
          <a:p>
            <a:r>
              <a:rPr lang="en-US" sz="2800" dirty="0"/>
              <a:t>Watershed Plan Update – Elements #8 &amp; #9 - </a:t>
            </a:r>
            <a:r>
              <a:rPr lang="en-US" sz="2800" dirty="0">
                <a:solidFill>
                  <a:srgbClr val="FF0000"/>
                </a:solidFill>
              </a:rPr>
              <a:t>Monitoring</a:t>
            </a:r>
            <a:br>
              <a:rPr lang="en-US" sz="2800" dirty="0">
                <a:solidFill>
                  <a:srgbClr val="FF0000"/>
                </a:solidFill>
              </a:rPr>
            </a:br>
            <a:r>
              <a:rPr lang="en-US" dirty="0">
                <a:solidFill>
                  <a:srgbClr val="FFFEFF"/>
                </a:solidFill>
              </a:rPr>
              <a:t>#3 Priority Areas</a:t>
            </a:r>
          </a:p>
        </p:txBody>
      </p:sp>
      <p:pic>
        <p:nvPicPr>
          <p:cNvPr id="7" name="Content Placeholder 6">
            <a:extLst>
              <a:ext uri="{FF2B5EF4-FFF2-40B4-BE49-F238E27FC236}">
                <a16:creationId xmlns:a16="http://schemas.microsoft.com/office/drawing/2014/main" id="{D741905D-B38F-41EF-8346-1A80BD7EEEEB}"/>
              </a:ext>
            </a:extLst>
          </p:cNvPr>
          <p:cNvPicPr>
            <a:picLocks noGrp="1" noChangeAspect="1"/>
          </p:cNvPicPr>
          <p:nvPr>
            <p:ph idx="1"/>
          </p:nvPr>
        </p:nvPicPr>
        <p:blipFill>
          <a:blip r:embed="rId2"/>
          <a:stretch>
            <a:fillRect/>
          </a:stretch>
        </p:blipFill>
        <p:spPr>
          <a:xfrm>
            <a:off x="621317" y="2438295"/>
            <a:ext cx="10949365" cy="3164098"/>
          </a:xfrm>
        </p:spPr>
      </p:pic>
    </p:spTree>
    <p:extLst>
      <p:ext uri="{BB962C8B-B14F-4D97-AF65-F5344CB8AC3E}">
        <p14:creationId xmlns:p14="http://schemas.microsoft.com/office/powerpoint/2010/main" val="239122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2EDE-B099-439A-8597-97603E908F86}"/>
              </a:ext>
            </a:extLst>
          </p:cNvPr>
          <p:cNvSpPr>
            <a:spLocks noGrp="1"/>
          </p:cNvSpPr>
          <p:nvPr>
            <p:ph type="title"/>
          </p:nvPr>
        </p:nvSpPr>
        <p:spPr/>
        <p:txBody>
          <a:bodyPr/>
          <a:lstStyle/>
          <a:p>
            <a:r>
              <a:rPr lang="en-US" dirty="0"/>
              <a:t>Summary of TMDL Process</a:t>
            </a:r>
          </a:p>
        </p:txBody>
      </p:sp>
      <p:sp>
        <p:nvSpPr>
          <p:cNvPr id="3" name="Content Placeholder 2">
            <a:extLst>
              <a:ext uri="{FF2B5EF4-FFF2-40B4-BE49-F238E27FC236}">
                <a16:creationId xmlns:a16="http://schemas.microsoft.com/office/drawing/2014/main" id="{B11C596C-7BE3-4A46-B75A-1998AA09424C}"/>
              </a:ext>
            </a:extLst>
          </p:cNvPr>
          <p:cNvSpPr>
            <a:spLocks noGrp="1"/>
          </p:cNvSpPr>
          <p:nvPr>
            <p:ph idx="1"/>
          </p:nvPr>
        </p:nvSpPr>
        <p:spPr/>
        <p:txBody>
          <a:bodyPr>
            <a:normAutofit fontScale="70000" lnSpcReduction="20000"/>
          </a:bodyPr>
          <a:lstStyle/>
          <a:p>
            <a:r>
              <a:rPr lang="en-US" dirty="0"/>
              <a:t>Draft TMDL April 2021</a:t>
            </a:r>
          </a:p>
          <a:p>
            <a:pPr lvl="1"/>
            <a:r>
              <a:rPr lang="en-US" dirty="0"/>
              <a:t>CDPHE Letter from Grand Valley parties that had permit obligations to TMDL actions (late April 2021)</a:t>
            </a:r>
          </a:p>
          <a:p>
            <a:pPr lvl="1"/>
            <a:r>
              <a:rPr lang="en-US" dirty="0"/>
              <a:t>Follow-up meeting with CDPHE June 2021</a:t>
            </a:r>
          </a:p>
          <a:p>
            <a:r>
              <a:rPr lang="en-US" dirty="0"/>
              <a:t>First Final TMDL issued August 10, 2021</a:t>
            </a:r>
          </a:p>
          <a:p>
            <a:pPr lvl="1"/>
            <a:r>
              <a:rPr lang="en-US" dirty="0"/>
              <a:t>Appeal submitted by September 9, 2021</a:t>
            </a:r>
          </a:p>
          <a:p>
            <a:pPr lvl="1"/>
            <a:r>
              <a:rPr lang="en-US" dirty="0"/>
              <a:t>October 1, 2021, CDPHE re-published Original Draft TMDL</a:t>
            </a:r>
          </a:p>
          <a:p>
            <a:pPr lvl="1"/>
            <a:r>
              <a:rPr lang="en-US" dirty="0"/>
              <a:t>October 29, 2021, CDPHE withdrew the Original Draft TMDL</a:t>
            </a:r>
          </a:p>
          <a:p>
            <a:r>
              <a:rPr lang="en-US" dirty="0"/>
              <a:t>CDPHE released a Technical Memo for a Revised Analysis for Current Conditions on Selenium Loading for the Grand Valley TMDL on January 20, 2022</a:t>
            </a:r>
          </a:p>
          <a:p>
            <a:r>
              <a:rPr lang="en-US" dirty="0"/>
              <a:t>Second (Revised) Draft TMDL issued February 15, 2022</a:t>
            </a:r>
          </a:p>
          <a:p>
            <a:pPr lvl="1"/>
            <a:r>
              <a:rPr lang="en-US" dirty="0"/>
              <a:t>Comment period closes on March 17, 2022</a:t>
            </a:r>
          </a:p>
          <a:p>
            <a:r>
              <a:rPr lang="en-US" dirty="0"/>
              <a:t>MS4 permits and nonpoint source loadings will need to be reduced to attain water quality standards (irrigation vs non-irrigation season)</a:t>
            </a:r>
          </a:p>
          <a:p>
            <a:r>
              <a:rPr lang="en-US" dirty="0"/>
              <a:t>Watershed Planning efforts and stakeholder meetings</a:t>
            </a:r>
          </a:p>
          <a:p>
            <a:pPr lvl="1"/>
            <a:r>
              <a:rPr lang="en-US" dirty="0"/>
              <a:t>Driver 303(d) listed “impaired” streams since 2002</a:t>
            </a:r>
          </a:p>
        </p:txBody>
      </p:sp>
    </p:spTree>
    <p:extLst>
      <p:ext uri="{BB962C8B-B14F-4D97-AF65-F5344CB8AC3E}">
        <p14:creationId xmlns:p14="http://schemas.microsoft.com/office/powerpoint/2010/main" val="168712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TMDL 101 – What is a TMDL?</a:t>
            </a:r>
            <a:endParaRPr lang="en-US" dirty="0"/>
          </a:p>
        </p:txBody>
      </p:sp>
      <p:graphicFrame>
        <p:nvGraphicFramePr>
          <p:cNvPr id="11" name="Content Placeholder 8">
            <a:extLst>
              <a:ext uri="{FF2B5EF4-FFF2-40B4-BE49-F238E27FC236}">
                <a16:creationId xmlns:a16="http://schemas.microsoft.com/office/drawing/2014/main" id="{6369A051-848A-41E7-A4A8-3A55ED84F191}"/>
              </a:ext>
            </a:extLst>
          </p:cNvPr>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267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Now?</a:t>
            </a:r>
          </a:p>
        </p:txBody>
      </p:sp>
      <p:graphicFrame>
        <p:nvGraphicFramePr>
          <p:cNvPr id="7" name="Content Placeholder 2">
            <a:extLst>
              <a:ext uri="{FF2B5EF4-FFF2-40B4-BE49-F238E27FC236}">
                <a16:creationId xmlns:a16="http://schemas.microsoft.com/office/drawing/2014/main" id="{720D2CDC-DFFF-47C6-8EA6-DA104E42C4E1}"/>
              </a:ext>
            </a:extLst>
          </p:cNvPr>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icture containing drawing, room&#10;&#10;Description automatically generated">
            <a:extLst>
              <a:ext uri="{FF2B5EF4-FFF2-40B4-BE49-F238E27FC236}">
                <a16:creationId xmlns:a16="http://schemas.microsoft.com/office/drawing/2014/main" id="{D08E508B-74E6-4535-9A36-0491D9E58B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605" y="100900"/>
            <a:ext cx="816521" cy="356300"/>
          </a:xfrm>
          <a:prstGeom prst="rect">
            <a:avLst/>
          </a:prstGeom>
        </p:spPr>
      </p:pic>
    </p:spTree>
    <p:extLst>
      <p:ext uri="{BB962C8B-B14F-4D97-AF65-F5344CB8AC3E}">
        <p14:creationId xmlns:p14="http://schemas.microsoft.com/office/powerpoint/2010/main" val="1057377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885A-5A61-4BFA-AAF5-E95FC1399498}"/>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chemeClr val="accent1"/>
                </a:solidFill>
              </a:rPr>
              <a:t>2022 303(d) List (Pending)</a:t>
            </a:r>
          </a:p>
        </p:txBody>
      </p:sp>
      <p:pic>
        <p:nvPicPr>
          <p:cNvPr id="6" name="Content Placeholder 5">
            <a:extLst>
              <a:ext uri="{FF2B5EF4-FFF2-40B4-BE49-F238E27FC236}">
                <a16:creationId xmlns:a16="http://schemas.microsoft.com/office/drawing/2014/main" id="{20EEBD56-4BD5-4A96-98EE-6BFDBD5C2716}"/>
              </a:ext>
            </a:extLst>
          </p:cNvPr>
          <p:cNvPicPr>
            <a:picLocks noGrp="1" noChangeAspect="1"/>
          </p:cNvPicPr>
          <p:nvPr>
            <p:ph idx="1"/>
          </p:nvPr>
        </p:nvPicPr>
        <p:blipFill>
          <a:blip r:embed="rId3"/>
          <a:stretch>
            <a:fillRect/>
          </a:stretch>
        </p:blipFill>
        <p:spPr>
          <a:xfrm>
            <a:off x="1321686" y="1902542"/>
            <a:ext cx="6680712" cy="4572000"/>
          </a:xfrm>
        </p:spPr>
      </p:pic>
    </p:spTree>
    <p:extLst>
      <p:ext uri="{BB962C8B-B14F-4D97-AF65-F5344CB8AC3E}">
        <p14:creationId xmlns:p14="http://schemas.microsoft.com/office/powerpoint/2010/main" val="4228821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8017-9132-4117-A7EC-FA3909C030AE}"/>
              </a:ext>
            </a:extLst>
          </p:cNvPr>
          <p:cNvSpPr>
            <a:spLocks noGrp="1"/>
          </p:cNvSpPr>
          <p:nvPr>
            <p:ph type="title"/>
          </p:nvPr>
        </p:nvSpPr>
        <p:spPr/>
        <p:txBody>
          <a:bodyPr/>
          <a:lstStyle/>
          <a:p>
            <a:r>
              <a:rPr lang="en-US" dirty="0"/>
              <a:t>Summary of Concerns with TMDL</a:t>
            </a:r>
          </a:p>
        </p:txBody>
      </p:sp>
      <p:sp>
        <p:nvSpPr>
          <p:cNvPr id="3" name="Content Placeholder 2">
            <a:extLst>
              <a:ext uri="{FF2B5EF4-FFF2-40B4-BE49-F238E27FC236}">
                <a16:creationId xmlns:a16="http://schemas.microsoft.com/office/drawing/2014/main" id="{C46EA619-E7C5-4380-A539-13C9909AAF5F}"/>
              </a:ext>
            </a:extLst>
          </p:cNvPr>
          <p:cNvSpPr>
            <a:spLocks noGrp="1"/>
          </p:cNvSpPr>
          <p:nvPr>
            <p:ph idx="1"/>
          </p:nvPr>
        </p:nvSpPr>
        <p:spPr/>
        <p:txBody>
          <a:bodyPr>
            <a:normAutofit/>
          </a:bodyPr>
          <a:lstStyle/>
          <a:p>
            <a:r>
              <a:rPr lang="en-US" sz="3200" dirty="0"/>
              <a:t>Source assessment</a:t>
            </a:r>
          </a:p>
          <a:p>
            <a:r>
              <a:rPr lang="en-US" sz="3200" dirty="0"/>
              <a:t>Allocation of loads</a:t>
            </a:r>
          </a:p>
          <a:p>
            <a:r>
              <a:rPr lang="en-US" sz="3200" dirty="0"/>
              <a:t>Prioritization of implementation activities (TMDL allocations)</a:t>
            </a:r>
          </a:p>
        </p:txBody>
      </p:sp>
    </p:spTree>
    <p:extLst>
      <p:ext uri="{BB962C8B-B14F-4D97-AF65-F5344CB8AC3E}">
        <p14:creationId xmlns:p14="http://schemas.microsoft.com/office/powerpoint/2010/main" val="423325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DADB-43B2-4C42-ABED-DC7FC6516063}"/>
              </a:ext>
            </a:extLst>
          </p:cNvPr>
          <p:cNvSpPr>
            <a:spLocks noGrp="1"/>
          </p:cNvSpPr>
          <p:nvPr>
            <p:ph type="title"/>
          </p:nvPr>
        </p:nvSpPr>
        <p:spPr/>
        <p:txBody>
          <a:bodyPr/>
          <a:lstStyle/>
          <a:p>
            <a:r>
              <a:rPr lang="en-US" dirty="0"/>
              <a:t>Source Assessment</a:t>
            </a:r>
          </a:p>
        </p:txBody>
      </p:sp>
      <p:sp>
        <p:nvSpPr>
          <p:cNvPr id="3" name="Content Placeholder 2">
            <a:extLst>
              <a:ext uri="{FF2B5EF4-FFF2-40B4-BE49-F238E27FC236}">
                <a16:creationId xmlns:a16="http://schemas.microsoft.com/office/drawing/2014/main" id="{9ABA35D8-B168-40A1-86DF-B6280382AAF9}"/>
              </a:ext>
            </a:extLst>
          </p:cNvPr>
          <p:cNvSpPr>
            <a:spLocks noGrp="1"/>
          </p:cNvSpPr>
          <p:nvPr>
            <p:ph idx="1"/>
          </p:nvPr>
        </p:nvSpPr>
        <p:spPr/>
        <p:txBody>
          <a:bodyPr/>
          <a:lstStyle/>
          <a:p>
            <a:r>
              <a:rPr lang="en-US" dirty="0">
                <a:solidFill>
                  <a:srgbClr val="FF0000"/>
                </a:solidFill>
              </a:rPr>
              <a:t>Poor data</a:t>
            </a:r>
          </a:p>
          <a:p>
            <a:pPr lvl="1"/>
            <a:r>
              <a:rPr lang="en-US" dirty="0"/>
              <a:t>Lack of continuous streamflow data on the tributaries</a:t>
            </a:r>
          </a:p>
          <a:p>
            <a:pPr lvl="1"/>
            <a:r>
              <a:rPr lang="en-US" dirty="0"/>
              <a:t>Lack of paired water quality and streamflow data on the tributaries</a:t>
            </a:r>
          </a:p>
          <a:p>
            <a:pPr lvl="1"/>
            <a:r>
              <a:rPr lang="en-US" dirty="0"/>
              <a:t>Lack of adequate characterization of stormwater data</a:t>
            </a:r>
          </a:p>
          <a:p>
            <a:pPr lvl="1"/>
            <a:r>
              <a:rPr lang="en-US" dirty="0"/>
              <a:t>Missing data to characterize the influence of stormwater-related loadings from the BLM lands upstream of the Government Highline Canal (GHC)</a:t>
            </a:r>
            <a:endParaRPr lang="en-US" sz="1800" dirty="0"/>
          </a:p>
          <a:p>
            <a:r>
              <a:rPr lang="en-US" dirty="0"/>
              <a:t>Limits the ability to identify and assess sources of the pollutants </a:t>
            </a:r>
          </a:p>
          <a:p>
            <a:r>
              <a:rPr lang="en-US" dirty="0"/>
              <a:t>A challenge to bridge the link between sources and the observed impairments</a:t>
            </a:r>
          </a:p>
        </p:txBody>
      </p:sp>
    </p:spTree>
    <p:extLst>
      <p:ext uri="{BB962C8B-B14F-4D97-AF65-F5344CB8AC3E}">
        <p14:creationId xmlns:p14="http://schemas.microsoft.com/office/powerpoint/2010/main" val="8417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DADB-43B2-4C42-ABED-DC7FC6516063}"/>
              </a:ext>
            </a:extLst>
          </p:cNvPr>
          <p:cNvSpPr>
            <a:spLocks noGrp="1"/>
          </p:cNvSpPr>
          <p:nvPr>
            <p:ph type="title"/>
          </p:nvPr>
        </p:nvSpPr>
        <p:spPr/>
        <p:txBody>
          <a:bodyPr/>
          <a:lstStyle/>
          <a:p>
            <a:r>
              <a:rPr lang="en-US" dirty="0"/>
              <a:t>Allocation of Loads</a:t>
            </a:r>
          </a:p>
        </p:txBody>
      </p:sp>
      <p:sp>
        <p:nvSpPr>
          <p:cNvPr id="3" name="Content Placeholder 2">
            <a:extLst>
              <a:ext uri="{FF2B5EF4-FFF2-40B4-BE49-F238E27FC236}">
                <a16:creationId xmlns:a16="http://schemas.microsoft.com/office/drawing/2014/main" id="{9ABA35D8-B168-40A1-86DF-B6280382AAF9}"/>
              </a:ext>
            </a:extLst>
          </p:cNvPr>
          <p:cNvSpPr>
            <a:spLocks noGrp="1"/>
          </p:cNvSpPr>
          <p:nvPr>
            <p:ph idx="1"/>
          </p:nvPr>
        </p:nvSpPr>
        <p:spPr/>
        <p:txBody>
          <a:bodyPr/>
          <a:lstStyle/>
          <a:p>
            <a:r>
              <a:rPr lang="en-US" dirty="0"/>
              <a:t>Point sources (Wasteload Allocation)</a:t>
            </a:r>
          </a:p>
          <a:p>
            <a:pPr lvl="1"/>
            <a:r>
              <a:rPr lang="en-US" dirty="0"/>
              <a:t>7 permits identified</a:t>
            </a:r>
          </a:p>
          <a:p>
            <a:pPr lvl="1"/>
            <a:r>
              <a:rPr lang="en-US" dirty="0">
                <a:solidFill>
                  <a:srgbClr val="FF0000"/>
                </a:solidFill>
              </a:rPr>
              <a:t>GVWUA inaccurate assignment </a:t>
            </a:r>
            <a:r>
              <a:rPr lang="en-US" dirty="0"/>
              <a:t>of (non-standard MS4 permit) loadings to Indian Wash</a:t>
            </a:r>
            <a:endParaRPr lang="en-US" sz="1800" dirty="0"/>
          </a:p>
          <a:p>
            <a:pPr lvl="1"/>
            <a:r>
              <a:rPr lang="en-US" dirty="0">
                <a:solidFill>
                  <a:srgbClr val="FF0000"/>
                </a:solidFill>
              </a:rPr>
              <a:t>Mesa County MS4 Permit loadings outside of the Urbanized Area</a:t>
            </a:r>
          </a:p>
          <a:p>
            <a:r>
              <a:rPr lang="en-US" dirty="0"/>
              <a:t>Nonpoint sources (Load Allocation)</a:t>
            </a:r>
          </a:p>
          <a:p>
            <a:pPr lvl="1"/>
            <a:r>
              <a:rPr lang="en-US" dirty="0"/>
              <a:t>Need to understand baseflow loadings (irrigation and non-irrigation seasons) and stormwater loadings</a:t>
            </a:r>
          </a:p>
          <a:p>
            <a:pPr lvl="1"/>
            <a:r>
              <a:rPr lang="en-US" dirty="0"/>
              <a:t>Need to understand </a:t>
            </a:r>
            <a:r>
              <a:rPr lang="en-US" dirty="0">
                <a:solidFill>
                  <a:srgbClr val="FF0000"/>
                </a:solidFill>
              </a:rPr>
              <a:t>background</a:t>
            </a:r>
            <a:r>
              <a:rPr lang="en-US" dirty="0"/>
              <a:t> contributions of loadings</a:t>
            </a:r>
          </a:p>
        </p:txBody>
      </p:sp>
    </p:spTree>
    <p:extLst>
      <p:ext uri="{BB962C8B-B14F-4D97-AF65-F5344CB8AC3E}">
        <p14:creationId xmlns:p14="http://schemas.microsoft.com/office/powerpoint/2010/main" val="176750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DADB-43B2-4C42-ABED-DC7FC6516063}"/>
              </a:ext>
            </a:extLst>
          </p:cNvPr>
          <p:cNvSpPr>
            <a:spLocks noGrp="1"/>
          </p:cNvSpPr>
          <p:nvPr>
            <p:ph type="title"/>
          </p:nvPr>
        </p:nvSpPr>
        <p:spPr/>
        <p:txBody>
          <a:bodyPr/>
          <a:lstStyle/>
          <a:p>
            <a:r>
              <a:rPr lang="en-US" dirty="0"/>
              <a:t>TMDL Allocations and Implementation Responsibilities</a:t>
            </a:r>
          </a:p>
        </p:txBody>
      </p:sp>
      <p:sp>
        <p:nvSpPr>
          <p:cNvPr id="3" name="Content Placeholder 2">
            <a:extLst>
              <a:ext uri="{FF2B5EF4-FFF2-40B4-BE49-F238E27FC236}">
                <a16:creationId xmlns:a16="http://schemas.microsoft.com/office/drawing/2014/main" id="{9ABA35D8-B168-40A1-86DF-B6280382AAF9}"/>
              </a:ext>
            </a:extLst>
          </p:cNvPr>
          <p:cNvSpPr>
            <a:spLocks noGrp="1"/>
          </p:cNvSpPr>
          <p:nvPr>
            <p:ph idx="1"/>
          </p:nvPr>
        </p:nvSpPr>
        <p:spPr/>
        <p:txBody>
          <a:bodyPr/>
          <a:lstStyle/>
          <a:p>
            <a:r>
              <a:rPr lang="en-US" dirty="0"/>
              <a:t>Delineation of the drainage areas isn’t accurate and mis-represents implementation responsibilities for loadings outside the urbanized area (MS4 implementation for WLAs)</a:t>
            </a:r>
          </a:p>
          <a:p>
            <a:r>
              <a:rPr lang="en-US" dirty="0"/>
              <a:t>No data to understand the influence of stormwater loadings upstream of the TMDL watershed upper boundary versus the background loadings</a:t>
            </a:r>
          </a:p>
          <a:p>
            <a:r>
              <a:rPr lang="en-US" dirty="0"/>
              <a:t>Large loading reductions are required for the non-irrigation season. Most of the loadings are from agricultural return flows. The ability to control these loadings is limited.</a:t>
            </a:r>
          </a:p>
          <a:p>
            <a:r>
              <a:rPr lang="en-US" i="1" dirty="0"/>
              <a:t>E. coli </a:t>
            </a:r>
            <a:r>
              <a:rPr lang="en-US" dirty="0"/>
              <a:t>loadings for Adobe and Leach Creeks need to be characterized to understand the sources.</a:t>
            </a:r>
          </a:p>
        </p:txBody>
      </p:sp>
    </p:spTree>
    <p:extLst>
      <p:ext uri="{BB962C8B-B14F-4D97-AF65-F5344CB8AC3E}">
        <p14:creationId xmlns:p14="http://schemas.microsoft.com/office/powerpoint/2010/main" val="125271542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5114</TotalTime>
  <Words>1013</Words>
  <Application>Microsoft Office PowerPoint</Application>
  <PresentationFormat>Widescreen</PresentationFormat>
  <Paragraphs>124</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Gill Sans MT</vt:lpstr>
      <vt:lpstr>Wingdings 2</vt:lpstr>
      <vt:lpstr>Dividend</vt:lpstr>
      <vt:lpstr>Ag Water Workshop – Grand Valley TMDLs and Sustainable Water Quality Group Update</vt:lpstr>
      <vt:lpstr>Summary of TMDL Process</vt:lpstr>
      <vt:lpstr>TMDL 101 – What is a TMDL?</vt:lpstr>
      <vt:lpstr>Why Now?</vt:lpstr>
      <vt:lpstr>2022 303(d) List (Pending)</vt:lpstr>
      <vt:lpstr>Summary of Concerns with TMDL</vt:lpstr>
      <vt:lpstr>Source Assessment</vt:lpstr>
      <vt:lpstr>Allocation of Loads</vt:lpstr>
      <vt:lpstr>TMDL Allocations and Implementation Responsibilities</vt:lpstr>
      <vt:lpstr>Watershed Plan Update – Elements #8 &amp; #9 - Monitoring #1 Priority Areas</vt:lpstr>
      <vt:lpstr>Watershed Plan Update – Elements #8 &amp; #9 - Monitoring #2 Priority Areas</vt:lpstr>
      <vt:lpstr>Watershed Plan Update – Elements #8 &amp; #9 - Monitoring #3 Priority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Valley Stakeholder Meeting – Tmdl Update</dc:title>
  <dc:creator>Angie Fowler</dc:creator>
  <cp:lastModifiedBy>Angie Fowler</cp:lastModifiedBy>
  <cp:revision>209</cp:revision>
  <cp:lastPrinted>2021-12-13T20:44:39Z</cp:lastPrinted>
  <dcterms:created xsi:type="dcterms:W3CDTF">2021-03-25T16:09:00Z</dcterms:created>
  <dcterms:modified xsi:type="dcterms:W3CDTF">2022-03-07T23:26:40Z</dcterms:modified>
</cp:coreProperties>
</file>