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omments/comment1.xml" ContentType="application/vnd.openxmlformats-officedocument.presentationml.comment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5" r:id="rId3"/>
  </p:sldMasterIdLst>
  <p:notesMasterIdLst>
    <p:notesMasterId r:id="rId46"/>
  </p:notesMasterIdLst>
  <p:handoutMasterIdLst>
    <p:handoutMasterId r:id="rId47"/>
  </p:handoutMasterIdLst>
  <p:sldIdLst>
    <p:sldId id="256" r:id="rId4"/>
    <p:sldId id="293" r:id="rId5"/>
    <p:sldId id="295" r:id="rId6"/>
    <p:sldId id="298" r:id="rId7"/>
    <p:sldId id="297" r:id="rId8"/>
    <p:sldId id="296" r:id="rId9"/>
    <p:sldId id="294" r:id="rId10"/>
    <p:sldId id="292" r:id="rId11"/>
    <p:sldId id="291"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Lst>
  <p:sldSz cx="13004800" cy="9753600"/>
  <p:notesSz cx="9296400" cy="7010400"/>
  <p:defaultTextStyle>
    <a:defPPr>
      <a:defRPr lang="en-US">
        <a:uFillTx/>
      </a:defRPr>
    </a:defPPr>
    <a:lvl1pPr algn="l" defTabSz="584200" rtl="0" fontAlgn="base" hangingPunct="0">
      <a:spcBef>
        <a:spcPct val="0"/>
      </a:spcBef>
      <a:spcAft>
        <a:spcPct val="0"/>
      </a:spcAft>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uFillTx/>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lk" initials="tl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showGuides="1">
      <p:cViewPr varScale="1">
        <p:scale>
          <a:sx n="49" d="100"/>
          <a:sy n="49" d="100"/>
        </p:scale>
        <p:origin x="1386" y="48"/>
      </p:cViewPr>
      <p:guideLst>
        <p:guide orient="horz" pos="2832"/>
        <p:guide pos="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gr\Google%20Drive\Documents\Presentations\Pending%20presentations\2017\2017-03-22%20CAWA%20in%20Steamboat\Beneficial%20Use%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gr\Google%20Drive\Documents\Presentations\Pending%20presentations\2017\2017-03-22%20CAWA%20in%20Steamboat\Beneficial%20Use%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gr\Google%20Drive\Documents\Presentations\Pending%20presentations\2017\2017-03-22%20CAWA%20in%20Steamboat\Beneficial%20Use%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gr\Google%20Drive\Documents\Presentations\Pending%20presentations\2017\2017-03-22%20CAWA%20in%20Steamboat\Beneficial%20Use%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gr\Google%20Drive\Documents\Presentations\Pending%20presentations\2017\2017-03-22%20CAWA%20in%20Steamboat\Beneficial%20Use%20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gr\Google%20Drive\Documents\Presentations\Pending%20presentations\2017\2017-03-22%20CAWA%20in%20Steamboat\Beneficial%20Us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spPr>
            <a:solidFill>
              <a:srgbClr val="00B050"/>
            </a:solidFill>
          </c:spPr>
          <c:dLbls>
            <c:spPr>
              <a:noFill/>
              <a:ln>
                <a:noFill/>
              </a:ln>
              <a:effectLst/>
            </c:spPr>
            <c:txPr>
              <a:bodyPr/>
              <a:lstStyle/>
              <a:p>
                <a:pPr>
                  <a:defRPr sz="2400">
                    <a:solidFill>
                      <a:srgbClr val="000000"/>
                    </a:solidFill>
                    <a:uFillTx/>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Sheet1!$C$4</c:f>
              <c:strCache>
                <c:ptCount val="1"/>
                <c:pt idx="0">
                  <c:v>Crop ET (ac-ft)</c:v>
                </c:pt>
              </c:strCache>
            </c:strRef>
          </c:cat>
          <c:val>
            <c:numRef>
              <c:f>Sheet1!$D$4</c:f>
              <c:numCache>
                <c:formatCode>General</c:formatCode>
                <c:ptCount val="1"/>
                <c:pt idx="0">
                  <c:v>600</c:v>
                </c:pt>
              </c:numCache>
            </c:numRef>
          </c:val>
          <c:extLst>
            <c:ext xmlns:c16="http://schemas.microsoft.com/office/drawing/2014/chart" uri="{C3380CC4-5D6E-409C-BE32-E72D297353CC}">
              <c16:uniqueId val="{00000000-BBF8-4E60-A646-3A411752A2B8}"/>
            </c:ext>
          </c:extLst>
        </c:ser>
        <c:dLbls>
          <c:showLegendKey val="0"/>
          <c:showVal val="0"/>
          <c:showCatName val="0"/>
          <c:showSerName val="0"/>
          <c:showPercent val="0"/>
          <c:showBubbleSize val="0"/>
          <c:showLeaderLines val="1"/>
        </c:dLbls>
      </c:pie3DChart>
    </c:plotArea>
    <c:legend>
      <c:legendPos val="r"/>
      <c:legendEntry>
        <c:idx val="0"/>
        <c:txPr>
          <a:bodyPr/>
          <a:lstStyle/>
          <a:p>
            <a:pPr>
              <a:defRPr sz="2000" baseline="0">
                <a:solidFill>
                  <a:srgbClr val="000000"/>
                </a:solidFill>
                <a:uFillTx/>
              </a:defRPr>
            </a:pPr>
            <a:endParaRPr lang="en-US"/>
          </a:p>
        </c:txPr>
      </c:legendEntry>
      <c:layout>
        <c:manualLayout>
          <c:xMode val="edge"/>
          <c:yMode val="edge"/>
          <c:x val="0.14825017783992003"/>
          <c:y val="0.36240367772035509"/>
          <c:w val="0.44629208275960508"/>
          <c:h val="0.16438659678581202"/>
        </c:manualLayout>
      </c:layout>
      <c:overlay val="0"/>
      <c:txPr>
        <a:bodyPr/>
        <a:lstStyle/>
        <a:p>
          <a:pPr>
            <a:defRPr>
              <a:solidFill>
                <a:srgbClr val="000000"/>
              </a:solidFill>
              <a:uFillTx/>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2.2222222222222299E-2"/>
          <c:y val="0"/>
          <c:w val="0.58451115485564076"/>
          <c:h val="0.93194122196442508"/>
        </c:manualLayout>
      </c:layout>
      <c:pie3DChart>
        <c:varyColors val="1"/>
        <c:ser>
          <c:idx val="0"/>
          <c:order val="0"/>
          <c:dPt>
            <c:idx val="0"/>
            <c:bubble3D val="0"/>
            <c:spPr>
              <a:solidFill>
                <a:srgbClr val="FF0000"/>
              </a:solidFill>
            </c:spPr>
            <c:extLst>
              <c:ext xmlns:c16="http://schemas.microsoft.com/office/drawing/2014/chart" uri="{C3380CC4-5D6E-409C-BE32-E72D297353CC}">
                <c16:uniqueId val="{00000000-4C04-4877-9EA4-AE80B5B2311B}"/>
              </c:ext>
            </c:extLst>
          </c:dPt>
          <c:dPt>
            <c:idx val="1"/>
            <c:bubble3D val="0"/>
            <c:spPr>
              <a:solidFill>
                <a:srgbClr val="CC6600"/>
              </a:solidFill>
            </c:spPr>
            <c:extLst>
              <c:ext xmlns:c16="http://schemas.microsoft.com/office/drawing/2014/chart" uri="{C3380CC4-5D6E-409C-BE32-E72D297353CC}">
                <c16:uniqueId val="{00000001-4C04-4877-9EA4-AE80B5B2311B}"/>
              </c:ext>
            </c:extLst>
          </c:dPt>
          <c:dPt>
            <c:idx val="2"/>
            <c:bubble3D val="0"/>
            <c:spPr>
              <a:solidFill>
                <a:srgbClr val="FFC000"/>
              </a:solidFill>
            </c:spPr>
            <c:extLst>
              <c:ext xmlns:c16="http://schemas.microsoft.com/office/drawing/2014/chart" uri="{C3380CC4-5D6E-409C-BE32-E72D297353CC}">
                <c16:uniqueId val="{00000002-4C04-4877-9EA4-AE80B5B2311B}"/>
              </c:ext>
            </c:extLst>
          </c:dPt>
          <c:dPt>
            <c:idx val="3"/>
            <c:bubble3D val="0"/>
            <c:spPr>
              <a:solidFill>
                <a:srgbClr val="FFFF00"/>
              </a:solidFill>
            </c:spPr>
            <c:extLst>
              <c:ext xmlns:c16="http://schemas.microsoft.com/office/drawing/2014/chart" uri="{C3380CC4-5D6E-409C-BE32-E72D297353CC}">
                <c16:uniqueId val="{00000003-4C04-4877-9EA4-AE80B5B2311B}"/>
              </c:ext>
            </c:extLst>
          </c:dPt>
          <c:cat>
            <c:strRef>
              <c:f>Sheet2!$A$5:$A$12</c:f>
              <c:strCache>
                <c:ptCount val="8"/>
                <c:pt idx="0">
                  <c:v>Reasonable Percolation (ac-ft)</c:v>
                </c:pt>
                <c:pt idx="1">
                  <c:v>Reasonable Tailwater (Ditch) (ac-ft)</c:v>
                </c:pt>
                <c:pt idx="2">
                  <c:v>Reasonable Runoff from Field (ac-ft)</c:v>
                </c:pt>
                <c:pt idx="3">
                  <c:v>Reasonable Ponding (ac-ft)</c:v>
                </c:pt>
                <c:pt idx="4">
                  <c:v>EXCESSIVE PERCOLATION  (AC-FT)</c:v>
                </c:pt>
                <c:pt idx="5">
                  <c:v>EXCESSIVE TAILWATER (AC-FT)</c:v>
                </c:pt>
                <c:pt idx="6">
                  <c:v>EXCESSIVE RUNOFF (AC-FT)</c:v>
                </c:pt>
                <c:pt idx="7">
                  <c:v>EXCESSIVE PONDING (AC-FT)</c:v>
                </c:pt>
              </c:strCache>
            </c:strRef>
          </c:cat>
          <c:val>
            <c:numRef>
              <c:f>Sheet2!$B$5:$B$12</c:f>
              <c:numCache>
                <c:formatCode>General</c:formatCode>
                <c:ptCount val="8"/>
                <c:pt idx="0">
                  <c:v>260</c:v>
                </c:pt>
                <c:pt idx="1">
                  <c:v>20</c:v>
                </c:pt>
                <c:pt idx="2">
                  <c:v>85</c:v>
                </c:pt>
                <c:pt idx="3">
                  <c:v>35</c:v>
                </c:pt>
                <c:pt idx="4">
                  <c:v>0</c:v>
                </c:pt>
                <c:pt idx="5">
                  <c:v>0</c:v>
                </c:pt>
                <c:pt idx="6">
                  <c:v>0</c:v>
                </c:pt>
                <c:pt idx="7">
                  <c:v>0</c:v>
                </c:pt>
              </c:numCache>
            </c:numRef>
          </c:val>
          <c:extLst>
            <c:ext xmlns:c16="http://schemas.microsoft.com/office/drawing/2014/chart" uri="{C3380CC4-5D6E-409C-BE32-E72D297353CC}">
              <c16:uniqueId val="{00000004-4C04-4877-9EA4-AE80B5B2311B}"/>
            </c:ext>
          </c:extLst>
        </c:ser>
        <c:dLbls>
          <c:showLegendKey val="0"/>
          <c:showVal val="0"/>
          <c:showCatName val="0"/>
          <c:showSerName val="0"/>
          <c:showPercent val="0"/>
          <c:showBubbleSize val="0"/>
          <c:showLeaderLines val="1"/>
        </c:dLbls>
      </c:pie3DChart>
    </c:plotArea>
    <c:legend>
      <c:legendPos val="r"/>
      <c:layout>
        <c:manualLayout>
          <c:xMode val="edge"/>
          <c:yMode val="edge"/>
          <c:x val="0.41236447607510607"/>
          <c:y val="0.63875970290947726"/>
          <c:w val="0.57802013930951013"/>
          <c:h val="0.36124029709052302"/>
        </c:manualLayout>
      </c:layout>
      <c:overlay val="0"/>
      <c:txPr>
        <a:bodyPr/>
        <a:lstStyle/>
        <a:p>
          <a:pPr>
            <a:defRPr sz="2000">
              <a:solidFill>
                <a:srgbClr val="000000"/>
              </a:solidFill>
              <a:uFillTx/>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
          <c:y val="0"/>
          <c:w val="0.71907728766913914"/>
          <c:h val="0.93451485011741997"/>
        </c:manualLayout>
      </c:layout>
      <c:pie3DChart>
        <c:varyColors val="1"/>
        <c:ser>
          <c:idx val="0"/>
          <c:order val="0"/>
          <c:spPr>
            <a:solidFill>
              <a:schemeClr val="accent1"/>
            </a:solidFill>
          </c:spPr>
          <c:explosion val="25"/>
          <c:dPt>
            <c:idx val="0"/>
            <c:bubble3D val="0"/>
            <c:spPr>
              <a:solidFill>
                <a:srgbClr val="FF0000"/>
              </a:solidFill>
            </c:spPr>
            <c:extLst>
              <c:ext xmlns:c16="http://schemas.microsoft.com/office/drawing/2014/chart" uri="{C3380CC4-5D6E-409C-BE32-E72D297353CC}">
                <c16:uniqueId val="{00000000-D04E-4975-A0A2-9058EA748911}"/>
              </c:ext>
            </c:extLst>
          </c:dPt>
          <c:cat>
            <c:strRef>
              <c:f>Sheet2!$A$16:$A$17</c:f>
              <c:strCache>
                <c:ptCount val="2"/>
                <c:pt idx="0">
                  <c:v>Reasonable Return Flow</c:v>
                </c:pt>
                <c:pt idx="1">
                  <c:v>WASTE</c:v>
                </c:pt>
              </c:strCache>
            </c:strRef>
          </c:cat>
          <c:val>
            <c:numRef>
              <c:f>Sheet2!$B$16:$B$17</c:f>
              <c:numCache>
                <c:formatCode>General</c:formatCode>
                <c:ptCount val="2"/>
                <c:pt idx="0">
                  <c:v>400</c:v>
                </c:pt>
                <c:pt idx="1">
                  <c:v>0</c:v>
                </c:pt>
              </c:numCache>
            </c:numRef>
          </c:val>
          <c:extLst>
            <c:ext xmlns:c16="http://schemas.microsoft.com/office/drawing/2014/chart" uri="{C3380CC4-5D6E-409C-BE32-E72D297353CC}">
              <c16:uniqueId val="{00000001-D04E-4975-A0A2-9058EA748911}"/>
            </c:ext>
          </c:extLst>
        </c:ser>
        <c:dLbls>
          <c:showLegendKey val="0"/>
          <c:showVal val="0"/>
          <c:showCatName val="0"/>
          <c:showSerName val="0"/>
          <c:showPercent val="0"/>
          <c:showBubbleSize val="0"/>
          <c:showLeaderLines val="1"/>
        </c:dLbls>
      </c:pie3DChart>
    </c:plotArea>
    <c:legend>
      <c:legendPos val="r"/>
      <c:layout>
        <c:manualLayout>
          <c:xMode val="edge"/>
          <c:yMode val="edge"/>
          <c:x val="0.55310845246286011"/>
          <c:y val="0.72720375742505905"/>
          <c:w val="0.42909219478633098"/>
          <c:h val="0.20173283602707603"/>
        </c:manualLayout>
      </c:layout>
      <c:overlay val="0"/>
      <c:txPr>
        <a:bodyPr/>
        <a:lstStyle/>
        <a:p>
          <a:pPr>
            <a:defRPr sz="2000">
              <a:solidFill>
                <a:schemeClr val="bg2">
                  <a:lumMod val="50000"/>
                </a:schemeClr>
              </a:solidFill>
              <a:uFillTx/>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spPr>
            <a:solidFill>
              <a:srgbClr val="00B050"/>
            </a:solidFill>
          </c:spPr>
          <c:dLbls>
            <c:spPr>
              <a:noFill/>
              <a:ln>
                <a:noFill/>
              </a:ln>
              <a:effectLst/>
            </c:spPr>
            <c:txPr>
              <a:bodyPr/>
              <a:lstStyle/>
              <a:p>
                <a:pPr>
                  <a:defRPr sz="2400">
                    <a:solidFill>
                      <a:srgbClr val="000000"/>
                    </a:solidFill>
                    <a:uFillTx/>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Sheet1!$C$4</c:f>
              <c:strCache>
                <c:ptCount val="1"/>
                <c:pt idx="0">
                  <c:v>Crop ET (ac-ft)</c:v>
                </c:pt>
              </c:strCache>
            </c:strRef>
          </c:cat>
          <c:val>
            <c:numRef>
              <c:f>Sheet1!$D$4</c:f>
              <c:numCache>
                <c:formatCode>General</c:formatCode>
                <c:ptCount val="1"/>
                <c:pt idx="0">
                  <c:v>600</c:v>
                </c:pt>
              </c:numCache>
            </c:numRef>
          </c:val>
          <c:extLst>
            <c:ext xmlns:c16="http://schemas.microsoft.com/office/drawing/2014/chart" uri="{C3380CC4-5D6E-409C-BE32-E72D297353CC}">
              <c16:uniqueId val="{00000000-DEB8-4BA5-B1B4-79CC2414F6BB}"/>
            </c:ext>
          </c:extLst>
        </c:ser>
        <c:dLbls>
          <c:showLegendKey val="0"/>
          <c:showVal val="0"/>
          <c:showCatName val="0"/>
          <c:showSerName val="0"/>
          <c:showPercent val="0"/>
          <c:showBubbleSize val="0"/>
          <c:showLeaderLines val="1"/>
        </c:dLbls>
      </c:pie3DChart>
    </c:plotArea>
    <c:legend>
      <c:legendPos val="r"/>
      <c:legendEntry>
        <c:idx val="0"/>
        <c:txPr>
          <a:bodyPr/>
          <a:lstStyle/>
          <a:p>
            <a:pPr>
              <a:defRPr sz="2000" baseline="0">
                <a:solidFill>
                  <a:srgbClr val="000000"/>
                </a:solidFill>
                <a:uFillTx/>
              </a:defRPr>
            </a:pPr>
            <a:endParaRPr lang="en-US"/>
          </a:p>
        </c:txPr>
      </c:legendEntry>
      <c:layout>
        <c:manualLayout>
          <c:xMode val="edge"/>
          <c:yMode val="edge"/>
          <c:x val="0.14825017783992003"/>
          <c:y val="0.36240367772035509"/>
          <c:w val="0.44629208275960502"/>
          <c:h val="0.16438659678581199"/>
        </c:manualLayout>
      </c:layout>
      <c:overlay val="0"/>
      <c:txPr>
        <a:bodyPr/>
        <a:lstStyle/>
        <a:p>
          <a:pPr>
            <a:defRPr>
              <a:solidFill>
                <a:srgbClr val="000000"/>
              </a:solidFill>
              <a:uFillTx/>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3.37829411496973E-2"/>
          <c:y val="0"/>
          <c:w val="0.58451115485563976"/>
          <c:h val="0.93194122196442508"/>
        </c:manualLayout>
      </c:layout>
      <c:pie3DChart>
        <c:varyColors val="1"/>
        <c:ser>
          <c:idx val="0"/>
          <c:order val="0"/>
          <c:dPt>
            <c:idx val="0"/>
            <c:bubble3D val="0"/>
            <c:spPr>
              <a:solidFill>
                <a:srgbClr val="FF0000"/>
              </a:solidFill>
            </c:spPr>
            <c:extLst>
              <c:ext xmlns:c16="http://schemas.microsoft.com/office/drawing/2014/chart" uri="{C3380CC4-5D6E-409C-BE32-E72D297353CC}">
                <c16:uniqueId val="{00000000-5BDE-496F-AB13-EF725B546930}"/>
              </c:ext>
            </c:extLst>
          </c:dPt>
          <c:dPt>
            <c:idx val="1"/>
            <c:bubble3D val="0"/>
            <c:spPr>
              <a:solidFill>
                <a:srgbClr val="CC6600"/>
              </a:solidFill>
            </c:spPr>
            <c:extLst>
              <c:ext xmlns:c16="http://schemas.microsoft.com/office/drawing/2014/chart" uri="{C3380CC4-5D6E-409C-BE32-E72D297353CC}">
                <c16:uniqueId val="{00000001-5BDE-496F-AB13-EF725B546930}"/>
              </c:ext>
            </c:extLst>
          </c:dPt>
          <c:dPt>
            <c:idx val="2"/>
            <c:bubble3D val="0"/>
            <c:spPr>
              <a:solidFill>
                <a:srgbClr val="FFC000"/>
              </a:solidFill>
            </c:spPr>
            <c:extLst>
              <c:ext xmlns:c16="http://schemas.microsoft.com/office/drawing/2014/chart" uri="{C3380CC4-5D6E-409C-BE32-E72D297353CC}">
                <c16:uniqueId val="{00000002-5BDE-496F-AB13-EF725B546930}"/>
              </c:ext>
            </c:extLst>
          </c:dPt>
          <c:dPt>
            <c:idx val="3"/>
            <c:bubble3D val="0"/>
            <c:spPr>
              <a:solidFill>
                <a:srgbClr val="FFFF00"/>
              </a:solidFill>
            </c:spPr>
            <c:extLst>
              <c:ext xmlns:c16="http://schemas.microsoft.com/office/drawing/2014/chart" uri="{C3380CC4-5D6E-409C-BE32-E72D297353CC}">
                <c16:uniqueId val="{00000003-5BDE-496F-AB13-EF725B546930}"/>
              </c:ext>
            </c:extLst>
          </c:dPt>
          <c:cat>
            <c:strRef>
              <c:f>'Sheet2 (2)'!$A$5:$A$12</c:f>
              <c:strCache>
                <c:ptCount val="8"/>
                <c:pt idx="0">
                  <c:v>Reasonable Percolation (ac-ft)</c:v>
                </c:pt>
                <c:pt idx="1">
                  <c:v>Reasonable Tailwater (Ditch) (ac-ft)</c:v>
                </c:pt>
                <c:pt idx="2">
                  <c:v>Reasonable Runoff from Field (ac-ft)</c:v>
                </c:pt>
                <c:pt idx="3">
                  <c:v>Reasonable Ponding (ac-ft)</c:v>
                </c:pt>
                <c:pt idx="4">
                  <c:v>EXCESSIVE PERCOLATION  (AC-FT)</c:v>
                </c:pt>
                <c:pt idx="5">
                  <c:v>EXCESSIVE TAILWATER (AC-FT)</c:v>
                </c:pt>
                <c:pt idx="6">
                  <c:v>EXCESSIVE RUNOFF (AC-FT)</c:v>
                </c:pt>
                <c:pt idx="7">
                  <c:v>EXCESSIVE PONDING (AC-FT)</c:v>
                </c:pt>
              </c:strCache>
            </c:strRef>
          </c:cat>
          <c:val>
            <c:numRef>
              <c:f>'Sheet2 (2)'!$B$5:$B$12</c:f>
              <c:numCache>
                <c:formatCode>General</c:formatCode>
                <c:ptCount val="8"/>
                <c:pt idx="0">
                  <c:v>80</c:v>
                </c:pt>
                <c:pt idx="1">
                  <c:v>20</c:v>
                </c:pt>
                <c:pt idx="2">
                  <c:v>250</c:v>
                </c:pt>
                <c:pt idx="3">
                  <c:v>35</c:v>
                </c:pt>
                <c:pt idx="4">
                  <c:v>40</c:v>
                </c:pt>
                <c:pt idx="5">
                  <c:v>100</c:v>
                </c:pt>
                <c:pt idx="6">
                  <c:v>250</c:v>
                </c:pt>
                <c:pt idx="7">
                  <c:v>125</c:v>
                </c:pt>
              </c:numCache>
            </c:numRef>
          </c:val>
          <c:extLst>
            <c:ext xmlns:c16="http://schemas.microsoft.com/office/drawing/2014/chart" uri="{C3380CC4-5D6E-409C-BE32-E72D297353CC}">
              <c16:uniqueId val="{00000004-5BDE-496F-AB13-EF725B546930}"/>
            </c:ext>
          </c:extLst>
        </c:ser>
        <c:dLbls>
          <c:showLegendKey val="0"/>
          <c:showVal val="0"/>
          <c:showCatName val="0"/>
          <c:showSerName val="0"/>
          <c:showPercent val="0"/>
          <c:showBubbleSize val="0"/>
          <c:showLeaderLines val="1"/>
        </c:dLbls>
      </c:pie3DChart>
    </c:plotArea>
    <c:legend>
      <c:legendPos val="r"/>
      <c:layout>
        <c:manualLayout>
          <c:xMode val="edge"/>
          <c:yMode val="edge"/>
          <c:x val="0.39644372126894611"/>
          <c:y val="0.633197301950159"/>
          <c:w val="0.60211119202585306"/>
          <c:h val="0.36442976885953809"/>
        </c:manualLayout>
      </c:layout>
      <c:overlay val="0"/>
      <c:txPr>
        <a:bodyPr/>
        <a:lstStyle/>
        <a:p>
          <a:pPr>
            <a:defRPr sz="2000">
              <a:solidFill>
                <a:srgbClr val="000000"/>
              </a:solidFill>
              <a:uFillTx/>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5.4545454545454501E-2"/>
          <c:y val="0"/>
          <c:w val="0.71969696969697006"/>
          <c:h val="1"/>
        </c:manualLayout>
      </c:layout>
      <c:pie3DChart>
        <c:varyColors val="1"/>
        <c:ser>
          <c:idx val="0"/>
          <c:order val="0"/>
          <c:explosion val="25"/>
          <c:dPt>
            <c:idx val="0"/>
            <c:bubble3D val="0"/>
            <c:spPr>
              <a:solidFill>
                <a:srgbClr val="FF0000"/>
              </a:solidFill>
            </c:spPr>
            <c:extLst>
              <c:ext xmlns:c16="http://schemas.microsoft.com/office/drawing/2014/chart" uri="{C3380CC4-5D6E-409C-BE32-E72D297353CC}">
                <c16:uniqueId val="{00000000-79C5-42EC-A469-A4EB4B2EE1FA}"/>
              </c:ext>
            </c:extLst>
          </c:dPt>
          <c:dPt>
            <c:idx val="1"/>
            <c:bubble3D val="0"/>
            <c:spPr>
              <a:solidFill>
                <a:srgbClr val="FFC000"/>
              </a:solidFill>
            </c:spPr>
            <c:extLst>
              <c:ext xmlns:c16="http://schemas.microsoft.com/office/drawing/2014/chart" uri="{C3380CC4-5D6E-409C-BE32-E72D297353CC}">
                <c16:uniqueId val="{00000001-79C5-42EC-A469-A4EB4B2EE1FA}"/>
              </c:ext>
            </c:extLst>
          </c:dPt>
          <c:cat>
            <c:strRef>
              <c:f>Sheet2!$C$16:$C$17</c:f>
              <c:strCache>
                <c:ptCount val="2"/>
                <c:pt idx="0">
                  <c:v>Reasonable Return Flow</c:v>
                </c:pt>
                <c:pt idx="1">
                  <c:v>WASTE</c:v>
                </c:pt>
              </c:strCache>
            </c:strRef>
          </c:cat>
          <c:val>
            <c:numRef>
              <c:f>Sheet2!$D$16:$D$17</c:f>
              <c:numCache>
                <c:formatCode>General</c:formatCode>
                <c:ptCount val="2"/>
                <c:pt idx="0">
                  <c:v>385</c:v>
                </c:pt>
                <c:pt idx="1">
                  <c:v>515</c:v>
                </c:pt>
              </c:numCache>
            </c:numRef>
          </c:val>
          <c:extLst>
            <c:ext xmlns:c16="http://schemas.microsoft.com/office/drawing/2014/chart" uri="{C3380CC4-5D6E-409C-BE32-E72D297353CC}">
              <c16:uniqueId val="{00000002-79C5-42EC-A469-A4EB4B2EE1FA}"/>
            </c:ext>
          </c:extLst>
        </c:ser>
        <c:dLbls>
          <c:showLegendKey val="0"/>
          <c:showVal val="0"/>
          <c:showCatName val="0"/>
          <c:showSerName val="0"/>
          <c:showPercent val="0"/>
          <c:showBubbleSize val="0"/>
          <c:showLeaderLines val="1"/>
        </c:dLbls>
      </c:pie3DChart>
    </c:plotArea>
    <c:legend>
      <c:legendPos val="r"/>
      <c:legendEntry>
        <c:idx val="0"/>
        <c:txPr>
          <a:bodyPr/>
          <a:lstStyle/>
          <a:p>
            <a:pPr>
              <a:defRPr sz="2000">
                <a:solidFill>
                  <a:schemeClr val="bg2"/>
                </a:solidFill>
                <a:uFillTx/>
              </a:defRPr>
            </a:pPr>
            <a:endParaRPr lang="en-US"/>
          </a:p>
        </c:txPr>
      </c:legendEntry>
      <c:legendEntry>
        <c:idx val="1"/>
        <c:txPr>
          <a:bodyPr/>
          <a:lstStyle/>
          <a:p>
            <a:pPr>
              <a:defRPr sz="2000">
                <a:solidFill>
                  <a:schemeClr val="bg2"/>
                </a:solidFill>
                <a:uFillTx/>
              </a:defRPr>
            </a:pPr>
            <a:endParaRPr lang="en-US"/>
          </a:p>
        </c:txPr>
      </c:legendEntry>
      <c:layout>
        <c:manualLayout>
          <c:xMode val="edge"/>
          <c:yMode val="edge"/>
          <c:x val="0.47272727272727305"/>
          <c:y val="0.7094180011206459"/>
          <c:w val="0.42878787878788011"/>
          <c:h val="0.24783066442537402"/>
        </c:manualLayout>
      </c:layout>
      <c:overlay val="0"/>
      <c:txPr>
        <a:bodyPr/>
        <a:lstStyle/>
        <a:p>
          <a:pPr>
            <a:defRPr sz="2000">
              <a:uFillTx/>
            </a:defRPr>
          </a:pPr>
          <a:endParaRPr lang="en-US"/>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2-13T16:02:26.159" idx="5">
    <p:pos x="7984" y="1104"/>
    <p:text>Could you wait to introduce waste as a component of the pie until the next example when you have a full 15 cfs diversion? It's hard to think of 60% efficiency as being wasteful. 
It might be a better progression to show that return flows include several things, and then say, "are any of these things waste? well, not if they are needed to get the water to the crop" and then get to waste as part of the pie chart later when they are diverting more than is needed.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uFillTx/>
              </a:defRPr>
            </a:lvl1pPr>
          </a:lstStyle>
          <a:p>
            <a:fld id="{1EF26F6B-F558-4CB4-AE1A-969F393E816E}" type="datetimeFigureOut">
              <a:rPr lang="en-US" smtClean="0">
                <a:uFillTx/>
              </a:rPr>
              <a:pPr/>
              <a:t>1/28/2018</a:t>
            </a:fld>
            <a:endParaRPr lang="en-US">
              <a:uFillTx/>
            </a:endParaRPr>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uFillTx/>
              </a:defRPr>
            </a:lvl1pPr>
          </a:lstStyle>
          <a:p>
            <a:fld id="{9FF5B14F-9A1F-4551-89D8-E7EDC1DF0AA6}" type="slidenum">
              <a:rPr lang="en-US" smtClean="0">
                <a:uFillTx/>
              </a:rPr>
              <a:pPr/>
              <a:t>‹#›</a:t>
            </a:fld>
            <a:endParaRPr lang="en-US">
              <a:uFillTx/>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2895600" y="525463"/>
            <a:ext cx="3505200" cy="2628900"/>
          </a:xfrm>
          <a:prstGeom prst="rect">
            <a:avLst/>
          </a:prstGeom>
          <a:noFill/>
          <a:ln w="12700" cap="rnd">
            <a:noFill/>
            <a:round/>
          </a:ln>
        </p:spPr>
      </p:sp>
      <p:sp>
        <p:nvSpPr>
          <p:cNvPr id="10242" name="Rectangle 2"/>
          <p:cNvSpPr>
            <a:spLocks noGrp="1"/>
          </p:cNvSpPr>
          <p:nvPr>
            <p:ph type="body" sz="quarter" idx="3"/>
          </p:nvPr>
        </p:nvSpPr>
        <p:spPr bwMode="auto">
          <a:xfrm>
            <a:off x="1239520" y="3329940"/>
            <a:ext cx="6817360" cy="3154680"/>
          </a:xfrm>
          <a:prstGeom prst="rect">
            <a:avLst/>
          </a:prstGeom>
          <a:noFill/>
          <a:ln w="12700" cap="rnd" cmpd="sng">
            <a:noFill/>
            <a:prstDash val="solid"/>
            <a:round/>
            <a:headEnd type="none" w="med" len="med"/>
            <a:tailEnd type="none" w="med" len="med"/>
          </a:ln>
          <a:effectLst/>
        </p:spPr>
        <p:txBody>
          <a:bodyPr vert="horz" wrap="square" lIns="93177" tIns="46589" rIns="93177" bIns="46589" numCol="1" anchor="t" anchorCtr="0" compatLnSpc="1">
            <a:prstTxWarp prst="textNoShape">
              <a:avLst/>
            </a:prstTxWarp>
          </a:bodyPr>
          <a:lstStyle/>
          <a:p>
            <a:pPr lvl="0"/>
            <a:r>
              <a:rPr lang="en-US" noProof="0">
                <a:uFillTx/>
                <a:sym typeface="Avenir" charset="0"/>
              </a:rPr>
              <a:t>Click to edit Master text styles</a:t>
            </a:r>
          </a:p>
          <a:p>
            <a:pPr lvl="1"/>
            <a:r>
              <a:rPr lang="en-US" noProof="0">
                <a:uFillTx/>
                <a:sym typeface="Avenir" charset="0"/>
              </a:rPr>
              <a:t>Second level</a:t>
            </a:r>
          </a:p>
          <a:p>
            <a:pPr lvl="2"/>
            <a:r>
              <a:rPr lang="en-US" noProof="0">
                <a:uFillTx/>
                <a:sym typeface="Avenir" charset="0"/>
              </a:rPr>
              <a:t>Third level</a:t>
            </a:r>
          </a:p>
          <a:p>
            <a:pPr lvl="3"/>
            <a:r>
              <a:rPr lang="en-US" noProof="0">
                <a:uFillTx/>
                <a:sym typeface="Avenir" charset="0"/>
              </a:rPr>
              <a:t>Fourth level</a:t>
            </a:r>
          </a:p>
          <a:p>
            <a:pPr lvl="4"/>
            <a:r>
              <a:rPr lang="en-US" noProof="0">
                <a:uFillTx/>
                <a:sym typeface="Avenir"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uFillTx/>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uFillTx/>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uFillTx/>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uFillTx/>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uFillTx/>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725" y="3548063"/>
            <a:ext cx="11055350" cy="2090737"/>
          </a:xfrm>
        </p:spPr>
        <p:txBody>
          <a:bodyPr anchor="b"/>
          <a:lstStyle/>
          <a:p>
            <a:r>
              <a:rPr lang="en-US" dirty="0" smtClean="0">
                <a:uFillTx/>
              </a:rPr>
              <a:t>Click to edit </a:t>
            </a:r>
            <a:br>
              <a:rPr lang="en-US" dirty="0" smtClean="0">
                <a:uFillTx/>
              </a:rPr>
            </a:br>
            <a:r>
              <a:rPr lang="en-US" dirty="0" smtClean="0">
                <a:uFillTx/>
              </a:rPr>
              <a:t>Master title style</a:t>
            </a:r>
            <a:endParaRPr lang="en-US" dirty="0">
              <a:uFillTx/>
            </a:endParaRPr>
          </a:p>
        </p:txBody>
      </p:sp>
      <p:sp>
        <p:nvSpPr>
          <p:cNvPr id="3" name="Subtitle 2"/>
          <p:cNvSpPr>
            <a:spLocks noGrp="1"/>
          </p:cNvSpPr>
          <p:nvPr>
            <p:ph type="subTitle" idx="1"/>
          </p:nvPr>
        </p:nvSpPr>
        <p:spPr>
          <a:xfrm>
            <a:off x="1951038" y="5791200"/>
            <a:ext cx="9102725" cy="2228850"/>
          </a:xfrm>
          <a:prstGeom prst="rect">
            <a:avLst/>
          </a:prstGeom>
        </p:spPr>
        <p:txBody>
          <a:bodyPr vert="horz" anchor="t"/>
          <a:lstStyle>
            <a:lvl1pPr marL="0" indent="0" algn="ctr">
              <a:buNone/>
              <a:defRPr>
                <a:solidFill>
                  <a:srgbClr val="FFFFFF"/>
                </a:solidFill>
                <a:uFillTx/>
              </a:defRPr>
            </a:lvl1pPr>
            <a:lvl2pPr marL="457200" indent="0" algn="ctr">
              <a:buNone/>
              <a:defRPr>
                <a:uFillTx/>
              </a:defRPr>
            </a:lvl2pPr>
            <a:lvl3pPr marL="914400" indent="0" algn="ctr">
              <a:buNone/>
              <a:defRPr>
                <a:uFillTx/>
              </a:defRPr>
            </a:lvl3pPr>
            <a:lvl4pPr marL="1371600" indent="0" algn="ctr">
              <a:buNone/>
              <a:defRPr>
                <a:uFillTx/>
              </a:defRPr>
            </a:lvl4pPr>
            <a:lvl5pPr marL="1828800" indent="0" algn="ctr">
              <a:buNone/>
              <a:defRPr>
                <a:uFillTx/>
              </a:defRPr>
            </a:lvl5pPr>
            <a:lvl6pPr marL="2286000" indent="0" algn="ctr">
              <a:buNone/>
              <a:defRPr>
                <a:uFillTx/>
              </a:defRPr>
            </a:lvl6pPr>
            <a:lvl7pPr marL="2743200" indent="0" algn="ctr">
              <a:buNone/>
              <a:defRPr>
                <a:uFillTx/>
              </a:defRPr>
            </a:lvl7pPr>
            <a:lvl8pPr marL="3200400" indent="0" algn="ctr">
              <a:buNone/>
              <a:defRPr>
                <a:uFillTx/>
              </a:defRPr>
            </a:lvl8pPr>
            <a:lvl9pPr marL="3657600" indent="0" algn="ctr">
              <a:buNone/>
              <a:defRPr>
                <a:uFillTx/>
              </a:defRPr>
            </a:lvl9pPr>
          </a:lstStyle>
          <a:p>
            <a:r>
              <a:rPr lang="en-US" dirty="0" smtClean="0">
                <a:uFillTx/>
              </a:rPr>
              <a:t>Click to edit Master subtitle style</a:t>
            </a:r>
            <a:endParaRPr lang="en-US" dirty="0">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000" y="3962400"/>
            <a:ext cx="11734800" cy="2312987"/>
          </a:xfrm>
        </p:spPr>
        <p:txBody>
          <a:bodyPr/>
          <a:lstStyle/>
          <a:p>
            <a:r>
              <a:rPr lang="en-US" dirty="0" smtClean="0">
                <a:uFillTx/>
              </a:rPr>
              <a:t>Click to edit </a:t>
            </a:r>
            <a:br>
              <a:rPr lang="en-US" dirty="0" smtClean="0">
                <a:uFillTx/>
              </a:rPr>
            </a:br>
            <a:r>
              <a:rPr lang="en-US" dirty="0" smtClean="0">
                <a:uFillTx/>
              </a:rPr>
              <a:t>Master title style</a:t>
            </a:r>
            <a:endParaRPr lang="en-US" dirty="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nchor="b"/>
          <a:lstStyle>
            <a:lvl1pPr algn="ctr">
              <a:defRPr>
                <a:uFillTx/>
              </a:defRPr>
            </a:lvl1pPr>
          </a:lstStyle>
          <a:p>
            <a:r>
              <a:rPr lang="en-US" dirty="0" smtClean="0">
                <a:uFillTx/>
              </a:rPr>
              <a:t>Click to edit </a:t>
            </a:r>
            <a:br>
              <a:rPr lang="en-US" dirty="0" smtClean="0">
                <a:uFillTx/>
              </a:rPr>
            </a:br>
            <a:r>
              <a:rPr lang="en-US" dirty="0" smtClean="0">
                <a:uFillTx/>
              </a:rPr>
              <a:t>Master title style</a:t>
            </a:r>
            <a:endParaRPr lang="en-US" dirty="0">
              <a:uFillTx/>
            </a:endParaRPr>
          </a:p>
        </p:txBody>
      </p:sp>
      <p:sp>
        <p:nvSpPr>
          <p:cNvPr id="3"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a:solidFill>
                  <a:srgbClr val="53585F"/>
                </a:solidFill>
                <a:uFillTx/>
              </a:defRPr>
            </a:lvl1pPr>
            <a:lvl2pPr marL="457200" indent="0" algn="ctr">
              <a:buNone/>
              <a:defRPr>
                <a:uFillTx/>
              </a:defRPr>
            </a:lvl2pPr>
            <a:lvl3pPr marL="914400" indent="0" algn="ctr">
              <a:buNone/>
              <a:defRPr>
                <a:uFillTx/>
              </a:defRPr>
            </a:lvl3pPr>
            <a:lvl4pPr marL="1371600" indent="0" algn="ctr">
              <a:buNone/>
              <a:defRPr>
                <a:uFillTx/>
              </a:defRPr>
            </a:lvl4pPr>
            <a:lvl5pPr marL="1828800" indent="0" algn="ctr">
              <a:buNone/>
              <a:defRPr>
                <a:uFillTx/>
              </a:defRPr>
            </a:lvl5pPr>
            <a:lvl6pPr marL="2286000" indent="0" algn="ctr">
              <a:buNone/>
              <a:defRPr>
                <a:uFillTx/>
              </a:defRPr>
            </a:lvl6pPr>
            <a:lvl7pPr marL="2743200" indent="0" algn="ctr">
              <a:buNone/>
              <a:defRPr>
                <a:uFillTx/>
              </a:defRPr>
            </a:lvl7pPr>
            <a:lvl8pPr marL="3200400" indent="0" algn="ctr">
              <a:buNone/>
              <a:defRPr>
                <a:uFillTx/>
              </a:defRPr>
            </a:lvl8pPr>
            <a:lvl9pPr marL="3657600" indent="0" algn="ctr">
              <a:buNone/>
              <a:defRPr>
                <a:uFillTx/>
              </a:defRPr>
            </a:lvl9pPr>
          </a:lstStyle>
          <a:p>
            <a:r>
              <a:rPr lang="en-US" dirty="0" smtClean="0">
                <a:uFillTx/>
              </a:rPr>
              <a:t>Click to edit Master subtitle style</a:t>
            </a:r>
            <a:endParaRPr lang="en-US" dirty="0">
              <a:uFillTx/>
            </a:endParaRPr>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uFillTx/>
              </a:defRPr>
            </a:lvl1pPr>
          </a:lstStyle>
          <a:p>
            <a:pPr lvl="0"/>
            <a:r>
              <a:rPr lang="en-US" dirty="0" smtClean="0">
                <a:uFillTx/>
              </a:rPr>
              <a:t>SECTION 1</a:t>
            </a:r>
            <a:endParaRPr lang="en-US" dirty="0">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uFillTx/>
              </a:defRPr>
            </a:lvl1pPr>
          </a:lstStyle>
          <a:p>
            <a:r>
              <a:rPr lang="en-US" dirty="0" smtClean="0">
                <a:uFillTx/>
              </a:rPr>
              <a:t>Click to Edit Master Title Style</a:t>
            </a:r>
            <a:endParaRPr lang="en-US" dirty="0">
              <a:uFillTx/>
            </a:endParaRP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uFillTx/>
              </a:defRPr>
            </a:lvl1pPr>
            <a:lvl2pPr>
              <a:defRPr>
                <a:solidFill>
                  <a:schemeClr val="bg1"/>
                </a:solidFill>
                <a:uFillTx/>
              </a:defRPr>
            </a:lvl2pPr>
            <a:lvl3pPr>
              <a:defRPr>
                <a:solidFill>
                  <a:schemeClr val="bg1"/>
                </a:solidFill>
                <a:uFillTx/>
              </a:defRPr>
            </a:lvl3pPr>
            <a:lvl4pPr>
              <a:defRPr>
                <a:solidFill>
                  <a:schemeClr val="bg1"/>
                </a:solidFill>
                <a:uFillTx/>
              </a:defRPr>
            </a:lvl4pPr>
            <a:lvl5pPr>
              <a:defRPr>
                <a:solidFill>
                  <a:schemeClr val="bg1"/>
                </a:solidFill>
                <a:uFillTx/>
              </a:defRPr>
            </a:lvl5pPr>
          </a:lstStyle>
          <a:p>
            <a:pPr lvl="0"/>
            <a:r>
              <a:rPr lang="en-US" dirty="0" smtClean="0">
                <a:uFillTx/>
              </a:rPr>
              <a:t>Click to edit Master text styles for small amount of text</a:t>
            </a:r>
            <a:endParaRPr lang="en-US" dirty="0">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uFillTx/>
              </a:defRPr>
            </a:lvl1pPr>
          </a:lstStyle>
          <a:p>
            <a:r>
              <a:rPr lang="en-US" dirty="0" smtClean="0">
                <a:uFillTx/>
              </a:rPr>
              <a:t>Click to edit Master title style</a:t>
            </a:r>
            <a:endParaRPr lang="en-US" dirty="0">
              <a:uFillTx/>
            </a:endParaRP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uFillTx/>
              </a:defRPr>
            </a:lvl1pPr>
            <a:lvl2pPr>
              <a:defRPr>
                <a:solidFill>
                  <a:srgbClr val="53585F"/>
                </a:solidFill>
                <a:uFillTx/>
              </a:defRPr>
            </a:lvl2pPr>
            <a:lvl3pPr>
              <a:defRPr>
                <a:solidFill>
                  <a:srgbClr val="53585F"/>
                </a:solidFill>
                <a:uFillTx/>
              </a:defRPr>
            </a:lvl3pPr>
            <a:lvl4pPr>
              <a:defRPr>
                <a:solidFill>
                  <a:srgbClr val="53585F"/>
                </a:solidFill>
                <a:uFillTx/>
              </a:defRPr>
            </a:lvl4pPr>
            <a:lvl5pPr>
              <a:defRPr>
                <a:solidFill>
                  <a:srgbClr val="53585F"/>
                </a:solidFill>
                <a:uFillTx/>
              </a:defRPr>
            </a:lvl5pPr>
          </a:lstStyle>
          <a:p>
            <a:pPr lvl="0"/>
            <a:r>
              <a:rPr lang="en-US" dirty="0" smtClean="0">
                <a:uFillTx/>
              </a:rPr>
              <a:t>Click to edit Master text styles for long amount of text</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16000" y="2536825"/>
            <a:ext cx="10972800" cy="2090737"/>
          </a:xfrm>
          <a:prstGeom prst="rect">
            <a:avLst/>
          </a:prstGeom>
        </p:spPr>
        <p:txBody>
          <a:bodyPr anchor="b"/>
          <a:lstStyle>
            <a:lvl1pPr algn="ctr">
              <a:defRPr>
                <a:solidFill>
                  <a:srgbClr val="53585F"/>
                </a:solidFill>
                <a:uFillTx/>
              </a:defRPr>
            </a:lvl1pPr>
          </a:lstStyle>
          <a:p>
            <a:r>
              <a:rPr lang="en-US" dirty="0" smtClean="0">
                <a:uFillTx/>
              </a:rPr>
              <a:t>Click to Edit </a:t>
            </a:r>
            <a:br>
              <a:rPr lang="en-US" dirty="0" smtClean="0">
                <a:uFillTx/>
              </a:rPr>
            </a:br>
            <a:r>
              <a:rPr lang="en-US" dirty="0" smtClean="0">
                <a:uFillTx/>
              </a:rPr>
              <a:t>Master Title Style</a:t>
            </a:r>
            <a:endParaRPr lang="en-US" dirty="0">
              <a:uFillTx/>
            </a:endParaRPr>
          </a:p>
        </p:txBody>
      </p:sp>
      <p:sp>
        <p:nvSpPr>
          <p:cNvPr id="7"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a:solidFill>
                  <a:srgbClr val="53585F"/>
                </a:solidFill>
                <a:uFillTx/>
              </a:defRPr>
            </a:lvl1pPr>
            <a:lvl2pPr marL="457200" indent="0" algn="ctr">
              <a:buNone/>
              <a:defRPr>
                <a:uFillTx/>
              </a:defRPr>
            </a:lvl2pPr>
            <a:lvl3pPr marL="914400" indent="0" algn="ctr">
              <a:buNone/>
              <a:defRPr>
                <a:uFillTx/>
              </a:defRPr>
            </a:lvl3pPr>
            <a:lvl4pPr marL="1371600" indent="0" algn="ctr">
              <a:buNone/>
              <a:defRPr>
                <a:uFillTx/>
              </a:defRPr>
            </a:lvl4pPr>
            <a:lvl5pPr marL="1828800" indent="0" algn="ctr">
              <a:buNone/>
              <a:defRPr>
                <a:uFillTx/>
              </a:defRPr>
            </a:lvl5pPr>
            <a:lvl6pPr marL="2286000" indent="0" algn="ctr">
              <a:buNone/>
              <a:defRPr>
                <a:uFillTx/>
              </a:defRPr>
            </a:lvl6pPr>
            <a:lvl7pPr marL="2743200" indent="0" algn="ctr">
              <a:buNone/>
              <a:defRPr>
                <a:uFillTx/>
              </a:defRPr>
            </a:lvl7pPr>
            <a:lvl8pPr marL="3200400" indent="0" algn="ctr">
              <a:buNone/>
              <a:defRPr>
                <a:uFillTx/>
              </a:defRPr>
            </a:lvl8pPr>
            <a:lvl9pPr marL="3657600" indent="0" algn="ctr">
              <a:buNone/>
              <a:defRPr>
                <a:uFillTx/>
              </a:defRPr>
            </a:lvl9pPr>
          </a:lstStyle>
          <a:p>
            <a:r>
              <a:rPr lang="en-US" dirty="0" smtClean="0">
                <a:uFillTx/>
              </a:rPr>
              <a:t>Click to edit Master subtitle style</a:t>
            </a:r>
            <a:endParaRPr lang="en-US" dirty="0">
              <a:uFillTx/>
            </a:endParaRPr>
          </a:p>
        </p:txBody>
      </p:sp>
      <p:sp>
        <p:nvSpPr>
          <p:cNvPr id="5"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uFillTx/>
              </a:defRPr>
            </a:lvl1pPr>
          </a:lstStyle>
          <a:p>
            <a:pPr lvl="0"/>
            <a:r>
              <a:rPr lang="en-US" dirty="0" smtClean="0">
                <a:uFillTx/>
              </a:rPr>
              <a:t>SECTION 1</a:t>
            </a:r>
            <a:endParaRPr lang="en-US" dirty="0">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35000" y="1447800"/>
            <a:ext cx="10972800" cy="2286000"/>
          </a:xfrm>
          <a:prstGeom prst="rect">
            <a:avLst/>
          </a:prstGeom>
        </p:spPr>
        <p:txBody>
          <a:bodyPr anchor="b"/>
          <a:lstStyle>
            <a:lvl1pPr algn="l">
              <a:defRPr sz="6000" b="0">
                <a:solidFill>
                  <a:srgbClr val="53585F"/>
                </a:solidFill>
                <a:uFillTx/>
              </a:defRPr>
            </a:lvl1pPr>
          </a:lstStyle>
          <a:p>
            <a:r>
              <a:rPr lang="en-US" dirty="0" smtClean="0">
                <a:uFillTx/>
              </a:rPr>
              <a:t>Click to Edit Master Title Style</a:t>
            </a:r>
            <a:endParaRPr lang="en-US" dirty="0">
              <a:uFillTx/>
            </a:endParaRPr>
          </a:p>
        </p:txBody>
      </p:sp>
      <p:sp>
        <p:nvSpPr>
          <p:cNvPr id="5"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uFillTx/>
              </a:defRPr>
            </a:lvl1pPr>
            <a:lvl2pPr>
              <a:defRPr>
                <a:solidFill>
                  <a:schemeClr val="bg1"/>
                </a:solidFill>
                <a:uFillTx/>
              </a:defRPr>
            </a:lvl2pPr>
            <a:lvl3pPr>
              <a:defRPr>
                <a:solidFill>
                  <a:schemeClr val="bg1"/>
                </a:solidFill>
                <a:uFillTx/>
              </a:defRPr>
            </a:lvl3pPr>
            <a:lvl4pPr>
              <a:defRPr>
                <a:solidFill>
                  <a:schemeClr val="bg1"/>
                </a:solidFill>
                <a:uFillTx/>
              </a:defRPr>
            </a:lvl4pPr>
            <a:lvl5pPr>
              <a:defRPr>
                <a:solidFill>
                  <a:schemeClr val="bg1"/>
                </a:solidFill>
                <a:uFillTx/>
              </a:defRPr>
            </a:lvl5pPr>
          </a:lstStyle>
          <a:p>
            <a:pPr lvl="0"/>
            <a:r>
              <a:rPr lang="en-US" dirty="0" smtClean="0">
                <a:uFillTx/>
              </a:rPr>
              <a:t>Click to edit Master text styles for small amount of text</a:t>
            </a:r>
            <a:endParaRPr lang="en-US" dirty="0">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uFillTx/>
              </a:defRPr>
            </a:lvl1pPr>
          </a:lstStyle>
          <a:p>
            <a:r>
              <a:rPr lang="en-US" dirty="0" smtClean="0">
                <a:uFillTx/>
              </a:rPr>
              <a:t>Click to edit Master title style</a:t>
            </a:r>
            <a:endParaRPr lang="en-US" dirty="0">
              <a:uFillTx/>
            </a:endParaRP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uFillTx/>
              </a:defRPr>
            </a:lvl1pPr>
            <a:lvl2pPr>
              <a:defRPr>
                <a:solidFill>
                  <a:srgbClr val="53585F"/>
                </a:solidFill>
                <a:uFillTx/>
              </a:defRPr>
            </a:lvl2pPr>
            <a:lvl3pPr>
              <a:defRPr>
                <a:solidFill>
                  <a:srgbClr val="53585F"/>
                </a:solidFill>
                <a:uFillTx/>
              </a:defRPr>
            </a:lvl3pPr>
            <a:lvl4pPr>
              <a:defRPr>
                <a:solidFill>
                  <a:srgbClr val="53585F"/>
                </a:solidFill>
                <a:uFillTx/>
              </a:defRPr>
            </a:lvl4pPr>
            <a:lvl5pPr>
              <a:defRPr>
                <a:solidFill>
                  <a:srgbClr val="53585F"/>
                </a:solidFill>
                <a:uFillTx/>
              </a:defRPr>
            </a:lvl5pPr>
          </a:lstStyle>
          <a:p>
            <a:pPr lvl="0"/>
            <a:r>
              <a:rPr lang="en-US" dirty="0" smtClean="0">
                <a:uFillTx/>
              </a:rPr>
              <a:t>Click to edit Master text styles for long amount of text</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8530"/>
        </a:solidFill>
        <a:effectLst/>
      </p:bgPr>
    </p:bg>
    <p:spTree>
      <p:nvGrpSpPr>
        <p:cNvPr id="1" name=""/>
        <p:cNvGrpSpPr/>
        <p:nvPr/>
      </p:nvGrpSpPr>
      <p:grpSpPr>
        <a:xfrm>
          <a:off x="0" y="0"/>
          <a:ext cx="0" cy="0"/>
          <a:chOff x="0" y="0"/>
          <a:chExt cx="0" cy="0"/>
        </a:xfrm>
      </p:grpSpPr>
      <p:sp>
        <p:nvSpPr>
          <p:cNvPr id="1028" name="Rectangle 4"/>
          <p:cNvSpPr>
            <a:spLocks noGrp="1"/>
          </p:cNvSpPr>
          <p:nvPr>
            <p:ph type="title"/>
          </p:nvPr>
        </p:nvSpPr>
        <p:spPr bwMode="auto">
          <a:xfrm>
            <a:off x="635000" y="3886200"/>
            <a:ext cx="11734800" cy="2312987"/>
          </a:xfrm>
          <a:prstGeom prst="rect">
            <a:avLst/>
          </a:prstGeom>
          <a:noFill/>
          <a:ln w="3175">
            <a:noFill/>
            <a:miter lim="0"/>
          </a:ln>
        </p:spPr>
        <p:txBody>
          <a:bodyPr vert="horz" wrap="square" lIns="0" tIns="0" rIns="0" bIns="0" numCol="1" anchor="t" anchorCtr="0" compatLnSpc="1">
            <a:prstTxWarp prst="textNoShape">
              <a:avLst/>
            </a:prstTxWarp>
          </a:bodyPr>
          <a:lstStyle/>
          <a:p>
            <a:pPr lvl="0"/>
            <a:r>
              <a:rPr lang="en-US" dirty="0">
                <a:uFillTx/>
                <a:sym typeface="Trebuchet MS" pitchFamily="-100" charset="0"/>
              </a:rPr>
              <a:t>Click to edit </a:t>
            </a:r>
            <a:br>
              <a:rPr lang="en-US" dirty="0">
                <a:uFillTx/>
                <a:sym typeface="Trebuchet MS" pitchFamily="-100" charset="0"/>
              </a:rPr>
            </a:br>
            <a:r>
              <a:rPr lang="en-US" dirty="0">
                <a:uFillTx/>
                <a:sym typeface="Trebuchet MS" pitchFamily="-100" charset="0"/>
              </a:rPr>
              <a:t>Master title style</a:t>
            </a:r>
          </a:p>
        </p:txBody>
      </p:sp>
      <p:sp>
        <p:nvSpPr>
          <p:cNvPr id="5125" name="AutoShape 5"/>
          <p:cNvSpPr>
            <a:spLocks/>
          </p:cNvSpPr>
          <p:nvPr/>
        </p:nvSpPr>
        <p:spPr bwMode="auto">
          <a:xfrm>
            <a:off x="0" y="8140700"/>
            <a:ext cx="13030200" cy="163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uFillTx/>
              </a:defRPr>
            </a:pPr>
            <a:endParaRPr lang="en-US" sz="2200">
              <a:uFillTx/>
            </a:endParaRPr>
          </a:p>
        </p:txBody>
      </p:sp>
      <p:pic>
        <p:nvPicPr>
          <p:cNvPr id="1031" name="Picture 7" descr="CO_logo_primary_white.png"/>
          <p:cNvPicPr>
            <a:picLocks noChangeAspect="1"/>
          </p:cNvPicPr>
          <p:nvPr userDrawn="1"/>
        </p:nvPicPr>
        <p:blipFill>
          <a:blip r:embed="rId4"/>
          <a:srcRect/>
          <a:stretch>
            <a:fillRect/>
          </a:stretch>
        </p:blipFill>
        <p:spPr bwMode="auto">
          <a:xfrm>
            <a:off x="4826000" y="404813"/>
            <a:ext cx="3316288" cy="3100387"/>
          </a:xfrm>
          <a:prstGeom prst="rect">
            <a:avLst/>
          </a:prstGeom>
          <a:noFill/>
          <a:ln w="9525">
            <a:noFill/>
            <a:miter lim="800000"/>
          </a:ln>
        </p:spPr>
      </p:pic>
      <p:pic>
        <p:nvPicPr>
          <p:cNvPr id="6" name="Picture 5" descr="co_dnr__dept_300_rgb.png"/>
          <p:cNvPicPr>
            <a:picLocks noChangeAspect="1"/>
          </p:cNvPicPr>
          <p:nvPr userDrawn="1"/>
        </p:nvPicPr>
        <p:blipFill>
          <a:blip r:embed="rId5"/>
          <a:stretch>
            <a:fillRect/>
          </a:stretch>
        </p:blipFill>
        <p:spPr>
          <a:xfrm>
            <a:off x="939800" y="8538172"/>
            <a:ext cx="5410200" cy="83442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584200" rtl="0" eaLnBrk="0" fontAlgn="base" hangingPunct="0">
        <a:spcBef>
          <a:spcPct val="0"/>
        </a:spcBef>
        <a:spcAft>
          <a:spcPct val="0"/>
        </a:spcAft>
        <a:defRPr sz="6600" b="1" i="1">
          <a:solidFill>
            <a:srgbClr val="FFFFFF"/>
          </a:solidFill>
          <a:uFillTx/>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ln>
          <a:effectLst/>
        </p:spPr>
        <p:txBody>
          <a:bodyPr lIns="50800" tIns="50800" rIns="50800" bIns="50800" anchor="ctr">
            <a:prstTxWarp prst="textNoShape">
              <a:avLst/>
            </a:prstTxWarp>
          </a:bodyPr>
          <a:lstStyle/>
          <a:p>
            <a:pPr>
              <a:defRPr>
                <a:uFillTx/>
              </a:defRPr>
            </a:pPr>
            <a:endParaRPr lang="en-US" sz="2200">
              <a:solidFill>
                <a:srgbClr val="53C1DD"/>
              </a:solidFill>
              <a:uFillTx/>
            </a:endParaRPr>
          </a:p>
        </p:txBody>
      </p:sp>
      <p:pic>
        <p:nvPicPr>
          <p:cNvPr id="13317" name="Picture 5" descr="CO_logo_horizontal_white.png"/>
          <p:cNvPicPr>
            <a:picLocks noChangeAspect="1"/>
          </p:cNvPicPr>
          <p:nvPr userDrawn="1"/>
        </p:nvPicPr>
        <p:blipFill>
          <a:blip r:embed="rId5"/>
          <a:srcRect/>
          <a:stretch>
            <a:fillRect/>
          </a:stretch>
        </p:blipFill>
        <p:spPr bwMode="auto">
          <a:xfrm>
            <a:off x="503238" y="8934450"/>
            <a:ext cx="2895600" cy="725488"/>
          </a:xfrm>
          <a:prstGeom prst="rect">
            <a:avLst/>
          </a:prstGeom>
          <a:noFill/>
          <a:ln w="9525">
            <a:noFill/>
            <a:miter lim="800000"/>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584200" rtl="0" eaLnBrk="0" fontAlgn="base" hangingPunct="0">
        <a:spcBef>
          <a:spcPct val="0"/>
        </a:spcBef>
        <a:spcAft>
          <a:spcPct val="0"/>
        </a:spcAft>
        <a:defRPr sz="6600" b="1" i="1">
          <a:solidFill>
            <a:schemeClr val="bg2"/>
          </a:solidFill>
          <a:uFillTx/>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4DC1DF"/>
          </a:solidFill>
          <a:ln w="12700" cap="flat" cmpd="sng">
            <a:noFill/>
            <a:prstDash val="solid"/>
            <a:miter lim="0"/>
          </a:ln>
          <a:effectLst/>
        </p:spPr>
        <p:txBody>
          <a:bodyPr lIns="50800" tIns="50800" rIns="50800" bIns="50800" anchor="ctr">
            <a:prstTxWarp prst="textNoShape">
              <a:avLst/>
            </a:prstTxWarp>
          </a:bodyPr>
          <a:lstStyle/>
          <a:p>
            <a:pPr>
              <a:defRPr>
                <a:uFillTx/>
              </a:defRPr>
            </a:pPr>
            <a:endParaRPr lang="en-US" sz="2200">
              <a:solidFill>
                <a:srgbClr val="53C1DD"/>
              </a:solidFill>
              <a:uFillTx/>
            </a:endParaRPr>
          </a:p>
        </p:txBody>
      </p:sp>
      <p:pic>
        <p:nvPicPr>
          <p:cNvPr id="13317" name="Picture 5" descr="CO_logo_horizontal_white.png"/>
          <p:cNvPicPr>
            <a:picLocks noChangeAspect="1"/>
          </p:cNvPicPr>
          <p:nvPr userDrawn="1"/>
        </p:nvPicPr>
        <p:blipFill>
          <a:blip r:embed="rId5"/>
          <a:srcRect/>
          <a:stretch>
            <a:fillRect/>
          </a:stretch>
        </p:blipFill>
        <p:spPr bwMode="auto">
          <a:xfrm>
            <a:off x="503238" y="8934450"/>
            <a:ext cx="2895600" cy="725488"/>
          </a:xfrm>
          <a:prstGeom prst="rect">
            <a:avLst/>
          </a:prstGeom>
          <a:noFill/>
          <a:ln w="9525">
            <a:noFill/>
            <a:miter lim="800000"/>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584200" rtl="0" eaLnBrk="0" fontAlgn="base" hangingPunct="0">
        <a:spcBef>
          <a:spcPct val="0"/>
        </a:spcBef>
        <a:spcAft>
          <a:spcPct val="0"/>
        </a:spcAft>
        <a:defRPr sz="6600" b="1" i="1">
          <a:solidFill>
            <a:schemeClr val="bg2"/>
          </a:solidFill>
          <a:uFillTx/>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uFillTx/>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uFillTx/>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uFillTx/>
          <a:latin typeface="+mn-lt"/>
          <a:ea typeface="+mn-ea"/>
          <a:cs typeface="+mn-cs"/>
          <a:sym typeface="Trebuchet MS" pitchFamily="-100" charset="0"/>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w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1200" y="533400"/>
            <a:ext cx="11734800" cy="4495800"/>
          </a:xfrm>
          <a:prstGeom prst="rect">
            <a:avLst/>
          </a:prstGeom>
        </p:spPr>
        <p:txBody>
          <a:bodyPr>
            <a:noAutofit/>
          </a:bodyPr>
          <a:lstStyle/>
          <a:p>
            <a:pPr marL="0" marR="0" lvl="0" indent="0" algn="ctr" defTabSz="584200" rtl="0" eaLnBrk="0" fontAlgn="base" latinLnBrk="0" hangingPunct="0">
              <a:lnSpc>
                <a:spcPct val="100000"/>
              </a:lnSpc>
              <a:spcBef>
                <a:spcPct val="0"/>
              </a:spcBef>
              <a:spcAft>
                <a:spcPct val="0"/>
              </a:spcAft>
              <a:buFontTx/>
              <a:buNone/>
              <a:defRPr>
                <a:uFillTx/>
              </a:defRPr>
            </a:pPr>
            <a:r>
              <a:rPr kumimoji="0" lang="en-US" sz="4000" b="1" i="1" u="none" strike="noStrike" kern="0" cap="none" spc="0" normalizeH="0" baseline="0" noProof="0" dirty="0" smtClean="0">
                <a:ln>
                  <a:noFill/>
                </a:ln>
                <a:solidFill>
                  <a:schemeClr val="bg2"/>
                </a:solidFill>
                <a:effectLst/>
                <a:uFillTx/>
                <a:latin typeface="Trebuchet MS" pitchFamily="34" charset="0"/>
                <a:ea typeface="+mj-ea"/>
                <a:cs typeface="+mj-cs"/>
                <a:sym typeface="Trebuchet MS" pitchFamily="-100" charset="0"/>
              </a:rPr>
              <a:t/>
            </a:r>
            <a:br>
              <a:rPr kumimoji="0" lang="en-US" sz="4000" b="1" i="1" u="none" strike="noStrike" kern="0" cap="none" spc="0" normalizeH="0" baseline="0" noProof="0" dirty="0" smtClean="0">
                <a:ln>
                  <a:noFill/>
                </a:ln>
                <a:solidFill>
                  <a:schemeClr val="bg2"/>
                </a:solidFill>
                <a:effectLst/>
                <a:uFillTx/>
                <a:latin typeface="Trebuchet MS" pitchFamily="34" charset="0"/>
                <a:ea typeface="+mj-ea"/>
                <a:cs typeface="+mj-cs"/>
                <a:sym typeface="Trebuchet MS" pitchFamily="-100" charset="0"/>
              </a:rPr>
            </a:br>
            <a:r>
              <a:rPr kumimoji="0" lang="en-US" sz="48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t>The “Use it or Lose It” Perception </a:t>
            </a:r>
            <a:br>
              <a:rPr kumimoji="0" lang="en-US" sz="48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br>
            <a:r>
              <a:rPr kumimoji="0" lang="en-US" sz="72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t>What are the Issues?</a:t>
            </a:r>
            <a:endParaRPr kumimoji="0" lang="en-US" sz="7200" b="1" u="none" strike="noStrike" kern="0" cap="none" spc="0" normalizeH="0" baseline="0" noProof="0" dirty="0">
              <a:ln>
                <a:noFill/>
              </a:ln>
              <a:solidFill>
                <a:schemeClr val="bg2">
                  <a:lumMod val="50000"/>
                </a:schemeClr>
              </a:solidFill>
              <a:effectLst/>
              <a:uFillTx/>
              <a:latin typeface="Trebuchet MS" pitchFamily="34" charset="0"/>
              <a:ea typeface="+mj-ea"/>
              <a:cs typeface="+mj-cs"/>
              <a:sym typeface="Trebuchet MS" pitchFamily="-100" charset="0"/>
            </a:endParaRPr>
          </a:p>
        </p:txBody>
      </p:sp>
      <p:sp>
        <p:nvSpPr>
          <p:cNvPr id="5" name="Subtitle 2"/>
          <p:cNvSpPr txBox="1">
            <a:spLocks/>
          </p:cNvSpPr>
          <p:nvPr/>
        </p:nvSpPr>
        <p:spPr>
          <a:xfrm>
            <a:off x="819127" y="652175"/>
            <a:ext cx="12039600" cy="3505200"/>
          </a:xfrm>
          <a:prstGeom prst="rect">
            <a:avLst/>
          </a:prstGeom>
        </p:spPr>
        <p:txBody>
          <a:bodyPr anchor="ctr" anchorCtr="0">
            <a:noAutofit/>
          </a:bodyPr>
          <a:lstStyle/>
          <a:p>
            <a:pPr marL="342900" marR="0" lvl="1" indent="-342900" algn="ctr" defTabSz="584200" rtl="0" eaLnBrk="0" fontAlgn="base" latinLnBrk="0" hangingPunct="0">
              <a:lnSpc>
                <a:spcPct val="120000"/>
              </a:lnSpc>
              <a:spcBef>
                <a:spcPts val="0"/>
              </a:spcBef>
              <a:spcAft>
                <a:spcPct val="0"/>
              </a:spcAft>
              <a:buFontTx/>
              <a:buNone/>
              <a:defRPr>
                <a:uFillTx/>
              </a:defRPr>
            </a:pPr>
            <a:endParaRPr kumimoji="0" lang="en-US" sz="5400" b="0" i="0" u="none" strike="noStrike" kern="0" cap="none" spc="0" normalizeH="0" baseline="0" noProof="0" dirty="0" smtClean="0">
              <a:ln>
                <a:noFill/>
              </a:ln>
              <a:solidFill>
                <a:schemeClr val="bg2">
                  <a:lumMod val="50000"/>
                </a:schemeClr>
              </a:solidFill>
              <a:effectLst/>
              <a:uFillTx/>
              <a:latin typeface="Trebuchet MS" pitchFamily="34" charset="0"/>
              <a:ea typeface="+mn-ea"/>
              <a:cs typeface="+mn-cs"/>
              <a:sym typeface="Trebuchet MS" pitchFamily="-100"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Areas of Concern</a:t>
            </a:r>
            <a:endParaRPr lang="en-US" sz="31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930054"/>
          </a:xfrm>
          <a:prstGeom prst="rect">
            <a:avLst/>
          </a:prstGeom>
          <a:noFill/>
        </p:spPr>
        <p:txBody>
          <a:bodyPr vert="horz" lIns="92070" tIns="46035" rIns="92070" bIns="46035">
            <a:normAutofit/>
          </a:bodyPr>
          <a:lstStyle/>
          <a:p>
            <a:pPr marL="650230" lvl="3" indent="-650230">
              <a:lnSpc>
                <a:spcPct val="90000"/>
              </a:lnSpc>
              <a:spcAft>
                <a:spcPts val="284"/>
              </a:spcAft>
              <a:buSzPct val="75000"/>
              <a:buFont typeface="+mj-lt"/>
              <a:buAutoNum type="arabicPeriod"/>
            </a:pPr>
            <a:r>
              <a:rPr lang="en-US" sz="4000" dirty="0" smtClean="0">
                <a:solidFill>
                  <a:schemeClr val="tx2">
                    <a:lumMod val="10000"/>
                  </a:schemeClr>
                </a:solidFill>
                <a:uFillTx/>
                <a:latin typeface="Trebuchet MS" pitchFamily="34" charset="0"/>
              </a:rPr>
              <a:t>Maintaining a Conditional Water Right (Water Court)</a:t>
            </a:r>
          </a:p>
          <a:p>
            <a:pPr marL="910322" lvl="4" indent="-390138">
              <a:lnSpc>
                <a:spcPct val="90000"/>
              </a:lnSpc>
              <a:spcAft>
                <a:spcPts val="1707"/>
              </a:spcAft>
              <a:buSzPct val="75000"/>
              <a:buFont typeface="Arial" pitchFamily="34" charset="0"/>
              <a:buChar char="•"/>
            </a:pPr>
            <a:r>
              <a:rPr lang="en-US" sz="3400" b="1" dirty="0" smtClean="0">
                <a:solidFill>
                  <a:schemeClr val="tx2">
                    <a:lumMod val="10000"/>
                  </a:schemeClr>
                </a:solidFill>
                <a:uFillTx/>
                <a:latin typeface="Trebuchet MS" pitchFamily="34" charset="0"/>
              </a:rPr>
              <a:t>Potential to “lose it”:</a:t>
            </a:r>
            <a:r>
              <a:rPr lang="en-US" sz="3400" dirty="0" smtClean="0">
                <a:solidFill>
                  <a:schemeClr val="tx2">
                    <a:lumMod val="10000"/>
                  </a:schemeClr>
                </a:solidFill>
                <a:uFillTx/>
                <a:latin typeface="Trebuchet MS" pitchFamily="34" charset="0"/>
              </a:rPr>
              <a:t> no “reasonable diligence,” speculation, can and will questions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Areas of Concern</a:t>
            </a:r>
            <a:endParaRPr lang="en-US" sz="31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930054"/>
          </a:xfrm>
          <a:prstGeom prst="rect">
            <a:avLst/>
          </a:prstGeom>
          <a:noFill/>
        </p:spPr>
        <p:txBody>
          <a:bodyPr vert="horz" lIns="92070" tIns="46035" rIns="92070" bIns="46035">
            <a:normAutofit/>
          </a:bodyPr>
          <a:lstStyle/>
          <a:p>
            <a:pPr marL="650230" lvl="3" indent="-650230">
              <a:lnSpc>
                <a:spcPct val="90000"/>
              </a:lnSpc>
              <a:spcAft>
                <a:spcPts val="284"/>
              </a:spcAft>
              <a:buSzPct val="75000"/>
              <a:buFont typeface="+mj-lt"/>
              <a:buAutoNum type="arabicPeriod" startAt="2"/>
            </a:pPr>
            <a:r>
              <a:rPr lang="en-US" sz="4000" dirty="0" smtClean="0">
                <a:solidFill>
                  <a:schemeClr val="tx2">
                    <a:lumMod val="10000"/>
                  </a:schemeClr>
                </a:solidFill>
                <a:uFillTx/>
                <a:latin typeface="Trebuchet MS" pitchFamily="34" charset="0"/>
              </a:rPr>
              <a:t>Administering an Absolute Water Right (Division of Water Resources)</a:t>
            </a:r>
          </a:p>
          <a:p>
            <a:pPr marL="910322" lvl="4" indent="-390138">
              <a:lnSpc>
                <a:spcPct val="90000"/>
              </a:lnSpc>
              <a:spcAft>
                <a:spcPts val="1707"/>
              </a:spcAft>
              <a:buSzPct val="75000"/>
              <a:buFont typeface="Arial" pitchFamily="34" charset="0"/>
              <a:buChar char="•"/>
            </a:pPr>
            <a:r>
              <a:rPr lang="en-US" sz="3400" b="1" dirty="0" smtClean="0">
                <a:solidFill>
                  <a:schemeClr val="tx2">
                    <a:lumMod val="10000"/>
                  </a:schemeClr>
                </a:solidFill>
                <a:uFillTx/>
                <a:latin typeface="Trebuchet MS" pitchFamily="34" charset="0"/>
              </a:rPr>
              <a:t>Potential to “lose it”: </a:t>
            </a:r>
            <a:r>
              <a:rPr lang="en-US" sz="3400" dirty="0" smtClean="0">
                <a:solidFill>
                  <a:schemeClr val="tx2">
                    <a:lumMod val="10000"/>
                  </a:schemeClr>
                </a:solidFill>
                <a:uFillTx/>
                <a:latin typeface="Trebuchet MS" pitchFamily="34" charset="0"/>
              </a:rPr>
              <a:t>generally none (always exceptions)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Areas of Concern</a:t>
            </a:r>
            <a:endParaRPr lang="en-US" sz="31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930054"/>
          </a:xfrm>
          <a:prstGeom prst="rect">
            <a:avLst/>
          </a:prstGeom>
          <a:noFill/>
        </p:spPr>
        <p:txBody>
          <a:bodyPr vert="horz" lIns="92070" tIns="46035" rIns="92070" bIns="46035">
            <a:normAutofit/>
          </a:bodyPr>
          <a:lstStyle/>
          <a:p>
            <a:pPr marL="650230" lvl="3" indent="-650230">
              <a:lnSpc>
                <a:spcPct val="90000"/>
              </a:lnSpc>
              <a:spcAft>
                <a:spcPts val="284"/>
              </a:spcAft>
              <a:buSzPct val="75000"/>
              <a:buFont typeface="+mj-lt"/>
              <a:buAutoNum type="arabicPeriod" startAt="3"/>
            </a:pPr>
            <a:r>
              <a:rPr lang="en-US" sz="4000" dirty="0" smtClean="0">
                <a:solidFill>
                  <a:schemeClr val="tx2">
                    <a:lumMod val="10000"/>
                  </a:schemeClr>
                </a:solidFill>
                <a:uFillTx/>
                <a:latin typeface="Trebuchet MS" pitchFamily="34" charset="0"/>
              </a:rPr>
              <a:t>Abandoning a Water Right (Division of Water Resources, Water Court)</a:t>
            </a:r>
          </a:p>
          <a:p>
            <a:pPr marL="910322" lvl="4" indent="-390138">
              <a:lnSpc>
                <a:spcPct val="90000"/>
              </a:lnSpc>
              <a:spcAft>
                <a:spcPts val="1707"/>
              </a:spcAft>
              <a:buSzPct val="75000"/>
              <a:buFont typeface="Arial" pitchFamily="34" charset="0"/>
              <a:buChar char="•"/>
            </a:pPr>
            <a:r>
              <a:rPr lang="en-US" sz="3400" b="1" dirty="0" smtClean="0">
                <a:solidFill>
                  <a:schemeClr val="tx2">
                    <a:lumMod val="10000"/>
                  </a:schemeClr>
                </a:solidFill>
                <a:uFillTx/>
                <a:latin typeface="Trebuchet MS" pitchFamily="34" charset="0"/>
              </a:rPr>
              <a:t>Potential to “lose it”: </a:t>
            </a:r>
            <a:r>
              <a:rPr lang="en-US" sz="3400" dirty="0" smtClean="0">
                <a:solidFill>
                  <a:schemeClr val="tx2">
                    <a:lumMod val="10000"/>
                  </a:schemeClr>
                </a:solidFill>
                <a:uFillTx/>
                <a:latin typeface="Trebuchet MS" pitchFamily="34" charset="0"/>
              </a:rPr>
              <a:t>nonuse (partial or full), intent to abandon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Areas of Concern</a:t>
            </a:r>
            <a:endParaRPr lang="en-US" sz="31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930054"/>
          </a:xfrm>
          <a:prstGeom prst="rect">
            <a:avLst/>
          </a:prstGeom>
          <a:noFill/>
        </p:spPr>
        <p:txBody>
          <a:bodyPr vert="horz" lIns="92070" tIns="46035" rIns="92070" bIns="46035">
            <a:normAutofit/>
          </a:bodyPr>
          <a:lstStyle/>
          <a:p>
            <a:pPr marL="650230" lvl="3" indent="-650230">
              <a:lnSpc>
                <a:spcPct val="90000"/>
              </a:lnSpc>
              <a:spcAft>
                <a:spcPts val="284"/>
              </a:spcAft>
              <a:buSzPct val="75000"/>
              <a:buFont typeface="+mj-lt"/>
              <a:buAutoNum type="arabicPeriod" startAt="4"/>
            </a:pPr>
            <a:r>
              <a:rPr lang="en-US" sz="4000" dirty="0" smtClean="0">
                <a:solidFill>
                  <a:schemeClr val="tx2">
                    <a:lumMod val="10000"/>
                  </a:schemeClr>
                </a:solidFill>
                <a:uFillTx/>
                <a:latin typeface="Trebuchet MS" pitchFamily="34" charset="0"/>
              </a:rPr>
              <a:t>Changing the Use of a Water Right (Water Court)</a:t>
            </a:r>
          </a:p>
          <a:p>
            <a:pPr marL="910322" lvl="4" indent="-390138">
              <a:lnSpc>
                <a:spcPct val="90000"/>
              </a:lnSpc>
              <a:spcAft>
                <a:spcPts val="1707"/>
              </a:spcAft>
              <a:buSzPct val="75000"/>
              <a:buFont typeface="Arial" pitchFamily="34" charset="0"/>
              <a:buChar char="•"/>
            </a:pPr>
            <a:r>
              <a:rPr lang="en-US" sz="3400" b="1" dirty="0" smtClean="0">
                <a:solidFill>
                  <a:schemeClr val="tx2">
                    <a:lumMod val="10000"/>
                  </a:schemeClr>
                </a:solidFill>
                <a:uFillTx/>
                <a:latin typeface="Trebuchet MS" pitchFamily="34" charset="0"/>
              </a:rPr>
              <a:t>Potential to “lose it”: </a:t>
            </a:r>
            <a:r>
              <a:rPr lang="en-US" sz="3400" dirty="0" smtClean="0">
                <a:solidFill>
                  <a:schemeClr val="tx2">
                    <a:lumMod val="10000"/>
                  </a:schemeClr>
                </a:solidFill>
                <a:uFillTx/>
                <a:latin typeface="Trebuchet MS" pitchFamily="34" charset="0"/>
              </a:rPr>
              <a:t>“loss” due to quantification based on use during </a:t>
            </a:r>
            <a:r>
              <a:rPr lang="en-US" sz="3400" i="1" dirty="0" smtClean="0">
                <a:solidFill>
                  <a:schemeClr val="tx2">
                    <a:lumMod val="10000"/>
                  </a:schemeClr>
                </a:solidFill>
                <a:uFillTx/>
                <a:latin typeface="Trebuchet MS" pitchFamily="34" charset="0"/>
              </a:rPr>
              <a:t>representative study period</a:t>
            </a:r>
            <a:r>
              <a:rPr lang="en-US" sz="3400" dirty="0" smtClean="0">
                <a:solidFill>
                  <a:schemeClr val="tx2">
                    <a:lumMod val="10000"/>
                  </a:schemeClr>
                </a:solidFill>
                <a:uFillTx/>
                <a:latin typeface="Trebuchet MS" pitchFamily="34" charset="0"/>
              </a:rPr>
              <a:t>; nearly always less than what could have happened within the decree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Areas of Concern</a:t>
            </a:r>
            <a:endParaRPr lang="en-US" sz="31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930054"/>
          </a:xfrm>
          <a:prstGeom prst="rect">
            <a:avLst/>
          </a:prstGeom>
          <a:noFill/>
        </p:spPr>
        <p:txBody>
          <a:bodyPr vert="horz" lIns="92070" tIns="46035" rIns="92070" bIns="46035">
            <a:normAutofit/>
          </a:bodyPr>
          <a:lstStyle/>
          <a:p>
            <a:pPr marL="650230" lvl="3" indent="-650230">
              <a:lnSpc>
                <a:spcPct val="90000"/>
              </a:lnSpc>
              <a:spcAft>
                <a:spcPts val="284"/>
              </a:spcAft>
              <a:buSzPct val="75000"/>
              <a:buFont typeface="+mj-lt"/>
              <a:buAutoNum type="arabicPeriod" startAt="5"/>
            </a:pPr>
            <a:r>
              <a:rPr lang="en-US" sz="4000" dirty="0" smtClean="0">
                <a:solidFill>
                  <a:schemeClr val="tx2">
                    <a:lumMod val="10000"/>
                  </a:schemeClr>
                </a:solidFill>
                <a:uFillTx/>
                <a:latin typeface="Trebuchet MS" pitchFamily="34" charset="0"/>
              </a:rPr>
              <a:t>Applying Intentional Conservation to a Water Right or Applying Water to an Undecreed Use (Division of Water Resources, Water Court)</a:t>
            </a:r>
          </a:p>
          <a:p>
            <a:pPr marL="910322" lvl="4" indent="-390138">
              <a:lnSpc>
                <a:spcPct val="90000"/>
              </a:lnSpc>
              <a:spcAft>
                <a:spcPts val="1707"/>
              </a:spcAft>
              <a:buSzPct val="75000"/>
              <a:buFont typeface="Arial" pitchFamily="34" charset="0"/>
              <a:buChar char="•"/>
            </a:pPr>
            <a:r>
              <a:rPr lang="en-US" sz="3400" b="1" dirty="0" smtClean="0">
                <a:solidFill>
                  <a:schemeClr val="tx2">
                    <a:lumMod val="10000"/>
                  </a:schemeClr>
                </a:solidFill>
                <a:uFillTx/>
                <a:latin typeface="Trebuchet MS" pitchFamily="34" charset="0"/>
              </a:rPr>
              <a:t>Potential to “lose it”: </a:t>
            </a:r>
            <a:r>
              <a:rPr lang="en-US" sz="3400" dirty="0" smtClean="0">
                <a:solidFill>
                  <a:schemeClr val="tx2">
                    <a:lumMod val="10000"/>
                  </a:schemeClr>
                </a:solidFill>
                <a:uFillTx/>
                <a:latin typeface="Trebuchet MS" pitchFamily="34" charset="0"/>
              </a:rPr>
              <a:t>none, if done with validation of effort (time is still a factor)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35000" y="3581400"/>
            <a:ext cx="10972800" cy="1249680"/>
          </a:xfrm>
          <a:prstGeom prst="rect">
            <a:avLst/>
          </a:prstGeom>
          <a:noFill/>
        </p:spPr>
        <p:txBody>
          <a:bodyPr lIns="92070" tIns="46035" rIns="92070" bIns="46035" anchor="ctr">
            <a:normAutofit fontScale="90000"/>
          </a:bodyPr>
          <a:lstStyle/>
          <a:p>
            <a:pPr lvl="3" algn="ctr" rtl="0">
              <a:spcBef>
                <a:spcPct val="0"/>
              </a:spcBef>
            </a:pPr>
            <a:r>
              <a:rPr lang="en-US" sz="8500" i="0" dirty="0" smtClean="0">
                <a:solidFill>
                  <a:schemeClr val="tx2">
                    <a:lumMod val="10000"/>
                  </a:schemeClr>
                </a:solidFill>
                <a:uFillTx/>
                <a:latin typeface="Trebuchet MS" pitchFamily="34" charset="0"/>
              </a:rPr>
              <a:t>For example…</a:t>
            </a:r>
            <a:endParaRPr lang="en-US" sz="8500" i="0" u="sng" dirty="0" smtClean="0">
              <a:solidFill>
                <a:schemeClr val="tx2">
                  <a:lumMod val="10000"/>
                </a:schemeClr>
              </a:solidFill>
              <a:uFillTx/>
              <a:latin typeface="Trebuchet MS"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Five Areas </a:t>
            </a:r>
            <a:r>
              <a:rPr lang="en-US" sz="4800" i="0" dirty="0" smtClean="0">
                <a:solidFill>
                  <a:schemeClr val="tx2">
                    <a:lumMod val="10000"/>
                  </a:schemeClr>
                </a:solidFill>
                <a:uFillTx/>
                <a:latin typeface="Trebuchet MS" pitchFamily="34" charset="0"/>
              </a:rPr>
              <a:t>of Concern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713307"/>
          </a:xfrm>
          <a:prstGeom prst="rect">
            <a:avLst/>
          </a:prstGeom>
          <a:noFill/>
        </p:spPr>
        <p:txBody>
          <a:bodyPr vert="horz" lIns="92070" tIns="46035" rIns="92070" bIns="46035">
            <a:normAutofit/>
          </a:bodyPr>
          <a:lstStyle/>
          <a:p>
            <a:pPr marL="650230" lvl="3" indent="-650230">
              <a:lnSpc>
                <a:spcPct val="90000"/>
              </a:lnSpc>
              <a:spcAft>
                <a:spcPts val="1707"/>
              </a:spcAft>
              <a:buSzPct val="75000"/>
              <a:buFont typeface="+mj-lt"/>
              <a:buAutoNum type="arabicPeriod"/>
            </a:pPr>
            <a:r>
              <a:rPr lang="en-US" sz="3400" dirty="0" smtClean="0">
                <a:solidFill>
                  <a:schemeClr val="bg1">
                    <a:lumMod val="65000"/>
                  </a:schemeClr>
                </a:solidFill>
                <a:uFillTx/>
                <a:latin typeface="Trebuchet MS" pitchFamily="34" charset="0"/>
              </a:rPr>
              <a:t>Maintaining a Conditional Water Right (Water Court)</a:t>
            </a:r>
          </a:p>
          <a:p>
            <a:pPr marL="650230" lvl="3" indent="-650230">
              <a:lnSpc>
                <a:spcPct val="90000"/>
              </a:lnSpc>
              <a:spcAft>
                <a:spcPts val="1707"/>
              </a:spcAft>
              <a:buSzPct val="75000"/>
              <a:buFont typeface="+mj-lt"/>
              <a:buAutoNum type="arabicPeriod"/>
            </a:pPr>
            <a:r>
              <a:rPr lang="en-US" sz="3400" dirty="0" smtClean="0">
                <a:solidFill>
                  <a:schemeClr val="bg1">
                    <a:lumMod val="65000"/>
                  </a:schemeClr>
                </a:solidFill>
                <a:uFillTx/>
                <a:latin typeface="Trebuchet MS" pitchFamily="34" charset="0"/>
              </a:rPr>
              <a:t>Administering an Absolute Water Right (Division of Water Resources)</a:t>
            </a:r>
          </a:p>
          <a:p>
            <a:pPr marL="650230" lvl="3" indent="-650230">
              <a:lnSpc>
                <a:spcPct val="90000"/>
              </a:lnSpc>
              <a:spcAft>
                <a:spcPts val="1707"/>
              </a:spcAft>
              <a:buSzPct val="75000"/>
              <a:buFont typeface="+mj-lt"/>
              <a:buAutoNum type="arabicPeriod"/>
            </a:pPr>
            <a:r>
              <a:rPr lang="en-US" sz="3400" dirty="0" smtClean="0">
                <a:solidFill>
                  <a:schemeClr val="bg1">
                    <a:lumMod val="65000"/>
                  </a:schemeClr>
                </a:solidFill>
                <a:uFillTx/>
                <a:latin typeface="Trebuchet MS" pitchFamily="34" charset="0"/>
              </a:rPr>
              <a:t>Abandoning a Water Right (Division of Water Resources, Water Court)</a:t>
            </a:r>
          </a:p>
          <a:p>
            <a:pPr marL="650230" lvl="3" indent="-650230">
              <a:lnSpc>
                <a:spcPct val="90000"/>
              </a:lnSpc>
              <a:spcAft>
                <a:spcPts val="1707"/>
              </a:spcAft>
              <a:buSzPct val="75000"/>
              <a:buFont typeface="+mj-lt"/>
              <a:buAutoNum type="arabicPeriod"/>
            </a:pPr>
            <a:r>
              <a:rPr lang="en-US" sz="3400" dirty="0" smtClean="0">
                <a:solidFill>
                  <a:schemeClr val="tx2">
                    <a:lumMod val="10000"/>
                  </a:schemeClr>
                </a:solidFill>
                <a:uFillTx/>
                <a:latin typeface="Trebuchet MS" pitchFamily="34" charset="0"/>
              </a:rPr>
              <a:t>Changing the Use of a Water Right (Water Court)</a:t>
            </a:r>
          </a:p>
          <a:p>
            <a:pPr marL="650230" lvl="3" indent="-650230">
              <a:lnSpc>
                <a:spcPct val="90000"/>
              </a:lnSpc>
              <a:spcAft>
                <a:spcPts val="1707"/>
              </a:spcAft>
              <a:buSzPct val="75000"/>
              <a:buFont typeface="+mj-lt"/>
              <a:buAutoNum type="arabicPeriod"/>
            </a:pPr>
            <a:r>
              <a:rPr lang="en-US" sz="3400" dirty="0" smtClean="0">
                <a:solidFill>
                  <a:schemeClr val="bg1">
                    <a:lumMod val="65000"/>
                  </a:schemeClr>
                </a:solidFill>
                <a:uFillTx/>
                <a:latin typeface="Trebuchet MS" pitchFamily="34" charset="0"/>
              </a:rPr>
              <a:t>Applying Intentional Conservation to a Water Right or Applying Water to an Undecreed Use (Division of Water Resources, Water Court)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50240" y="1733974"/>
            <a:ext cx="11704320" cy="6436925"/>
          </a:xfrm>
          <a:prstGeom prst="rect">
            <a:avLst/>
          </a:prstGeom>
        </p:spPr>
        <p:txBody>
          <a:bodyPr lIns="130046" tIns="65023" rIns="130046" bIns="65023">
            <a:normAutofit/>
          </a:bodyPr>
          <a:lstStyle/>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Arial" pitchFamily="34" charset="0"/>
                <a:ea typeface="+mn-ea"/>
                <a:cs typeface="Arial" pitchFamily="34" charset="0"/>
              </a:rPr>
              <a:t>A water right can be transferred to another use</a:t>
            </a:r>
          </a:p>
          <a:p>
            <a:pPr marL="487672" indent="-487672" defTabSz="1300460" fontAlgn="auto" hangingPunct="1">
              <a:spcBef>
                <a:spcPct val="20000"/>
              </a:spcBef>
              <a:spcAft>
                <a:spcPts val="0"/>
              </a:spcAft>
              <a:buFont typeface="Arial" pitchFamily="34" charset="0"/>
              <a:buChar char="•"/>
              <a:defRPr>
                <a:uFillTx/>
              </a:defRPr>
            </a:pPr>
            <a:endParaRPr lang="en-US" sz="4000" dirty="0" smtClean="0">
              <a:solidFill>
                <a:schemeClr val="tx2">
                  <a:lumMod val="10000"/>
                </a:schemeClr>
              </a:solidFill>
              <a:uFillTx/>
              <a:latin typeface="Arial" pitchFamily="34" charset="0"/>
              <a:ea typeface="+mn-ea"/>
              <a:cs typeface="Arial" pitchFamily="34" charset="0"/>
            </a:endParaRPr>
          </a:p>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Arial" pitchFamily="34" charset="0"/>
                <a:ea typeface="+mn-ea"/>
                <a:cs typeface="Arial" pitchFamily="34" charset="0"/>
              </a:rPr>
              <a:t>Requires a legal/engineering process: “Change of Water Right”</a:t>
            </a:r>
          </a:p>
          <a:p>
            <a:pPr marL="944872" lvl="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Arial" pitchFamily="34" charset="0"/>
                <a:ea typeface="+mn-ea"/>
                <a:cs typeface="Arial" pitchFamily="34" charset="0"/>
              </a:rPr>
              <a:t>Ensure no injury to other water rights, </a:t>
            </a:r>
          </a:p>
          <a:p>
            <a:pPr marL="944872" lvl="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Arial" pitchFamily="34" charset="0"/>
                <a:ea typeface="+mn-ea"/>
                <a:cs typeface="Arial" pitchFamily="34" charset="0"/>
              </a:rPr>
              <a:t>No expansion of use.</a:t>
            </a:r>
          </a:p>
        </p:txBody>
      </p:sp>
      <p:sp>
        <p:nvSpPr>
          <p:cNvPr id="3" name="Title 3"/>
          <p:cNvSpPr txBox="1">
            <a:spLocks/>
          </p:cNvSpPr>
          <p:nvPr/>
        </p:nvSpPr>
        <p:spPr>
          <a:xfrm>
            <a:off x="650240" y="390596"/>
            <a:ext cx="11704320" cy="1625600"/>
          </a:xfrm>
          <a:prstGeom prst="rect">
            <a:avLst/>
          </a:prstGeom>
        </p:spPr>
        <p:txBody>
          <a:bodyPr lIns="130046" tIns="65023" rIns="130046" bIns="65023"/>
          <a:lstStyle/>
          <a:p>
            <a:pPr algn="ctr" defTabSz="1300460" fontAlgn="auto" hangingPunct="1">
              <a:spcAft>
                <a:spcPts val="0"/>
              </a:spcAft>
              <a:defRPr>
                <a:uFillTx/>
              </a:defRPr>
            </a:pPr>
            <a:r>
              <a:rPr lang="en-US" sz="6300" dirty="0" smtClean="0">
                <a:solidFill>
                  <a:schemeClr val="bg2">
                    <a:lumMod val="50000"/>
                  </a:schemeClr>
                </a:solidFill>
                <a:uFillTx/>
                <a:latin typeface="Arial" pitchFamily="34" charset="0"/>
                <a:ea typeface="+mj-ea"/>
                <a:cs typeface="Arial" pitchFamily="34" charset="0"/>
              </a:rPr>
              <a:t>Change of Water Right</a:t>
            </a:r>
            <a:endParaRPr lang="en-US" sz="6300" dirty="0">
              <a:solidFill>
                <a:schemeClr val="bg2">
                  <a:lumMod val="50000"/>
                </a:schemeClr>
              </a:solidFill>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50240" y="1733974"/>
            <a:ext cx="11704320" cy="6436925"/>
          </a:xfrm>
          <a:prstGeom prst="rect">
            <a:avLst/>
          </a:prstGeom>
        </p:spPr>
        <p:txBody>
          <a:bodyPr lIns="130046" tIns="65023" rIns="130046" bIns="65023">
            <a:normAutofit/>
          </a:bodyPr>
          <a:lstStyle/>
          <a:p>
            <a:pPr marL="487672" indent="-487672" defTabSz="1300460" fontAlgn="auto" hangingPunct="1">
              <a:spcBef>
                <a:spcPct val="20000"/>
              </a:spcBef>
              <a:spcAft>
                <a:spcPts val="0"/>
              </a:spcAft>
              <a:buFont typeface="Arial" pitchFamily="34" charset="0"/>
              <a:buChar char="•"/>
              <a:defRPr>
                <a:uFillTx/>
              </a:defRPr>
            </a:pPr>
            <a:r>
              <a:rPr lang="en-US" sz="4600" dirty="0" smtClean="0">
                <a:solidFill>
                  <a:schemeClr val="bg2">
                    <a:lumMod val="50000"/>
                  </a:schemeClr>
                </a:solidFill>
                <a:uFillTx/>
                <a:latin typeface="Arial" pitchFamily="34" charset="0"/>
                <a:ea typeface="+mn-ea"/>
                <a:cs typeface="Arial" pitchFamily="34" charset="0"/>
              </a:rPr>
              <a:t>Consider a decreed water right for an irrigation ditch</a:t>
            </a:r>
          </a:p>
          <a:p>
            <a:pPr marL="487672" indent="-487672">
              <a:spcBef>
                <a:spcPct val="20000"/>
              </a:spcBef>
              <a:buFont typeface="Arial" pitchFamily="34" charset="0"/>
              <a:buChar char="•"/>
              <a:defRPr>
                <a:uFillTx/>
              </a:defRPr>
            </a:pPr>
            <a:r>
              <a:rPr lang="en-US" sz="4600" dirty="0" smtClean="0">
                <a:solidFill>
                  <a:schemeClr val="bg2">
                    <a:lumMod val="50000"/>
                  </a:schemeClr>
                </a:solidFill>
                <a:uFillTx/>
                <a:latin typeface="Arial" pitchFamily="34" charset="0"/>
                <a:cs typeface="Arial" pitchFamily="34" charset="0"/>
              </a:rPr>
              <a:t>Decree allows a diversion of 15 </a:t>
            </a:r>
            <a:r>
              <a:rPr lang="en-US" sz="4600" dirty="0" err="1" smtClean="0">
                <a:solidFill>
                  <a:schemeClr val="bg2">
                    <a:lumMod val="50000"/>
                  </a:schemeClr>
                </a:solidFill>
                <a:uFillTx/>
                <a:latin typeface="Arial" pitchFamily="34" charset="0"/>
                <a:cs typeface="Arial" pitchFamily="34" charset="0"/>
              </a:rPr>
              <a:t>cfs</a:t>
            </a:r>
            <a:r>
              <a:rPr lang="en-US" sz="4600" dirty="0" smtClean="0">
                <a:solidFill>
                  <a:schemeClr val="bg2">
                    <a:lumMod val="50000"/>
                  </a:schemeClr>
                </a:solidFill>
                <a:uFillTx/>
                <a:latin typeface="Arial" pitchFamily="34" charset="0"/>
                <a:cs typeface="Arial" pitchFamily="34" charset="0"/>
              </a:rPr>
              <a:t> for defined land</a:t>
            </a:r>
          </a:p>
        </p:txBody>
      </p:sp>
      <p:sp>
        <p:nvSpPr>
          <p:cNvPr id="3" name="Title 3"/>
          <p:cNvSpPr txBox="1">
            <a:spLocks/>
          </p:cNvSpPr>
          <p:nvPr/>
        </p:nvSpPr>
        <p:spPr>
          <a:xfrm>
            <a:off x="650240" y="390596"/>
            <a:ext cx="11704320" cy="1625600"/>
          </a:xfrm>
          <a:prstGeom prst="rect">
            <a:avLst/>
          </a:prstGeom>
        </p:spPr>
        <p:txBody>
          <a:bodyPr lIns="130046" tIns="65023" rIns="130046" bIns="65023"/>
          <a:lstStyle/>
          <a:p>
            <a:pPr algn="ctr" defTabSz="1300460" fontAlgn="auto" hangingPunct="1">
              <a:spcAft>
                <a:spcPts val="0"/>
              </a:spcAft>
              <a:defRPr>
                <a:uFillTx/>
              </a:defRPr>
            </a:pPr>
            <a:r>
              <a:rPr lang="en-US" sz="6300" dirty="0" smtClean="0">
                <a:solidFill>
                  <a:schemeClr val="bg2">
                    <a:lumMod val="50000"/>
                  </a:schemeClr>
                </a:solidFill>
                <a:uFillTx/>
                <a:latin typeface="Arial" pitchFamily="34" charset="0"/>
                <a:ea typeface="+mj-ea"/>
                <a:cs typeface="Arial" pitchFamily="34" charset="0"/>
              </a:rPr>
              <a:t>Change of Water Right</a:t>
            </a:r>
            <a:endParaRPr lang="en-US" sz="6300" dirty="0">
              <a:solidFill>
                <a:schemeClr val="bg2">
                  <a:lumMod val="50000"/>
                </a:schemeClr>
              </a:solidFill>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33493" y="650240"/>
            <a:ext cx="12354560" cy="1625600"/>
          </a:xfrm>
          <a:prstGeom prst="rect">
            <a:avLst/>
          </a:prstGeom>
        </p:spPr>
        <p:txBody>
          <a:bodyPr lIns="130046" tIns="65023" rIns="130046" bIns="65023">
            <a:normAutofit/>
          </a:bodyPr>
          <a:lstStyle/>
          <a:p>
            <a:pPr algn="ctr" defTabSz="1300460" fontAlgn="auto" hangingPunct="1">
              <a:spcAft>
                <a:spcPts val="0"/>
              </a:spcAft>
              <a:defRPr>
                <a:uFillTx/>
              </a:defRPr>
            </a:pPr>
            <a:r>
              <a:rPr lang="en-US" sz="6300" dirty="0" smtClean="0">
                <a:solidFill>
                  <a:schemeClr val="bg2">
                    <a:lumMod val="50000"/>
                  </a:schemeClr>
                </a:solidFill>
                <a:uFillTx/>
                <a:latin typeface="Trebuchet MS" pitchFamily="34" charset="0"/>
                <a:ea typeface="+mj-ea"/>
                <a:cs typeface="Arial" pitchFamily="34" charset="0"/>
              </a:rPr>
              <a:t>Change of Use Example A</a:t>
            </a:r>
          </a:p>
          <a:p>
            <a:pPr algn="ctr" defTabSz="1300460" fontAlgn="auto" hangingPunct="1">
              <a:spcAft>
                <a:spcPts val="0"/>
              </a:spcAft>
              <a:defRPr>
                <a:uFillTx/>
              </a:defRPr>
            </a:pPr>
            <a:r>
              <a:rPr lang="en-US" sz="3400" dirty="0" smtClean="0">
                <a:solidFill>
                  <a:schemeClr val="bg2">
                    <a:lumMod val="50000"/>
                  </a:schemeClr>
                </a:solidFill>
                <a:uFillTx/>
                <a:latin typeface="Trebuchet MS" pitchFamily="34" charset="0"/>
                <a:ea typeface="+mj-ea"/>
                <a:cs typeface="Arial" pitchFamily="34" charset="0"/>
              </a:rPr>
              <a:t>(average historic practice </a:t>
            </a:r>
            <a:r>
              <a:rPr lang="en-US" sz="3400" u="sng" dirty="0" smtClean="0">
                <a:solidFill>
                  <a:schemeClr val="bg2">
                    <a:lumMod val="50000"/>
                  </a:schemeClr>
                </a:solidFill>
                <a:uFillTx/>
                <a:latin typeface="Trebuchet MS" pitchFamily="34" charset="0"/>
                <a:ea typeface="+mj-ea"/>
                <a:cs typeface="Arial" pitchFamily="34" charset="0"/>
              </a:rPr>
              <a:t>before change</a:t>
            </a:r>
            <a:r>
              <a:rPr lang="en-US" sz="3400" dirty="0" smtClean="0">
                <a:solidFill>
                  <a:schemeClr val="bg2">
                    <a:lumMod val="50000"/>
                  </a:schemeClr>
                </a:solidFill>
                <a:uFillTx/>
                <a:latin typeface="Trebuchet MS" pitchFamily="34" charset="0"/>
                <a:ea typeface="+mj-ea"/>
                <a:cs typeface="Arial" pitchFamily="34" charset="0"/>
              </a:rPr>
              <a:t>)</a:t>
            </a:r>
            <a:endParaRPr lang="en-US" sz="3400" dirty="0">
              <a:solidFill>
                <a:schemeClr val="bg2">
                  <a:lumMod val="50000"/>
                </a:schemeClr>
              </a:solidFill>
              <a:uFillTx/>
              <a:latin typeface="Trebuchet MS" pitchFamily="34" charset="0"/>
              <a:ea typeface="+mj-ea"/>
              <a:cs typeface="Arial" pitchFamily="34" charset="0"/>
            </a:endParaRPr>
          </a:p>
        </p:txBody>
      </p:sp>
      <p:grpSp>
        <p:nvGrpSpPr>
          <p:cNvPr id="3" name="Group 58"/>
          <p:cNvGrpSpPr/>
          <p:nvPr/>
        </p:nvGrpSpPr>
        <p:grpSpPr>
          <a:xfrm>
            <a:off x="779668" y="3292551"/>
            <a:ext cx="10816279" cy="4618704"/>
            <a:chOff x="548204" y="2315074"/>
            <a:chExt cx="7605196" cy="3247526"/>
          </a:xfrm>
        </p:grpSpPr>
        <p:sp>
          <p:nvSpPr>
            <p:cNvPr id="4" name="TextBox 3"/>
            <p:cNvSpPr txBox="1">
              <a:spLocks/>
            </p:cNvSpPr>
            <p:nvPr/>
          </p:nvSpPr>
          <p:spPr>
            <a:xfrm rot="447405">
              <a:off x="548204" y="2315074"/>
              <a:ext cx="749579" cy="313788"/>
            </a:xfrm>
            <a:prstGeom prst="rect">
              <a:avLst/>
            </a:prstGeom>
            <a:noFill/>
          </p:spPr>
          <p:txBody>
            <a:bodyPr wrap="square" rtlCol="0">
              <a:spAutoFit/>
            </a:bodyPr>
            <a:lstStyle/>
            <a:p>
              <a:r>
                <a:rPr lang="en-US" sz="2300" b="1" dirty="0" smtClean="0">
                  <a:solidFill>
                    <a:srgbClr val="0070C0"/>
                  </a:solidFill>
                  <a:uFillTx/>
                </a:rPr>
                <a:t>River</a:t>
              </a:r>
              <a:endParaRPr lang="en-US" sz="2300" b="1" dirty="0">
                <a:solidFill>
                  <a:srgbClr val="0070C0"/>
                </a:solidFill>
                <a:uFillTx/>
              </a:endParaRPr>
            </a:p>
          </p:txBody>
        </p:sp>
        <p:cxnSp>
          <p:nvCxnSpPr>
            <p:cNvPr id="5" name="Curved Connector 4"/>
            <p:cNvCxnSpPr/>
            <p:nvPr/>
          </p:nvCxnSpPr>
          <p:spPr>
            <a:xfrm>
              <a:off x="609600" y="2590800"/>
              <a:ext cx="7543800" cy="2971800"/>
            </a:xfrm>
            <a:prstGeom prst="curvedConnector3">
              <a:avLst>
                <a:gd name="adj1" fmla="val 25349"/>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6" name="Parallelogram 5"/>
          <p:cNvSpPr>
            <a:spLocks/>
          </p:cNvSpPr>
          <p:nvPr/>
        </p:nvSpPr>
        <p:spPr>
          <a:xfrm>
            <a:off x="5418667" y="4334934"/>
            <a:ext cx="2709333" cy="1083733"/>
          </a:xfrm>
          <a:prstGeom prst="parallelogram">
            <a:avLst>
              <a:gd name="adj" fmla="val 149554"/>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7" name="Right Arrow 6"/>
          <p:cNvSpPr>
            <a:spLocks/>
          </p:cNvSpPr>
          <p:nvPr/>
        </p:nvSpPr>
        <p:spPr>
          <a:xfrm rot="20720080">
            <a:off x="2756609" y="3143847"/>
            <a:ext cx="10295467" cy="108373"/>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8" name="TextBox 7"/>
          <p:cNvSpPr txBox="1">
            <a:spLocks/>
          </p:cNvSpPr>
          <p:nvPr/>
        </p:nvSpPr>
        <p:spPr>
          <a:xfrm>
            <a:off x="3467954" y="3412211"/>
            <a:ext cx="1625600" cy="481499"/>
          </a:xfrm>
          <a:prstGeom prst="rect">
            <a:avLst/>
          </a:prstGeom>
          <a:noFill/>
        </p:spPr>
        <p:txBody>
          <a:bodyPr wrap="square" lIns="130046" tIns="65023" rIns="130046" bIns="65023" rtlCol="0">
            <a:spAutoFit/>
          </a:bodyPr>
          <a:lstStyle/>
          <a:p>
            <a:r>
              <a:rPr lang="en-US" sz="2300" b="1" dirty="0" smtClean="0">
                <a:solidFill>
                  <a:srgbClr val="0070C0"/>
                </a:solidFill>
                <a:uFillTx/>
              </a:rPr>
              <a:t>Ditch</a:t>
            </a:r>
            <a:endParaRPr lang="en-US" sz="2300" b="1" dirty="0">
              <a:solidFill>
                <a:srgbClr val="0070C0"/>
              </a:solidFill>
              <a:uFillTx/>
            </a:endParaRPr>
          </a:p>
        </p:txBody>
      </p:sp>
      <p:sp>
        <p:nvSpPr>
          <p:cNvPr id="9" name="Right Arrow 8"/>
          <p:cNvSpPr>
            <a:spLocks/>
          </p:cNvSpPr>
          <p:nvPr/>
        </p:nvSpPr>
        <p:spPr>
          <a:xfrm rot="2369919">
            <a:off x="5177758" y="4229331"/>
            <a:ext cx="1292345" cy="175977"/>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10" name="TextBox 9"/>
          <p:cNvSpPr txBox="1">
            <a:spLocks/>
          </p:cNvSpPr>
          <p:nvPr/>
        </p:nvSpPr>
        <p:spPr>
          <a:xfrm>
            <a:off x="3746624" y="4118187"/>
            <a:ext cx="2600960" cy="746869"/>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10</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a:t>
            </a:r>
            <a:br>
              <a:rPr lang="en-US" sz="2000" dirty="0" smtClean="0">
                <a:solidFill>
                  <a:schemeClr val="tx2">
                    <a:lumMod val="10000"/>
                  </a:schemeClr>
                </a:solidFill>
                <a:uFillTx/>
              </a:rPr>
            </a:br>
            <a:r>
              <a:rPr lang="en-US" sz="2000" dirty="0" smtClean="0">
                <a:solidFill>
                  <a:schemeClr val="tx2">
                    <a:lumMod val="10000"/>
                  </a:schemeClr>
                </a:solidFill>
                <a:uFillTx/>
              </a:rPr>
              <a:t>applied to Field</a:t>
            </a:r>
            <a:endParaRPr lang="en-US" sz="2000" dirty="0">
              <a:solidFill>
                <a:schemeClr val="tx2">
                  <a:lumMod val="10000"/>
                </a:schemeClr>
              </a:solidFill>
              <a:uFillTx/>
            </a:endParaRPr>
          </a:p>
        </p:txBody>
      </p:sp>
      <p:sp>
        <p:nvSpPr>
          <p:cNvPr id="18" name="TextBox 17"/>
          <p:cNvSpPr txBox="1">
            <a:spLocks/>
          </p:cNvSpPr>
          <p:nvPr/>
        </p:nvSpPr>
        <p:spPr>
          <a:xfrm>
            <a:off x="1625600" y="5201920"/>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pic>
        <p:nvPicPr>
          <p:cNvPr id="19" name="Picture 4" descr="C:\Users\Flex\AppData\Local\Microsoft\Windows\Temporary Internet Files\Content.IE5\THIJVKFY\MC900297985[1].wmf"/>
          <p:cNvPicPr>
            <a:picLocks noChangeAspect="1" noChangeArrowheads="1"/>
          </p:cNvPicPr>
          <p:nvPr/>
        </p:nvPicPr>
        <p:blipFill>
          <a:blip r:embed="rId3" cstate="print"/>
          <a:srcRect/>
          <a:stretch>
            <a:fillRect/>
          </a:stretch>
        </p:blipFill>
        <p:spPr bwMode="auto">
          <a:xfrm>
            <a:off x="10078720" y="1300481"/>
            <a:ext cx="2374676" cy="2128886"/>
          </a:xfrm>
          <a:prstGeom prst="rect">
            <a:avLst/>
          </a:prstGeom>
          <a:noFill/>
        </p:spPr>
      </p:pic>
      <p:sp>
        <p:nvSpPr>
          <p:cNvPr id="20" name="TextBox 19"/>
          <p:cNvSpPr txBox="1">
            <a:spLocks/>
          </p:cNvSpPr>
          <p:nvPr/>
        </p:nvSpPr>
        <p:spPr>
          <a:xfrm>
            <a:off x="-142433" y="3740429"/>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20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Today’s Discussion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713307"/>
          </a:xfrm>
          <a:prstGeom prst="rect">
            <a:avLst/>
          </a:prstGeom>
          <a:noFill/>
        </p:spPr>
        <p:txBody>
          <a:bodyPr vert="horz" lIns="92070" tIns="46035" rIns="92070" bIns="46035">
            <a:normAutofit/>
          </a:bodyPr>
          <a:lstStyle/>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Colorado water law is complicated and easily misunderstood </a:t>
            </a:r>
          </a:p>
        </p:txBody>
      </p:sp>
      <p:pic>
        <p:nvPicPr>
          <p:cNvPr id="6" name="Picture 5"/>
          <p:cNvPicPr>
            <a:picLocks noChangeAspect="1"/>
          </p:cNvPicPr>
          <p:nvPr/>
        </p:nvPicPr>
        <p:blipFill>
          <a:blip r:embed="rId2"/>
          <a:stretch>
            <a:fillRect/>
          </a:stretch>
        </p:blipFill>
        <p:spPr>
          <a:xfrm>
            <a:off x="2639583" y="3269184"/>
            <a:ext cx="2757487" cy="234897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474" y="3259456"/>
            <a:ext cx="7592058" cy="5694044"/>
          </a:xfrm>
          <a:prstGeom prst="rect">
            <a:avLst/>
          </a:prstGeom>
        </p:spPr>
      </p:pic>
    </p:spTree>
    <p:extLst>
      <p:ext uri="{BB962C8B-B14F-4D97-AF65-F5344CB8AC3E}">
        <p14:creationId xmlns:p14="http://schemas.microsoft.com/office/powerpoint/2010/main" val="75009959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r>
              <a:rPr lang="en-US" sz="2400" b="1" dirty="0" err="1" smtClean="0">
                <a:solidFill>
                  <a:schemeClr val="tx2">
                    <a:lumMod val="10000"/>
                  </a:schemeClr>
                </a:solidFill>
                <a:uFillTx/>
                <a:latin typeface="Trebuchet MS" pitchFamily="34" charset="0"/>
              </a:rPr>
              <a:t>cfs</a:t>
            </a:r>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r>
              <a:rPr lang="en-US" sz="2400" b="1" dirty="0" smtClean="0">
                <a:solidFill>
                  <a:schemeClr val="tx2">
                    <a:lumMod val="10000"/>
                  </a:schemeClr>
                </a:solidFill>
                <a:uFillTx/>
                <a:latin typeface="Trebuchet MS" pitchFamily="34" charset="0"/>
              </a:rPr>
              <a:t>Breakdown </a:t>
            </a:r>
            <a:endParaRPr lang="en-US" sz="2400" b="1" dirty="0">
              <a:solidFill>
                <a:schemeClr val="tx2">
                  <a:lumMod val="10000"/>
                </a:schemeClr>
              </a:solidFill>
              <a:uFillTx/>
              <a:latin typeface="Trebuchet MS" pitchFamily="34" charset="0"/>
            </a:endParaRPr>
          </a:p>
        </p:txBody>
      </p:sp>
      <p:sp>
        <p:nvSpPr>
          <p:cNvPr id="10" name="Rectangle 9"/>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20 </a:t>
            </a:r>
            <a:r>
              <a:rPr lang="en-US" sz="2000" dirty="0" err="1" smtClean="0">
                <a:uFillTx/>
                <a:latin typeface="Trebuchet MS" pitchFamily="34" charset="0"/>
              </a:rPr>
              <a:t>cfs</a:t>
            </a:r>
            <a:endParaRPr lang="en-US" sz="2000" dirty="0" smtClean="0">
              <a:uFillTx/>
              <a:latin typeface="Trebuchet MS" pitchFamily="34" charset="0"/>
            </a:endParaRPr>
          </a:p>
        </p:txBody>
      </p:sp>
      <p:sp>
        <p:nvSpPr>
          <p:cNvPr id="11" name="Rectangle 10"/>
          <p:cNvSpPr>
            <a:spLocks/>
          </p:cNvSpPr>
          <p:nvPr/>
        </p:nvSpPr>
        <p:spPr>
          <a:xfrm>
            <a:off x="5283200" y="39624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12" name="Rectangle 11"/>
          <p:cNvSpPr>
            <a:spLocks/>
          </p:cNvSpPr>
          <p:nvPr/>
        </p:nvSpPr>
        <p:spPr>
          <a:xfrm>
            <a:off x="5283200" y="819574"/>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Divert</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0" y="2210365"/>
            <a:ext cx="13004800" cy="6436925"/>
          </a:xfrm>
          <a:prstGeom prst="rect">
            <a:avLst/>
          </a:prstGeom>
        </p:spPr>
        <p:txBody>
          <a:bodyPr lIns="130046" tIns="65023" rIns="130046" bIns="65023">
            <a:normAutofit/>
          </a:bodyPr>
          <a:lstStyle/>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Trebuchet MS" pitchFamily="34" charset="0"/>
                <a:cs typeface="Arial" pitchFamily="34" charset="0"/>
              </a:rPr>
              <a:t>We own the farm and would like to sell our water to someone for a new use.</a:t>
            </a:r>
          </a:p>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Trebuchet MS" pitchFamily="34" charset="0"/>
                <a:cs typeface="Arial" pitchFamily="34" charset="0"/>
              </a:rPr>
              <a:t>We are going to “dry up” our land.</a:t>
            </a:r>
          </a:p>
        </p:txBody>
      </p:sp>
      <p:sp>
        <p:nvSpPr>
          <p:cNvPr id="3" name="Title 3"/>
          <p:cNvSpPr txBox="1">
            <a:spLocks/>
          </p:cNvSpPr>
          <p:nvPr/>
        </p:nvSpPr>
        <p:spPr>
          <a:xfrm>
            <a:off x="433493" y="650240"/>
            <a:ext cx="12354560" cy="1625600"/>
          </a:xfrm>
          <a:prstGeom prst="rect">
            <a:avLst/>
          </a:prstGeom>
        </p:spPr>
        <p:txBody>
          <a:bodyPr lIns="130046" tIns="65023" rIns="130046" bIns="65023">
            <a:normAutofit/>
          </a:bodyPr>
          <a:lstStyle/>
          <a:p>
            <a:pPr algn="ctr" defTabSz="1300460" fontAlgn="auto" hangingPunct="1">
              <a:spcAft>
                <a:spcPts val="0"/>
              </a:spcAft>
              <a:defRPr>
                <a:uFillTx/>
              </a:defRPr>
            </a:pPr>
            <a:r>
              <a:rPr lang="en-US" sz="6300" dirty="0" smtClean="0">
                <a:solidFill>
                  <a:schemeClr val="bg2">
                    <a:lumMod val="50000"/>
                  </a:schemeClr>
                </a:solidFill>
                <a:uFillTx/>
                <a:latin typeface="Trebuchet MS" pitchFamily="34" charset="0"/>
                <a:ea typeface="+mj-ea"/>
                <a:cs typeface="Arial" pitchFamily="34" charset="0"/>
              </a:rPr>
              <a:t>Change of Use Example A</a:t>
            </a:r>
            <a:br>
              <a:rPr lang="en-US" sz="6300" dirty="0" smtClean="0">
                <a:solidFill>
                  <a:schemeClr val="bg2">
                    <a:lumMod val="50000"/>
                  </a:schemeClr>
                </a:solidFill>
                <a:uFillTx/>
                <a:latin typeface="Trebuchet MS" pitchFamily="34" charset="0"/>
                <a:ea typeface="+mj-ea"/>
                <a:cs typeface="Arial" pitchFamily="34" charset="0"/>
              </a:rPr>
            </a:br>
            <a:endParaRPr lang="en-US" sz="3400" dirty="0">
              <a:solidFill>
                <a:schemeClr val="bg2">
                  <a:lumMod val="50000"/>
                </a:schemeClr>
              </a:solidFill>
              <a:uFillTx/>
              <a:latin typeface="Trebuchet MS"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33493" y="650240"/>
            <a:ext cx="12354560" cy="1625600"/>
          </a:xfrm>
          <a:prstGeom prst="rect">
            <a:avLst/>
          </a:prstGeom>
        </p:spPr>
        <p:txBody>
          <a:bodyPr lIns="130046" tIns="65023" rIns="130046" bIns="65023">
            <a:normAutofit/>
          </a:bodyPr>
          <a:lstStyle/>
          <a:p>
            <a:pPr algn="ctr" defTabSz="1300460" fontAlgn="auto" hangingPunct="1">
              <a:spcAft>
                <a:spcPts val="0"/>
              </a:spcAft>
              <a:defRPr>
                <a:uFillTx/>
              </a:defRPr>
            </a:pPr>
            <a:r>
              <a:rPr lang="en-US" sz="6300" dirty="0" smtClean="0">
                <a:solidFill>
                  <a:schemeClr val="bg2">
                    <a:lumMod val="50000"/>
                  </a:schemeClr>
                </a:solidFill>
                <a:uFillTx/>
                <a:latin typeface="Trebuchet MS" pitchFamily="34" charset="0"/>
                <a:ea typeface="+mj-ea"/>
                <a:cs typeface="Arial" pitchFamily="34" charset="0"/>
              </a:rPr>
              <a:t>Change of Use Example A</a:t>
            </a:r>
            <a:br>
              <a:rPr lang="en-US" sz="6300" dirty="0" smtClean="0">
                <a:solidFill>
                  <a:schemeClr val="bg2">
                    <a:lumMod val="50000"/>
                  </a:schemeClr>
                </a:solidFill>
                <a:uFillTx/>
                <a:latin typeface="Trebuchet MS" pitchFamily="34" charset="0"/>
                <a:ea typeface="+mj-ea"/>
                <a:cs typeface="Arial" pitchFamily="34" charset="0"/>
              </a:rPr>
            </a:br>
            <a:endParaRPr lang="en-US" sz="3400" dirty="0">
              <a:solidFill>
                <a:schemeClr val="bg2">
                  <a:lumMod val="50000"/>
                </a:schemeClr>
              </a:solidFill>
              <a:uFillTx/>
              <a:latin typeface="Trebuchet MS" pitchFamily="34" charset="0"/>
              <a:ea typeface="+mj-ea"/>
              <a:cs typeface="Arial" pitchFamily="34" charset="0"/>
            </a:endParaRPr>
          </a:p>
        </p:txBody>
      </p:sp>
      <p:sp>
        <p:nvSpPr>
          <p:cNvPr id="4" name="Content Placeholder 1"/>
          <p:cNvSpPr txBox="1">
            <a:spLocks/>
          </p:cNvSpPr>
          <p:nvPr/>
        </p:nvSpPr>
        <p:spPr>
          <a:xfrm>
            <a:off x="0" y="2210365"/>
            <a:ext cx="13004800" cy="6436925"/>
          </a:xfrm>
          <a:prstGeom prst="rect">
            <a:avLst/>
          </a:prstGeom>
        </p:spPr>
        <p:txBody>
          <a:bodyPr lIns="130046" tIns="65023" rIns="130046" bIns="65023">
            <a:normAutofit/>
          </a:bodyPr>
          <a:lstStyle/>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Trebuchet MS" pitchFamily="34" charset="0"/>
                <a:cs typeface="Arial" pitchFamily="34" charset="0"/>
              </a:rPr>
              <a:t>What is the measure of our water right – what are we allowed to transfer?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33493" y="650240"/>
            <a:ext cx="12354560" cy="1625600"/>
          </a:xfrm>
          <a:prstGeom prst="rect">
            <a:avLst/>
          </a:prstGeom>
        </p:spPr>
        <p:txBody>
          <a:bodyPr lIns="130046" tIns="65023" rIns="130046" bIns="65023">
            <a:normAutofit/>
          </a:bodyPr>
          <a:lstStyle/>
          <a:p>
            <a:pPr algn="ctr">
              <a:spcBef>
                <a:spcPct val="0"/>
              </a:spcBef>
              <a:defRPr>
                <a:uFillTx/>
              </a:defRPr>
            </a:pPr>
            <a:r>
              <a:rPr lang="en-US" sz="6300" dirty="0" smtClean="0">
                <a:solidFill>
                  <a:schemeClr val="bg2">
                    <a:lumMod val="50000"/>
                  </a:schemeClr>
                </a:solidFill>
                <a:uFillTx/>
                <a:latin typeface="Trebuchet MS" pitchFamily="34" charset="0"/>
                <a:ea typeface="+mj-ea"/>
                <a:cs typeface="Arial" pitchFamily="34" charset="0"/>
              </a:rPr>
              <a:t>Change of Use Example A</a:t>
            </a:r>
          </a:p>
          <a:p>
            <a:pPr algn="ctr">
              <a:spcBef>
                <a:spcPct val="0"/>
              </a:spcBef>
              <a:defRPr>
                <a:uFillTx/>
              </a:defRPr>
            </a:pPr>
            <a:r>
              <a:rPr lang="en-US" sz="3400" dirty="0" smtClean="0">
                <a:solidFill>
                  <a:schemeClr val="bg2">
                    <a:lumMod val="50000"/>
                  </a:schemeClr>
                </a:solidFill>
                <a:uFillTx/>
                <a:latin typeface="Trebuchet MS" pitchFamily="34" charset="0"/>
                <a:cs typeface="Arial" pitchFamily="34" charset="0"/>
              </a:rPr>
              <a:t>(average historic practice </a:t>
            </a:r>
            <a:r>
              <a:rPr lang="en-US" sz="3400" u="sng" dirty="0" smtClean="0">
                <a:solidFill>
                  <a:schemeClr val="bg2">
                    <a:lumMod val="50000"/>
                  </a:schemeClr>
                </a:solidFill>
                <a:uFillTx/>
                <a:latin typeface="Trebuchet MS" pitchFamily="34" charset="0"/>
                <a:cs typeface="Arial" pitchFamily="34" charset="0"/>
              </a:rPr>
              <a:t>before change</a:t>
            </a:r>
            <a:r>
              <a:rPr lang="en-US" sz="3400" dirty="0" smtClean="0">
                <a:solidFill>
                  <a:schemeClr val="bg2">
                    <a:lumMod val="50000"/>
                  </a:schemeClr>
                </a:solidFill>
                <a:uFillTx/>
                <a:latin typeface="Trebuchet MS" pitchFamily="34" charset="0"/>
                <a:cs typeface="Arial" pitchFamily="34" charset="0"/>
              </a:rPr>
              <a:t>)</a:t>
            </a:r>
          </a:p>
          <a:p>
            <a:pPr algn="ctr" defTabSz="1300460" fontAlgn="auto" hangingPunct="1">
              <a:spcAft>
                <a:spcPts val="0"/>
              </a:spcAft>
              <a:defRPr>
                <a:uFillTx/>
              </a:defRPr>
            </a:pPr>
            <a:endParaRPr lang="en-US" sz="3400" dirty="0">
              <a:solidFill>
                <a:schemeClr val="tx1"/>
              </a:solidFill>
              <a:uFillTx/>
              <a:latin typeface="Arial" pitchFamily="34" charset="0"/>
              <a:ea typeface="+mj-ea"/>
              <a:cs typeface="Arial" pitchFamily="34" charset="0"/>
            </a:endParaRPr>
          </a:p>
        </p:txBody>
      </p:sp>
      <p:grpSp>
        <p:nvGrpSpPr>
          <p:cNvPr id="3" name="Group 58"/>
          <p:cNvGrpSpPr/>
          <p:nvPr/>
        </p:nvGrpSpPr>
        <p:grpSpPr>
          <a:xfrm>
            <a:off x="779668" y="3292551"/>
            <a:ext cx="10816279" cy="4618704"/>
            <a:chOff x="548204" y="2315074"/>
            <a:chExt cx="7605196" cy="3247526"/>
          </a:xfrm>
        </p:grpSpPr>
        <p:sp>
          <p:nvSpPr>
            <p:cNvPr id="4" name="TextBox 3"/>
            <p:cNvSpPr txBox="1">
              <a:spLocks/>
            </p:cNvSpPr>
            <p:nvPr/>
          </p:nvSpPr>
          <p:spPr>
            <a:xfrm rot="447405">
              <a:off x="548204" y="2315074"/>
              <a:ext cx="749579" cy="313788"/>
            </a:xfrm>
            <a:prstGeom prst="rect">
              <a:avLst/>
            </a:prstGeom>
            <a:noFill/>
          </p:spPr>
          <p:txBody>
            <a:bodyPr wrap="square" rtlCol="0">
              <a:spAutoFit/>
            </a:bodyPr>
            <a:lstStyle/>
            <a:p>
              <a:r>
                <a:rPr lang="en-US" sz="2300" b="1" dirty="0" smtClean="0">
                  <a:solidFill>
                    <a:srgbClr val="0070C0"/>
                  </a:solidFill>
                  <a:uFillTx/>
                </a:rPr>
                <a:t>River</a:t>
              </a:r>
              <a:endParaRPr lang="en-US" sz="2300" b="1" dirty="0">
                <a:solidFill>
                  <a:srgbClr val="0070C0"/>
                </a:solidFill>
                <a:uFillTx/>
              </a:endParaRPr>
            </a:p>
          </p:txBody>
        </p:sp>
        <p:cxnSp>
          <p:nvCxnSpPr>
            <p:cNvPr id="5" name="Curved Connector 4"/>
            <p:cNvCxnSpPr/>
            <p:nvPr/>
          </p:nvCxnSpPr>
          <p:spPr>
            <a:xfrm>
              <a:off x="609600" y="2590800"/>
              <a:ext cx="7543800" cy="2971800"/>
            </a:xfrm>
            <a:prstGeom prst="curvedConnector3">
              <a:avLst>
                <a:gd name="adj1" fmla="val 25349"/>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6" name="Parallelogram 5"/>
          <p:cNvSpPr>
            <a:spLocks/>
          </p:cNvSpPr>
          <p:nvPr/>
        </p:nvSpPr>
        <p:spPr>
          <a:xfrm>
            <a:off x="5418667" y="4334934"/>
            <a:ext cx="2709333" cy="1083733"/>
          </a:xfrm>
          <a:prstGeom prst="parallelogram">
            <a:avLst>
              <a:gd name="adj" fmla="val 149554"/>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7" name="TextBox 6"/>
          <p:cNvSpPr txBox="1">
            <a:spLocks/>
          </p:cNvSpPr>
          <p:nvPr/>
        </p:nvSpPr>
        <p:spPr>
          <a:xfrm>
            <a:off x="3467954" y="3412211"/>
            <a:ext cx="1625600" cy="481499"/>
          </a:xfrm>
          <a:prstGeom prst="rect">
            <a:avLst/>
          </a:prstGeom>
          <a:noFill/>
        </p:spPr>
        <p:txBody>
          <a:bodyPr wrap="square" lIns="130046" tIns="65023" rIns="130046" bIns="65023" rtlCol="0">
            <a:spAutoFit/>
          </a:bodyPr>
          <a:lstStyle/>
          <a:p>
            <a:r>
              <a:rPr lang="en-US" sz="2300" b="1" dirty="0" smtClean="0">
                <a:solidFill>
                  <a:srgbClr val="0070C0"/>
                </a:solidFill>
                <a:uFillTx/>
              </a:rPr>
              <a:t>Ditch</a:t>
            </a:r>
            <a:endParaRPr lang="en-US" sz="2300" b="1" dirty="0">
              <a:solidFill>
                <a:srgbClr val="0070C0"/>
              </a:solidFill>
              <a:uFillTx/>
            </a:endParaRPr>
          </a:p>
        </p:txBody>
      </p:sp>
      <p:sp>
        <p:nvSpPr>
          <p:cNvPr id="8" name="Right Arrow 7"/>
          <p:cNvSpPr>
            <a:spLocks/>
          </p:cNvSpPr>
          <p:nvPr/>
        </p:nvSpPr>
        <p:spPr>
          <a:xfrm rot="2369919">
            <a:off x="5204503" y="4213286"/>
            <a:ext cx="1379732" cy="162715"/>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9" name="TextBox 8"/>
          <p:cNvSpPr txBox="1">
            <a:spLocks/>
          </p:cNvSpPr>
          <p:nvPr/>
        </p:nvSpPr>
        <p:spPr>
          <a:xfrm>
            <a:off x="3746624" y="4118187"/>
            <a:ext cx="2600960" cy="1054646"/>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10</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a:t>
            </a:r>
            <a:br>
              <a:rPr lang="en-US" sz="2000" dirty="0" smtClean="0">
                <a:solidFill>
                  <a:schemeClr val="tx2">
                    <a:lumMod val="10000"/>
                  </a:schemeClr>
                </a:solidFill>
                <a:uFillTx/>
              </a:rPr>
            </a:br>
            <a:r>
              <a:rPr lang="en-US" sz="2000" dirty="0" smtClean="0">
                <a:solidFill>
                  <a:schemeClr val="tx2">
                    <a:lumMod val="10000"/>
                  </a:schemeClr>
                </a:solidFill>
                <a:uFillTx/>
              </a:rPr>
              <a:t>(1,000 ac-ft) applied to field</a:t>
            </a:r>
          </a:p>
        </p:txBody>
      </p:sp>
      <p:grpSp>
        <p:nvGrpSpPr>
          <p:cNvPr id="10" name="Group 50"/>
          <p:cNvGrpSpPr/>
          <p:nvPr/>
        </p:nvGrpSpPr>
        <p:grpSpPr>
          <a:xfrm>
            <a:off x="7490220" y="4419600"/>
            <a:ext cx="4116926" cy="707886"/>
            <a:chOff x="4379883" y="3412334"/>
            <a:chExt cx="1709189" cy="497733"/>
          </a:xfrm>
        </p:grpSpPr>
        <p:sp>
          <p:nvSpPr>
            <p:cNvPr id="11" name="TextBox 10"/>
            <p:cNvSpPr txBox="1">
              <a:spLocks/>
            </p:cNvSpPr>
            <p:nvPr/>
          </p:nvSpPr>
          <p:spPr>
            <a:xfrm>
              <a:off x="4412672" y="3412334"/>
              <a:ext cx="1676400" cy="497733"/>
            </a:xfrm>
            <a:prstGeom prst="rect">
              <a:avLst/>
            </a:prstGeom>
            <a:noFill/>
          </p:spPr>
          <p:txBody>
            <a:bodyPr wrap="square" rtlCol="0">
              <a:spAutoFit/>
            </a:bodyPr>
            <a:lstStyle/>
            <a:p>
              <a:pPr algn="ctr"/>
              <a:r>
                <a:rPr lang="en-US" sz="2000" b="1" u="sng" dirty="0" smtClean="0">
                  <a:solidFill>
                    <a:schemeClr val="tx2">
                      <a:lumMod val="10000"/>
                    </a:schemeClr>
                  </a:solidFill>
                  <a:uFillTx/>
                </a:rPr>
                <a:t>6</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(600 ac-ft) </a:t>
              </a:r>
            </a:p>
            <a:p>
              <a:pPr algn="ctr"/>
              <a:r>
                <a:rPr lang="en-US" sz="2000" dirty="0" smtClean="0">
                  <a:solidFill>
                    <a:schemeClr val="tx2">
                      <a:lumMod val="10000"/>
                    </a:schemeClr>
                  </a:solidFill>
                  <a:uFillTx/>
                </a:rPr>
                <a:t>consumed by the crop</a:t>
              </a:r>
              <a:endParaRPr lang="en-US" sz="2000" dirty="0">
                <a:solidFill>
                  <a:schemeClr val="tx2">
                    <a:lumMod val="10000"/>
                  </a:schemeClr>
                </a:solidFill>
                <a:uFillTx/>
              </a:endParaRPr>
            </a:p>
          </p:txBody>
        </p:sp>
        <p:sp>
          <p:nvSpPr>
            <p:cNvPr id="12" name="Right Arrow 11"/>
            <p:cNvSpPr>
              <a:spLocks/>
            </p:cNvSpPr>
            <p:nvPr/>
          </p:nvSpPr>
          <p:spPr>
            <a:xfrm rot="298872" flipV="1">
              <a:off x="4379883" y="3661446"/>
              <a:ext cx="307118" cy="126210"/>
            </a:xfrm>
            <a:prstGeom prst="rightArrow">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uFillTx/>
              </a:endParaRPr>
            </a:p>
          </p:txBody>
        </p:sp>
      </p:grpSp>
      <p:grpSp>
        <p:nvGrpSpPr>
          <p:cNvPr id="13" name="Group 51"/>
          <p:cNvGrpSpPr/>
          <p:nvPr/>
        </p:nvGrpSpPr>
        <p:grpSpPr>
          <a:xfrm>
            <a:off x="6027403" y="5380790"/>
            <a:ext cx="3393395" cy="1875799"/>
            <a:chOff x="3878564" y="3783943"/>
            <a:chExt cx="1388584" cy="1295856"/>
          </a:xfrm>
        </p:grpSpPr>
        <p:sp>
          <p:nvSpPr>
            <p:cNvPr id="14" name="Right Arrow 13"/>
            <p:cNvSpPr>
              <a:spLocks/>
            </p:cNvSpPr>
            <p:nvPr/>
          </p:nvSpPr>
          <p:spPr>
            <a:xfrm rot="5144788" flipV="1">
              <a:off x="3269295" y="4393212"/>
              <a:ext cx="1295856" cy="77317"/>
            </a:xfrm>
            <a:prstGeom prst="rightArrow">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uFillTx/>
              </a:endParaRPr>
            </a:p>
          </p:txBody>
        </p:sp>
        <p:sp>
          <p:nvSpPr>
            <p:cNvPr id="15" name="TextBox 14"/>
            <p:cNvSpPr txBox="1">
              <a:spLocks/>
            </p:cNvSpPr>
            <p:nvPr/>
          </p:nvSpPr>
          <p:spPr>
            <a:xfrm>
              <a:off x="3895548" y="3959844"/>
              <a:ext cx="1371600" cy="701649"/>
            </a:xfrm>
            <a:prstGeom prst="rect">
              <a:avLst/>
            </a:prstGeom>
            <a:noFill/>
          </p:spPr>
          <p:txBody>
            <a:bodyPr wrap="square" rtlCol="0">
              <a:spAutoFit/>
            </a:bodyPr>
            <a:lstStyle/>
            <a:p>
              <a:pPr algn="ctr"/>
              <a:r>
                <a:rPr lang="en-US" sz="2000" b="1" u="sng" dirty="0" smtClean="0">
                  <a:solidFill>
                    <a:schemeClr val="tx2">
                      <a:lumMod val="10000"/>
                    </a:schemeClr>
                  </a:solidFill>
                  <a:uFillTx/>
                </a:rPr>
                <a:t>4</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(400 ac-ft) returns to the river by surface or ground water</a:t>
              </a:r>
              <a:endParaRPr lang="en-US" sz="2000" dirty="0">
                <a:solidFill>
                  <a:schemeClr val="tx2">
                    <a:lumMod val="10000"/>
                  </a:schemeClr>
                </a:solidFill>
                <a:uFillTx/>
              </a:endParaRPr>
            </a:p>
          </p:txBody>
        </p:sp>
      </p:grpSp>
      <p:pic>
        <p:nvPicPr>
          <p:cNvPr id="16" name="Picture 3" descr="C:\Users\Flex\AppData\Local\Microsoft\Windows\Temporary Internet Files\Content.IE5\T3RMLZQ0\MC900335752[1].wmf"/>
          <p:cNvPicPr>
            <a:picLocks noChangeAspect="1" noChangeArrowheads="1"/>
          </p:cNvPicPr>
          <p:nvPr/>
        </p:nvPicPr>
        <p:blipFill>
          <a:blip r:embed="rId3" cstate="print"/>
          <a:srcRect/>
          <a:stretch>
            <a:fillRect/>
          </a:stretch>
        </p:blipFill>
        <p:spPr bwMode="auto">
          <a:xfrm>
            <a:off x="10693400" y="4191000"/>
            <a:ext cx="1950720" cy="1324161"/>
          </a:xfrm>
          <a:prstGeom prst="rect">
            <a:avLst/>
          </a:prstGeom>
          <a:noFill/>
        </p:spPr>
      </p:pic>
      <p:sp>
        <p:nvSpPr>
          <p:cNvPr id="17" name="TextBox 16"/>
          <p:cNvSpPr txBox="1">
            <a:spLocks/>
          </p:cNvSpPr>
          <p:nvPr/>
        </p:nvSpPr>
        <p:spPr>
          <a:xfrm>
            <a:off x="7694507" y="7911253"/>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14</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pic>
        <p:nvPicPr>
          <p:cNvPr id="18" name="Picture 4" descr="C:\Users\Flex\AppData\Local\Microsoft\Windows\Temporary Internet Files\Content.IE5\THIJVKFY\MC900297985[1].wmf"/>
          <p:cNvPicPr>
            <a:picLocks noChangeAspect="1" noChangeArrowheads="1"/>
          </p:cNvPicPr>
          <p:nvPr/>
        </p:nvPicPr>
        <p:blipFill>
          <a:blip r:embed="rId4" cstate="print"/>
          <a:srcRect/>
          <a:stretch>
            <a:fillRect/>
          </a:stretch>
        </p:blipFill>
        <p:spPr bwMode="auto">
          <a:xfrm>
            <a:off x="10078720" y="1300481"/>
            <a:ext cx="2374676" cy="2128886"/>
          </a:xfrm>
          <a:prstGeom prst="rect">
            <a:avLst/>
          </a:prstGeom>
          <a:noFill/>
        </p:spPr>
      </p:pic>
      <p:sp>
        <p:nvSpPr>
          <p:cNvPr id="19" name="TextBox 18"/>
          <p:cNvSpPr txBox="1">
            <a:spLocks/>
          </p:cNvSpPr>
          <p:nvPr/>
        </p:nvSpPr>
        <p:spPr>
          <a:xfrm>
            <a:off x="-142433" y="3740429"/>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20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
        <p:nvSpPr>
          <p:cNvPr id="20" name="Right Arrow 19"/>
          <p:cNvSpPr>
            <a:spLocks/>
          </p:cNvSpPr>
          <p:nvPr/>
        </p:nvSpPr>
        <p:spPr>
          <a:xfrm rot="20720080">
            <a:off x="2756609" y="3143847"/>
            <a:ext cx="10295467" cy="108373"/>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21" name="TextBox 20"/>
          <p:cNvSpPr txBox="1">
            <a:spLocks/>
          </p:cNvSpPr>
          <p:nvPr/>
        </p:nvSpPr>
        <p:spPr>
          <a:xfrm>
            <a:off x="1625600" y="5201920"/>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
        <p:nvSpPr>
          <p:cNvPr id="22" name="TextBox 21"/>
          <p:cNvSpPr txBox="1">
            <a:spLocks/>
          </p:cNvSpPr>
          <p:nvPr/>
        </p:nvSpPr>
        <p:spPr>
          <a:xfrm>
            <a:off x="1950720" y="2600961"/>
            <a:ext cx="2600960" cy="746869"/>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15</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a:t>
            </a:r>
            <a:br>
              <a:rPr lang="en-US" sz="2000" dirty="0" smtClean="0">
                <a:solidFill>
                  <a:schemeClr val="tx2">
                    <a:lumMod val="10000"/>
                  </a:schemeClr>
                </a:solidFill>
                <a:uFillTx/>
              </a:rPr>
            </a:br>
            <a:r>
              <a:rPr lang="en-US" sz="2000" dirty="0" smtClean="0">
                <a:solidFill>
                  <a:schemeClr val="tx2">
                    <a:lumMod val="10000"/>
                  </a:schemeClr>
                </a:solidFill>
                <a:uFillTx/>
              </a:rPr>
              <a:t>decreed?</a:t>
            </a:r>
            <a:endParaRPr lang="en-US" sz="2000" dirty="0">
              <a:solidFill>
                <a:schemeClr val="tx2">
                  <a:lumMod val="10000"/>
                </a:schemeClr>
              </a:solidFill>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2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22">
                                            <p:txEl>
                                              <p:pRg st="0" end="0"/>
                                            </p:txEl>
                                          </p:spTgt>
                                        </p:tgtEl>
                                        <p:attrNameLst>
                                          <p:attrName>ppt_x</p:attrName>
                                        </p:attrNameLst>
                                      </p:cBhvr>
                                      <p:tavLst>
                                        <p:tav tm="0">
                                          <p:val>
                                            <p:strVal val="ppt_x"/>
                                          </p:val>
                                        </p:tav>
                                        <p:tav tm="100000">
                                          <p:val>
                                            <p:strVal val="0-ppt_w/2"/>
                                          </p:val>
                                        </p:tav>
                                      </p:tavLst>
                                    </p:anim>
                                    <p:anim calcmode="lin" valueType="num">
                                      <p:cBhvr additive="base">
                                        <p:cTn id="12" dur="500"/>
                                        <p:tgtEl>
                                          <p:spTgt spid="22">
                                            <p:txEl>
                                              <p:pRg st="0" end="0"/>
                                            </p:txEl>
                                          </p:spTgt>
                                        </p:tgtEl>
                                        <p:attrNameLst>
                                          <p:attrName>ppt_y</p:attrName>
                                        </p:attrNameLst>
                                      </p:cBhvr>
                                      <p:tavLst>
                                        <p:tav tm="0">
                                          <p:val>
                                            <p:strVal val="ppt_y"/>
                                          </p:val>
                                        </p:tav>
                                        <p:tav tm="100000">
                                          <p:val>
                                            <p:strVal val="ppt_y"/>
                                          </p:val>
                                        </p:tav>
                                      </p:tavLst>
                                    </p:anim>
                                    <p:set>
                                      <p:cBhvr>
                                        <p:cTn id="13"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975360" y="819574"/>
            <a:ext cx="11270827" cy="7158834"/>
            <a:chOff x="975360" y="819574"/>
            <a:chExt cx="11270827" cy="7158834"/>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r>
                <a:rPr lang="en-US" sz="2400" b="1" dirty="0" err="1" smtClean="0">
                  <a:solidFill>
                    <a:schemeClr val="tx2">
                      <a:lumMod val="10000"/>
                    </a:schemeClr>
                  </a:solidFill>
                  <a:uFillTx/>
                  <a:latin typeface="Trebuchet MS" pitchFamily="34" charset="0"/>
                </a:rPr>
                <a:t>cfs</a:t>
              </a:r>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r>
                <a:rPr lang="en-US" sz="2400" b="1" dirty="0" smtClean="0">
                  <a:solidFill>
                    <a:schemeClr val="tx2">
                      <a:lumMod val="10000"/>
                    </a:schemeClr>
                  </a:solidFill>
                  <a:uFillTx/>
                  <a:latin typeface="Trebuchet MS" pitchFamily="34" charset="0"/>
                </a:rPr>
                <a:t>Breakdown </a:t>
              </a:r>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3962400"/>
              <a:ext cx="15240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14" name="Rectangle 13"/>
            <p:cNvSpPr>
              <a:spLocks/>
            </p:cNvSpPr>
            <p:nvPr/>
          </p:nvSpPr>
          <p:spPr>
            <a:xfrm>
              <a:off x="7493000" y="2228427"/>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err="1" smtClean="0">
                  <a:uFillTx/>
                  <a:latin typeface="Trebuchet MS" pitchFamily="34" charset="0"/>
                </a:rPr>
                <a:t>Cons.Use</a:t>
              </a:r>
              <a:endParaRPr lang="en-US" sz="2000" dirty="0" smtClean="0">
                <a:uFillTx/>
                <a:latin typeface="Trebuchet MS" pitchFamily="34" charset="0"/>
              </a:endParaRPr>
            </a:p>
            <a:p>
              <a:pPr algn="ctr"/>
              <a:r>
                <a:rPr lang="en-US" sz="2000" dirty="0" smtClean="0">
                  <a:uFillTx/>
                  <a:latin typeface="Trebuchet MS" pitchFamily="34" charset="0"/>
                </a:rPr>
                <a:t>6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(600 ac-ft)</a:t>
              </a:r>
              <a:endParaRPr lang="en-US" sz="2000" dirty="0">
                <a:uFillTx/>
                <a:latin typeface="Trebuchet MS" pitchFamily="34" charset="0"/>
              </a:endParaRPr>
            </a:p>
          </p:txBody>
        </p:sp>
        <p:sp>
          <p:nvSpPr>
            <p:cNvPr id="15" name="Rectangle 14"/>
            <p:cNvSpPr>
              <a:spLocks/>
            </p:cNvSpPr>
            <p:nvPr/>
          </p:nvSpPr>
          <p:spPr>
            <a:xfrm>
              <a:off x="7493000" y="819574"/>
              <a:ext cx="1524000" cy="1408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Ret. Flow</a:t>
              </a:r>
            </a:p>
            <a:p>
              <a:pPr algn="ctr"/>
              <a:r>
                <a:rPr lang="en-US" sz="2000" dirty="0" smtClean="0">
                  <a:uFillTx/>
                  <a:latin typeface="Trebuchet MS" pitchFamily="34" charset="0"/>
                </a:rPr>
                <a:t>4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(400 ac-ft)</a:t>
              </a:r>
            </a:p>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20 </a:t>
              </a:r>
              <a:r>
                <a:rPr lang="en-US" sz="2000" dirty="0" err="1" smtClean="0">
                  <a:uFillTx/>
                  <a:latin typeface="Trebuchet MS" pitchFamily="34" charset="0"/>
                </a:rPr>
                <a:t>cfs</a:t>
              </a:r>
              <a:endParaRPr lang="en-US" sz="2000" dirty="0" smtClean="0">
                <a:uFillTx/>
                <a:latin typeface="Trebuchet MS" pitchFamily="34" charset="0"/>
              </a:endParaRPr>
            </a:p>
          </p:txBody>
        </p:sp>
        <p:sp>
          <p:nvSpPr>
            <p:cNvPr id="18" name="Rectangle 17"/>
            <p:cNvSpPr>
              <a:spLocks/>
            </p:cNvSpPr>
            <p:nvPr/>
          </p:nvSpPr>
          <p:spPr>
            <a:xfrm>
              <a:off x="5283200" y="39624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19" name="Rectangle 18"/>
            <p:cNvSpPr>
              <a:spLocks/>
            </p:cNvSpPr>
            <p:nvPr/>
          </p:nvSpPr>
          <p:spPr>
            <a:xfrm>
              <a:off x="5283200" y="838200"/>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Divert</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975360" y="819574"/>
            <a:ext cx="11270827" cy="7158834"/>
            <a:chOff x="975360" y="819574"/>
            <a:chExt cx="11270827" cy="7158834"/>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r>
                <a:rPr lang="en-US" sz="2400" b="1" dirty="0" err="1" smtClean="0">
                  <a:solidFill>
                    <a:schemeClr val="tx2">
                      <a:lumMod val="10000"/>
                    </a:schemeClr>
                  </a:solidFill>
                  <a:uFillTx/>
                  <a:latin typeface="Trebuchet MS" pitchFamily="34" charset="0"/>
                </a:rPr>
                <a:t>cfs</a:t>
              </a:r>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r>
                <a:rPr lang="en-US" sz="2400" b="1" dirty="0" smtClean="0">
                  <a:solidFill>
                    <a:schemeClr val="tx2">
                      <a:lumMod val="10000"/>
                    </a:schemeClr>
                  </a:solidFill>
                  <a:uFillTx/>
                  <a:latin typeface="Trebuchet MS" pitchFamily="34" charset="0"/>
                </a:rPr>
                <a:t>Breakdown </a:t>
              </a:r>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3962400"/>
              <a:ext cx="15240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14" name="Rectangle 13"/>
            <p:cNvSpPr>
              <a:spLocks/>
            </p:cNvSpPr>
            <p:nvPr/>
          </p:nvSpPr>
          <p:spPr>
            <a:xfrm>
              <a:off x="7493000" y="2228427"/>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err="1" smtClean="0">
                  <a:uFillTx/>
                  <a:latin typeface="Trebuchet MS" pitchFamily="34" charset="0"/>
                </a:rPr>
                <a:t>Cons.Use</a:t>
              </a:r>
              <a:endParaRPr lang="en-US" sz="2000" dirty="0" smtClean="0">
                <a:uFillTx/>
                <a:latin typeface="Trebuchet MS" pitchFamily="34" charset="0"/>
              </a:endParaRPr>
            </a:p>
            <a:p>
              <a:pPr algn="ctr"/>
              <a:r>
                <a:rPr lang="en-US" sz="2000" dirty="0" smtClean="0">
                  <a:uFillTx/>
                  <a:latin typeface="Trebuchet MS" pitchFamily="34" charset="0"/>
                </a:rPr>
                <a:t>6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(600 ac-ft)</a:t>
              </a:r>
              <a:endParaRPr lang="en-US" sz="2000" dirty="0">
                <a:uFillTx/>
                <a:latin typeface="Trebuchet MS" pitchFamily="34" charset="0"/>
              </a:endParaRPr>
            </a:p>
          </p:txBody>
        </p:sp>
        <p:sp>
          <p:nvSpPr>
            <p:cNvPr id="15" name="Rectangle 14"/>
            <p:cNvSpPr>
              <a:spLocks/>
            </p:cNvSpPr>
            <p:nvPr/>
          </p:nvSpPr>
          <p:spPr>
            <a:xfrm>
              <a:off x="7493000" y="819574"/>
              <a:ext cx="1524000" cy="1408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Ret. Flow</a:t>
              </a:r>
            </a:p>
            <a:p>
              <a:pPr algn="ctr"/>
              <a:r>
                <a:rPr lang="en-US" sz="2000" dirty="0" smtClean="0">
                  <a:uFillTx/>
                  <a:latin typeface="Trebuchet MS" pitchFamily="34" charset="0"/>
                </a:rPr>
                <a:t>4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(400 ac-ft)</a:t>
              </a:r>
            </a:p>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20 </a:t>
              </a:r>
              <a:r>
                <a:rPr lang="en-US" sz="2000" dirty="0" err="1" smtClean="0">
                  <a:uFillTx/>
                  <a:latin typeface="Trebuchet MS" pitchFamily="34" charset="0"/>
                </a:rPr>
                <a:t>cfs</a:t>
              </a:r>
              <a:endParaRPr lang="en-US" sz="2000" dirty="0" smtClean="0">
                <a:uFillTx/>
                <a:latin typeface="Trebuchet MS" pitchFamily="34" charset="0"/>
              </a:endParaRPr>
            </a:p>
          </p:txBody>
        </p:sp>
        <p:sp>
          <p:nvSpPr>
            <p:cNvPr id="18" name="Rectangle 17"/>
            <p:cNvSpPr>
              <a:spLocks/>
            </p:cNvSpPr>
            <p:nvPr/>
          </p:nvSpPr>
          <p:spPr>
            <a:xfrm>
              <a:off x="5283200" y="39624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19" name="Rectangle 18"/>
            <p:cNvSpPr>
              <a:spLocks/>
            </p:cNvSpPr>
            <p:nvPr/>
          </p:nvSpPr>
          <p:spPr>
            <a:xfrm>
              <a:off x="5283200" y="838200"/>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Divert</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grpSp>
      <p:grpSp>
        <p:nvGrpSpPr>
          <p:cNvPr id="12" name="Group 19"/>
          <p:cNvGrpSpPr/>
          <p:nvPr/>
        </p:nvGrpSpPr>
        <p:grpSpPr>
          <a:xfrm>
            <a:off x="0" y="6629400"/>
            <a:ext cx="4612640" cy="2257213"/>
            <a:chOff x="975360" y="866987"/>
            <a:chExt cx="11270827" cy="7111421"/>
          </a:xfrm>
        </p:grpSpPr>
        <p:cxnSp>
          <p:nvCxnSpPr>
            <p:cNvPr id="16" name="Straight Connector 15"/>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p:cNvSpPr>
            <p:nvPr/>
          </p:nvSpPr>
          <p:spPr>
            <a:xfrm>
              <a:off x="975360" y="4009813"/>
              <a:ext cx="97536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22" name="TextBox 21"/>
            <p:cNvSpPr txBox="1">
              <a:spLocks/>
            </p:cNvSpPr>
            <p:nvPr/>
          </p:nvSpPr>
          <p:spPr>
            <a:xfrm>
              <a:off x="5960533" y="7477760"/>
              <a:ext cx="325120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23" name="Rectangle 22"/>
            <p:cNvSpPr>
              <a:spLocks/>
            </p:cNvSpPr>
            <p:nvPr/>
          </p:nvSpPr>
          <p:spPr>
            <a:xfrm>
              <a:off x="7493000" y="4038600"/>
              <a:ext cx="15240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4" name="Rectangle 23"/>
            <p:cNvSpPr>
              <a:spLocks/>
            </p:cNvSpPr>
            <p:nvPr/>
          </p:nvSpPr>
          <p:spPr>
            <a:xfrm>
              <a:off x="7493000" y="2304627"/>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5" name="Rectangle 24"/>
            <p:cNvSpPr>
              <a:spLocks/>
            </p:cNvSpPr>
            <p:nvPr/>
          </p:nvSpPr>
          <p:spPr>
            <a:xfrm>
              <a:off x="7493000" y="895774"/>
              <a:ext cx="1524000" cy="1408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6" name="Rectangle 25"/>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27" name="Rectangle 26"/>
            <p:cNvSpPr>
              <a:spLocks/>
            </p:cNvSpPr>
            <p:nvPr/>
          </p:nvSpPr>
          <p:spPr>
            <a:xfrm>
              <a:off x="5283200" y="40386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8" name="Rectangle 27"/>
            <p:cNvSpPr>
              <a:spLocks/>
            </p:cNvSpPr>
            <p:nvPr/>
          </p:nvSpPr>
          <p:spPr>
            <a:xfrm>
              <a:off x="5283200" y="895774"/>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2" fill="hold" nodeType="clickEffect">
                                  <p:stCondLst>
                                    <p:cond delay="0"/>
                                  </p:stCondLst>
                                  <p:childTnLst>
                                    <p:anim calcmode="lin" valueType="num">
                                      <p:cBhvr additive="base">
                                        <p:cTn id="6" dur="2000"/>
                                        <p:tgtEl>
                                          <p:spTgt spid="29"/>
                                        </p:tgtEl>
                                        <p:attrNameLst>
                                          <p:attrName>ppt_x</p:attrName>
                                        </p:attrNameLst>
                                      </p:cBhvr>
                                      <p:tavLst>
                                        <p:tav tm="0">
                                          <p:val>
                                            <p:strVal val="ppt_x"/>
                                          </p:val>
                                        </p:tav>
                                        <p:tav tm="100000">
                                          <p:val>
                                            <p:strVal val="0-ppt_w/2"/>
                                          </p:val>
                                        </p:tav>
                                      </p:tavLst>
                                    </p:anim>
                                    <p:anim calcmode="lin" valueType="num">
                                      <p:cBhvr additive="base">
                                        <p:cTn id="7" dur="2000"/>
                                        <p:tgtEl>
                                          <p:spTgt spid="29"/>
                                        </p:tgtEl>
                                        <p:attrNameLst>
                                          <p:attrName>ppt_y</p:attrName>
                                        </p:attrNameLst>
                                      </p:cBhvr>
                                      <p:tavLst>
                                        <p:tav tm="0">
                                          <p:val>
                                            <p:strVal val="ppt_y"/>
                                          </p:val>
                                        </p:tav>
                                        <p:tav tm="100000">
                                          <p:val>
                                            <p:strVal val="1+ppt_h/2"/>
                                          </p:val>
                                        </p:tav>
                                      </p:tavLst>
                                    </p:anim>
                                    <p:set>
                                      <p:cBhvr>
                                        <p:cTn id="8" dur="1" fill="hold">
                                          <p:stCondLst>
                                            <p:cond delay="1999"/>
                                          </p:stCondLst>
                                        </p:cTn>
                                        <p:tgtEl>
                                          <p:spTgt spid="29"/>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6629400"/>
            <a:ext cx="4612640" cy="2257213"/>
            <a:chOff x="975360" y="866987"/>
            <a:chExt cx="11270827" cy="7111421"/>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4038600"/>
              <a:ext cx="15240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4" name="Rectangle 13"/>
            <p:cNvSpPr>
              <a:spLocks/>
            </p:cNvSpPr>
            <p:nvPr/>
          </p:nvSpPr>
          <p:spPr>
            <a:xfrm>
              <a:off x="7493000" y="2304627"/>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5" name="Rectangle 14"/>
            <p:cNvSpPr>
              <a:spLocks/>
            </p:cNvSpPr>
            <p:nvPr/>
          </p:nvSpPr>
          <p:spPr>
            <a:xfrm>
              <a:off x="7493000" y="895774"/>
              <a:ext cx="1524000" cy="1408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18" name="Rectangle 17"/>
            <p:cNvSpPr>
              <a:spLocks/>
            </p:cNvSpPr>
            <p:nvPr/>
          </p:nvSpPr>
          <p:spPr>
            <a:xfrm>
              <a:off x="5283200" y="40386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9" name="Rectangle 18"/>
            <p:cNvSpPr>
              <a:spLocks/>
            </p:cNvSpPr>
            <p:nvPr/>
          </p:nvSpPr>
          <p:spPr>
            <a:xfrm>
              <a:off x="5283200" y="895774"/>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
        <p:nvSpPr>
          <p:cNvPr id="21" name="Title 3"/>
          <p:cNvSpPr txBox="1">
            <a:spLocks/>
          </p:cNvSpPr>
          <p:nvPr/>
        </p:nvSpPr>
        <p:spPr>
          <a:xfrm>
            <a:off x="433493" y="650240"/>
            <a:ext cx="12354560" cy="1625600"/>
          </a:xfrm>
          <a:prstGeom prst="rect">
            <a:avLst/>
          </a:prstGeom>
        </p:spPr>
        <p:txBody>
          <a:bodyPr lIns="130046" tIns="65023" rIns="130046" bIns="65023">
            <a:normAutofit/>
          </a:bodyPr>
          <a:lstStyle/>
          <a:p>
            <a:pPr algn="ctr">
              <a:spcBef>
                <a:spcPct val="0"/>
              </a:spcBef>
              <a:defRPr>
                <a:uFillTx/>
              </a:defRPr>
            </a:pPr>
            <a:r>
              <a:rPr lang="en-US" sz="6300" dirty="0" smtClean="0">
                <a:solidFill>
                  <a:schemeClr val="bg2">
                    <a:lumMod val="50000"/>
                  </a:schemeClr>
                </a:solidFill>
                <a:uFillTx/>
                <a:latin typeface="Trebuchet MS" pitchFamily="34" charset="0"/>
                <a:ea typeface="+mj-ea"/>
                <a:cs typeface="Arial" pitchFamily="34" charset="0"/>
              </a:rPr>
              <a:t>Consumptive Use Portion</a:t>
            </a:r>
            <a:endParaRPr lang="en-US" sz="3400" dirty="0">
              <a:solidFill>
                <a:schemeClr val="tx1"/>
              </a:solidFill>
              <a:uFillTx/>
              <a:latin typeface="Arial" pitchFamily="34" charset="0"/>
              <a:ea typeface="+mj-ea"/>
              <a:cs typeface="Arial" pitchFamily="34" charset="0"/>
            </a:endParaRPr>
          </a:p>
        </p:txBody>
      </p:sp>
      <p:graphicFrame>
        <p:nvGraphicFramePr>
          <p:cNvPr id="26" name="Chart 25"/>
          <p:cNvGraphicFramePr/>
          <p:nvPr/>
        </p:nvGraphicFramePr>
        <p:xfrm>
          <a:off x="4368800" y="4191000"/>
          <a:ext cx="8153400" cy="5881687"/>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Connector 27"/>
          <p:cNvCxnSpPr/>
          <p:nvPr/>
        </p:nvCxnSpPr>
        <p:spPr bwMode="auto">
          <a:xfrm flipV="1">
            <a:off x="3302000" y="5791200"/>
            <a:ext cx="2590800" cy="12954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cxnSp>
        <p:nvCxnSpPr>
          <p:cNvPr id="32" name="Straight Connector 31"/>
          <p:cNvCxnSpPr/>
          <p:nvPr/>
        </p:nvCxnSpPr>
        <p:spPr bwMode="auto">
          <a:xfrm>
            <a:off x="3302000" y="7620000"/>
            <a:ext cx="3200400" cy="7620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6629400"/>
            <a:ext cx="4612640" cy="2257213"/>
            <a:chOff x="975360" y="866987"/>
            <a:chExt cx="11270827" cy="7111421"/>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4038600"/>
              <a:ext cx="15240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4" name="Rectangle 13"/>
            <p:cNvSpPr>
              <a:spLocks/>
            </p:cNvSpPr>
            <p:nvPr/>
          </p:nvSpPr>
          <p:spPr>
            <a:xfrm>
              <a:off x="7493000" y="2304627"/>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5" name="Rectangle 14"/>
            <p:cNvSpPr>
              <a:spLocks/>
            </p:cNvSpPr>
            <p:nvPr/>
          </p:nvSpPr>
          <p:spPr>
            <a:xfrm>
              <a:off x="7493000" y="895774"/>
              <a:ext cx="1524000" cy="1408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18" name="Rectangle 17"/>
            <p:cNvSpPr>
              <a:spLocks/>
            </p:cNvSpPr>
            <p:nvPr/>
          </p:nvSpPr>
          <p:spPr>
            <a:xfrm>
              <a:off x="5283200" y="40386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9" name="Rectangle 18"/>
            <p:cNvSpPr>
              <a:spLocks/>
            </p:cNvSpPr>
            <p:nvPr/>
          </p:nvSpPr>
          <p:spPr>
            <a:xfrm>
              <a:off x="5283200" y="895774"/>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
        <p:nvSpPr>
          <p:cNvPr id="16" name="Title 3"/>
          <p:cNvSpPr txBox="1">
            <a:spLocks/>
          </p:cNvSpPr>
          <p:nvPr/>
        </p:nvSpPr>
        <p:spPr>
          <a:xfrm>
            <a:off x="433493" y="650240"/>
            <a:ext cx="12354560" cy="1254760"/>
          </a:xfrm>
          <a:prstGeom prst="rect">
            <a:avLst/>
          </a:prstGeom>
        </p:spPr>
        <p:txBody>
          <a:bodyPr lIns="130046" tIns="65023" rIns="130046" bIns="65023">
            <a:normAutofit/>
          </a:bodyPr>
          <a:lstStyle/>
          <a:p>
            <a:pPr algn="ctr">
              <a:spcBef>
                <a:spcPct val="0"/>
              </a:spcBef>
              <a:defRPr>
                <a:uFillTx/>
              </a:defRPr>
            </a:pPr>
            <a:r>
              <a:rPr lang="en-US" sz="6300" dirty="0" smtClean="0">
                <a:solidFill>
                  <a:schemeClr val="bg2">
                    <a:lumMod val="50000"/>
                  </a:schemeClr>
                </a:solidFill>
                <a:uFillTx/>
                <a:latin typeface="Trebuchet MS" pitchFamily="34" charset="0"/>
                <a:ea typeface="+mj-ea"/>
                <a:cs typeface="Arial" pitchFamily="34" charset="0"/>
              </a:rPr>
              <a:t>Return Flow Portion</a:t>
            </a:r>
          </a:p>
        </p:txBody>
      </p:sp>
      <p:cxnSp>
        <p:nvCxnSpPr>
          <p:cNvPr id="22" name="Straight Connector 21"/>
          <p:cNvCxnSpPr/>
          <p:nvPr/>
        </p:nvCxnSpPr>
        <p:spPr bwMode="auto">
          <a:xfrm flipV="1">
            <a:off x="3302000" y="4038600"/>
            <a:ext cx="1524000" cy="25908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cxnSp>
        <p:nvCxnSpPr>
          <p:cNvPr id="24" name="Straight Connector 23"/>
          <p:cNvCxnSpPr/>
          <p:nvPr/>
        </p:nvCxnSpPr>
        <p:spPr bwMode="auto">
          <a:xfrm flipV="1">
            <a:off x="3302000" y="5867400"/>
            <a:ext cx="4572000" cy="12192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graphicFrame>
        <p:nvGraphicFramePr>
          <p:cNvPr id="20" name="Chart 19"/>
          <p:cNvGraphicFramePr/>
          <p:nvPr/>
        </p:nvGraphicFramePr>
        <p:xfrm>
          <a:off x="4445000" y="1447800"/>
          <a:ext cx="7924800" cy="7162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6629400"/>
            <a:ext cx="4612640" cy="2257213"/>
            <a:chOff x="975360" y="866987"/>
            <a:chExt cx="11270827" cy="7111421"/>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4038600"/>
              <a:ext cx="15240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4" name="Rectangle 13"/>
            <p:cNvSpPr>
              <a:spLocks/>
            </p:cNvSpPr>
            <p:nvPr/>
          </p:nvSpPr>
          <p:spPr>
            <a:xfrm>
              <a:off x="7493000" y="2304627"/>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5" name="Rectangle 14"/>
            <p:cNvSpPr>
              <a:spLocks/>
            </p:cNvSpPr>
            <p:nvPr/>
          </p:nvSpPr>
          <p:spPr>
            <a:xfrm>
              <a:off x="7493000" y="895774"/>
              <a:ext cx="1524000" cy="1408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18" name="Rectangle 17"/>
            <p:cNvSpPr>
              <a:spLocks/>
            </p:cNvSpPr>
            <p:nvPr/>
          </p:nvSpPr>
          <p:spPr>
            <a:xfrm>
              <a:off x="5283200" y="40386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19" name="Rectangle 18"/>
            <p:cNvSpPr>
              <a:spLocks/>
            </p:cNvSpPr>
            <p:nvPr/>
          </p:nvSpPr>
          <p:spPr>
            <a:xfrm>
              <a:off x="5283200" y="895774"/>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
        <p:nvSpPr>
          <p:cNvPr id="16" name="Title 3"/>
          <p:cNvSpPr txBox="1">
            <a:spLocks/>
          </p:cNvSpPr>
          <p:nvPr/>
        </p:nvSpPr>
        <p:spPr>
          <a:xfrm>
            <a:off x="433493" y="650240"/>
            <a:ext cx="12354560" cy="1254760"/>
          </a:xfrm>
          <a:prstGeom prst="rect">
            <a:avLst/>
          </a:prstGeom>
        </p:spPr>
        <p:txBody>
          <a:bodyPr lIns="130046" tIns="65023" rIns="130046" bIns="65023">
            <a:normAutofit/>
          </a:bodyPr>
          <a:lstStyle/>
          <a:p>
            <a:pPr algn="ctr">
              <a:spcBef>
                <a:spcPct val="0"/>
              </a:spcBef>
              <a:defRPr>
                <a:uFillTx/>
              </a:defRPr>
            </a:pPr>
            <a:r>
              <a:rPr lang="en-US" sz="6300" dirty="0" smtClean="0">
                <a:solidFill>
                  <a:schemeClr val="bg2">
                    <a:lumMod val="50000"/>
                  </a:schemeClr>
                </a:solidFill>
                <a:uFillTx/>
                <a:latin typeface="Trebuchet MS" pitchFamily="34" charset="0"/>
                <a:ea typeface="+mj-ea"/>
                <a:cs typeface="Arial" pitchFamily="34" charset="0"/>
              </a:rPr>
              <a:t>Return Flow Portion</a:t>
            </a:r>
          </a:p>
        </p:txBody>
      </p:sp>
      <p:cxnSp>
        <p:nvCxnSpPr>
          <p:cNvPr id="22" name="Straight Connector 21"/>
          <p:cNvCxnSpPr/>
          <p:nvPr/>
        </p:nvCxnSpPr>
        <p:spPr bwMode="auto">
          <a:xfrm flipV="1">
            <a:off x="3302000" y="4038600"/>
            <a:ext cx="1600200" cy="25908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cxnSp>
        <p:nvCxnSpPr>
          <p:cNvPr id="24" name="Straight Connector 23"/>
          <p:cNvCxnSpPr/>
          <p:nvPr/>
        </p:nvCxnSpPr>
        <p:spPr bwMode="auto">
          <a:xfrm flipV="1">
            <a:off x="3302000" y="5791200"/>
            <a:ext cx="4572000" cy="12954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sp>
        <p:nvSpPr>
          <p:cNvPr id="20" name="Rounded Rectangle 19"/>
          <p:cNvSpPr>
            <a:spLocks/>
          </p:cNvSpPr>
          <p:nvPr/>
        </p:nvSpPr>
        <p:spPr bwMode="auto">
          <a:xfrm>
            <a:off x="558800" y="1752600"/>
            <a:ext cx="3200400" cy="2286000"/>
          </a:xfrm>
          <a:prstGeom prst="roundRect">
            <a:avLst/>
          </a:prstGeom>
          <a:solidFill>
            <a:srgbClr val="FF0000">
              <a:alpha val="3000"/>
            </a:srgbClr>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R="0" indent="0" algn="ctr" defTabSz="584200" rtl="0" eaLnBrk="1" fontAlgn="base" latinLnBrk="0" hangingPunct="0">
              <a:lnSpc>
                <a:spcPct val="100000"/>
              </a:lnSpc>
              <a:spcBef>
                <a:spcPct val="0"/>
              </a:spcBef>
              <a:spcAft>
                <a:spcPct val="0"/>
              </a:spcAft>
              <a:buFontTx/>
              <a:buNone/>
            </a:pPr>
            <a:r>
              <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rPr>
              <a:t>This irrigator has taken steps to eliminate waste</a:t>
            </a:r>
          </a:p>
          <a:p>
            <a:pPr marR="0" indent="0" algn="ctr" defTabSz="584200" rtl="0" eaLnBrk="1" fontAlgn="base" latinLnBrk="0" hangingPunct="0">
              <a:lnSpc>
                <a:spcPct val="100000"/>
              </a:lnSpc>
              <a:spcBef>
                <a:spcPct val="0"/>
              </a:spcBef>
              <a:spcAft>
                <a:spcPct val="0"/>
              </a:spcAft>
              <a:buFontTx/>
              <a:buNone/>
            </a:pPr>
            <a:endParaRPr lang="en-US" sz="2400" dirty="0" smtClean="0">
              <a:solidFill>
                <a:schemeClr val="bg2"/>
              </a:solidFill>
              <a:uFillTx/>
            </a:endParaRPr>
          </a:p>
          <a:p>
            <a:pPr marR="0" indent="0" algn="ctr" defTabSz="584200" rtl="0" eaLnBrk="1" fontAlgn="base" latinLnBrk="0" hangingPunct="0">
              <a:lnSpc>
                <a:spcPct val="100000"/>
              </a:lnSpc>
              <a:spcBef>
                <a:spcPct val="0"/>
              </a:spcBef>
              <a:spcAft>
                <a:spcPct val="0"/>
              </a:spcAft>
              <a:buFontTx/>
              <a:buNone/>
            </a:pPr>
            <a:r>
              <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rPr>
              <a:t>No excessive </a:t>
            </a:r>
          </a:p>
          <a:p>
            <a:pPr marR="0" indent="0" algn="ctr" defTabSz="584200" rtl="0" eaLnBrk="1" fontAlgn="base" latinLnBrk="0" hangingPunct="0">
              <a:lnSpc>
                <a:spcPct val="100000"/>
              </a:lnSpc>
              <a:spcBef>
                <a:spcPct val="0"/>
              </a:spcBef>
              <a:spcAft>
                <a:spcPct val="0"/>
              </a:spcAft>
              <a:buFontTx/>
              <a:buNone/>
            </a:pPr>
            <a:r>
              <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rPr>
              <a:t>return flow</a:t>
            </a:r>
            <a:endParaRPr kumimoji="0" lang="en-US" sz="2400" b="0" i="0" u="none" strike="noStrike" cap="none" normalizeH="0" baseline="0" dirty="0">
              <a:ln>
                <a:noFill/>
              </a:ln>
              <a:solidFill>
                <a:schemeClr val="bg2"/>
              </a:solidFill>
              <a:effectLst/>
              <a:uFillTx/>
              <a:latin typeface="Trebuchet MS" pitchFamily="-100" charset="0"/>
              <a:ea typeface="Trebuchet MS" pitchFamily="-100" charset="0"/>
              <a:cs typeface="Trebuchet MS" pitchFamily="-100" charset="0"/>
              <a:sym typeface="Trebuchet MS" pitchFamily="-100" charset="0"/>
            </a:endParaRPr>
          </a:p>
        </p:txBody>
      </p:sp>
      <p:cxnSp>
        <p:nvCxnSpPr>
          <p:cNvPr id="26" name="Straight Arrow Connector 25"/>
          <p:cNvCxnSpPr>
            <a:stCxn id="20" idx="3"/>
          </p:cNvCxnSpPr>
          <p:nvPr/>
        </p:nvCxnSpPr>
        <p:spPr bwMode="auto">
          <a:xfrm>
            <a:off x="3759200" y="2895600"/>
            <a:ext cx="1905000" cy="533400"/>
          </a:xfrm>
          <a:prstGeom prst="straightConnector1">
            <a:avLst/>
          </a:prstGeom>
          <a:solidFill>
            <a:srgbClr val="14943F"/>
          </a:solidFill>
          <a:ln w="38100" cap="flat" cmpd="sng" algn="ctr">
            <a:solidFill>
              <a:srgbClr val="000000"/>
            </a:solidFill>
            <a:prstDash val="solid"/>
            <a:miter lim="0"/>
            <a:headEnd type="none" w="med" len="med"/>
            <a:tailEnd type="stealth" w="lg" len="lg"/>
          </a:ln>
          <a:effectLst/>
        </p:spPr>
      </p:cxnSp>
      <p:graphicFrame>
        <p:nvGraphicFramePr>
          <p:cNvPr id="25" name="Chart 24"/>
          <p:cNvGraphicFramePr/>
          <p:nvPr/>
        </p:nvGraphicFramePr>
        <p:xfrm>
          <a:off x="4216400" y="1143000"/>
          <a:ext cx="7848600" cy="723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33493" y="650240"/>
            <a:ext cx="12354560" cy="1625600"/>
          </a:xfrm>
          <a:prstGeom prst="rect">
            <a:avLst/>
          </a:prstGeom>
        </p:spPr>
        <p:txBody>
          <a:bodyPr lIns="130046" tIns="65023" rIns="130046" bIns="65023">
            <a:normAutofit fontScale="85000" lnSpcReduction="10000"/>
          </a:bodyPr>
          <a:lstStyle/>
          <a:p>
            <a:pPr algn="ctr" defTabSz="1300460" fontAlgn="auto" hangingPunct="1">
              <a:spcAft>
                <a:spcPts val="0"/>
              </a:spcAft>
              <a:defRPr>
                <a:uFillTx/>
              </a:defRPr>
            </a:pPr>
            <a:r>
              <a:rPr lang="en-US" sz="6300" dirty="0" smtClean="0">
                <a:solidFill>
                  <a:schemeClr val="bg2">
                    <a:lumMod val="50000"/>
                  </a:schemeClr>
                </a:solidFill>
                <a:uFillTx/>
                <a:latin typeface="Trebuchet MS" pitchFamily="34" charset="0"/>
                <a:ea typeface="+mj-ea"/>
                <a:cs typeface="Arial" pitchFamily="34" charset="0"/>
              </a:rPr>
              <a:t>Back to the Change of Use Example A</a:t>
            </a:r>
            <a:br>
              <a:rPr lang="en-US" sz="6300" dirty="0" smtClean="0">
                <a:solidFill>
                  <a:schemeClr val="bg2">
                    <a:lumMod val="50000"/>
                  </a:schemeClr>
                </a:solidFill>
                <a:uFillTx/>
                <a:latin typeface="Trebuchet MS" pitchFamily="34" charset="0"/>
                <a:ea typeface="+mj-ea"/>
                <a:cs typeface="Arial" pitchFamily="34" charset="0"/>
              </a:rPr>
            </a:br>
            <a:endParaRPr lang="en-US" sz="3400" dirty="0">
              <a:solidFill>
                <a:schemeClr val="bg2">
                  <a:lumMod val="50000"/>
                </a:schemeClr>
              </a:solidFill>
              <a:uFillTx/>
              <a:latin typeface="Trebuchet MS" pitchFamily="34" charset="0"/>
              <a:ea typeface="+mj-ea"/>
              <a:cs typeface="Arial" pitchFamily="34" charset="0"/>
            </a:endParaRPr>
          </a:p>
        </p:txBody>
      </p:sp>
      <p:sp>
        <p:nvSpPr>
          <p:cNvPr id="4" name="Content Placeholder 1"/>
          <p:cNvSpPr txBox="1">
            <a:spLocks/>
          </p:cNvSpPr>
          <p:nvPr/>
        </p:nvSpPr>
        <p:spPr>
          <a:xfrm>
            <a:off x="0" y="2210365"/>
            <a:ext cx="13004800" cy="6436925"/>
          </a:xfrm>
          <a:prstGeom prst="rect">
            <a:avLst/>
          </a:prstGeom>
        </p:spPr>
        <p:txBody>
          <a:bodyPr lIns="130046" tIns="65023" rIns="130046" bIns="65023">
            <a:normAutofit/>
          </a:bodyPr>
          <a:lstStyle/>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tx2">
                    <a:lumMod val="10000"/>
                  </a:schemeClr>
                </a:solidFill>
                <a:uFillTx/>
                <a:latin typeface="Trebuchet MS" pitchFamily="34" charset="0"/>
                <a:cs typeface="Arial" pitchFamily="34" charset="0"/>
              </a:rPr>
              <a:t>What is the measure of our water right – what are we allowed to transfer?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Today’s Discussion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713307"/>
          </a:xfrm>
          <a:prstGeom prst="rect">
            <a:avLst/>
          </a:prstGeom>
          <a:noFill/>
        </p:spPr>
        <p:txBody>
          <a:bodyPr vert="horz" lIns="92070" tIns="46035" rIns="92070" bIns="46035">
            <a:normAutofit/>
          </a:bodyPr>
          <a:lstStyle/>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Essence </a:t>
            </a:r>
            <a:r>
              <a:rPr lang="en-US" sz="3400" dirty="0" smtClean="0">
                <a:solidFill>
                  <a:schemeClr val="tx2">
                    <a:lumMod val="10000"/>
                  </a:schemeClr>
                </a:solidFill>
                <a:uFillTx/>
                <a:latin typeface="Trebuchet MS" pitchFamily="34" charset="0"/>
              </a:rPr>
              <a:t>of a water right is its </a:t>
            </a:r>
            <a:r>
              <a:rPr lang="en-US" sz="3400" i="1" u="sng" dirty="0" smtClean="0">
                <a:solidFill>
                  <a:schemeClr val="tx2">
                    <a:lumMod val="10000"/>
                  </a:schemeClr>
                </a:solidFill>
                <a:uFillTx/>
                <a:latin typeface="Trebuchet MS" pitchFamily="34" charset="0"/>
              </a:rPr>
              <a:t>application to a beneficial use</a:t>
            </a:r>
            <a:r>
              <a:rPr lang="en-US" sz="3400" i="1" dirty="0" smtClean="0">
                <a:solidFill>
                  <a:schemeClr val="tx2">
                    <a:lumMod val="10000"/>
                  </a:schemeClr>
                </a:solidFill>
                <a:uFillTx/>
                <a:latin typeface="Trebuchet MS" pitchFamily="34" charset="0"/>
              </a:rPr>
              <a:t> </a:t>
            </a:r>
            <a:r>
              <a:rPr lang="en-US" sz="3400" dirty="0" smtClean="0">
                <a:solidFill>
                  <a:schemeClr val="tx2">
                    <a:lumMod val="10000"/>
                  </a:schemeClr>
                </a:solidFill>
                <a:uFillTx/>
                <a:latin typeface="Trebuchet MS" pitchFamily="34" charset="0"/>
              </a:rPr>
              <a:t>without waste</a:t>
            </a:r>
          </a:p>
          <a:p>
            <a:pPr marL="457176" lvl="3" indent="-457176">
              <a:lnSpc>
                <a:spcPct val="90000"/>
              </a:lnSpc>
              <a:buSzPct val="75000"/>
              <a:buFont typeface="Arial" pitchFamily="34" charset="0"/>
              <a:buChar char="•"/>
            </a:pPr>
            <a:endParaRPr lang="en-US" sz="3400" dirty="0" smtClean="0">
              <a:solidFill>
                <a:schemeClr val="tx2">
                  <a:lumMod val="10000"/>
                </a:schemeClr>
              </a:solidFill>
              <a:uFillTx/>
              <a:latin typeface="Trebuchet MS" pitchFamily="34" charset="0"/>
              <a:cs typeface="Arial" pitchFamily="34" charset="0"/>
            </a:endParaRPr>
          </a:p>
        </p:txBody>
      </p:sp>
      <p:pic>
        <p:nvPicPr>
          <p:cNvPr id="3" name="Picture 2"/>
          <p:cNvPicPr>
            <a:picLocks noChangeAspect="1"/>
          </p:cNvPicPr>
          <p:nvPr/>
        </p:nvPicPr>
        <p:blipFill>
          <a:blip r:embed="rId2"/>
          <a:stretch>
            <a:fillRect/>
          </a:stretch>
        </p:blipFill>
        <p:spPr>
          <a:xfrm>
            <a:off x="2844800" y="4191000"/>
            <a:ext cx="10160000" cy="4001564"/>
          </a:xfrm>
          <a:prstGeom prst="rect">
            <a:avLst/>
          </a:prstGeom>
        </p:spPr>
      </p:pic>
    </p:spTree>
    <p:extLst>
      <p:ext uri="{BB962C8B-B14F-4D97-AF65-F5344CB8AC3E}">
        <p14:creationId xmlns:p14="http://schemas.microsoft.com/office/powerpoint/2010/main" val="17431006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a:spLocks/>
          </p:cNvSpPr>
          <p:nvPr/>
        </p:nvSpPr>
        <p:spPr>
          <a:xfrm>
            <a:off x="9321800" y="1842347"/>
            <a:ext cx="1981200" cy="2709333"/>
          </a:xfrm>
          <a:prstGeom prst="roundRect">
            <a:avLst/>
          </a:prstGeom>
          <a:solidFill>
            <a:srgbClr val="0070C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uFillTx/>
            </a:endParaRPr>
          </a:p>
        </p:txBody>
      </p:sp>
      <p:sp>
        <p:nvSpPr>
          <p:cNvPr id="12" name="Rounded Rectangle 11"/>
          <p:cNvSpPr>
            <a:spLocks/>
          </p:cNvSpPr>
          <p:nvPr/>
        </p:nvSpPr>
        <p:spPr>
          <a:xfrm>
            <a:off x="7340600" y="457200"/>
            <a:ext cx="1828800" cy="7044267"/>
          </a:xfrm>
          <a:prstGeom prst="roundRec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uFillTx/>
            </a:endParaRPr>
          </a:p>
        </p:txBody>
      </p:sp>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0" y="7261013"/>
            <a:ext cx="9970347" cy="0"/>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r>
              <a:rPr lang="en-US" sz="2400" b="1" dirty="0" err="1" smtClean="0">
                <a:solidFill>
                  <a:schemeClr val="tx2">
                    <a:lumMod val="10000"/>
                  </a:schemeClr>
                </a:solidFill>
                <a:uFillTx/>
                <a:latin typeface="Trebuchet MS" pitchFamily="34" charset="0"/>
              </a:rPr>
              <a:t>cfs</a:t>
            </a:r>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r>
              <a:rPr lang="en-US" sz="2400" b="1" dirty="0" smtClean="0">
                <a:solidFill>
                  <a:schemeClr val="tx2">
                    <a:lumMod val="10000"/>
                  </a:schemeClr>
                </a:solidFill>
                <a:uFillTx/>
                <a:latin typeface="Trebuchet MS" pitchFamily="34" charset="0"/>
              </a:rPr>
              <a:t>Breakdown </a:t>
            </a:r>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3962400"/>
            <a:ext cx="15240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14" name="Rectangle 13"/>
          <p:cNvSpPr>
            <a:spLocks/>
          </p:cNvSpPr>
          <p:nvPr/>
        </p:nvSpPr>
        <p:spPr>
          <a:xfrm>
            <a:off x="9550400" y="22098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err="1" smtClean="0">
                <a:uFillTx/>
                <a:latin typeface="Trebuchet MS" pitchFamily="34" charset="0"/>
              </a:rPr>
              <a:t>Cons.Use</a:t>
            </a:r>
            <a:endParaRPr lang="en-US" sz="2000" dirty="0" smtClean="0">
              <a:uFillTx/>
              <a:latin typeface="Trebuchet MS" pitchFamily="34" charset="0"/>
            </a:endParaRPr>
          </a:p>
          <a:p>
            <a:pPr algn="ctr"/>
            <a:r>
              <a:rPr lang="en-US" sz="2000" dirty="0" smtClean="0">
                <a:uFillTx/>
                <a:latin typeface="Trebuchet MS" pitchFamily="34" charset="0"/>
              </a:rPr>
              <a:t>6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(600 ac-ft)</a:t>
            </a:r>
            <a:endParaRPr lang="en-US" sz="2000" dirty="0">
              <a:uFillTx/>
              <a:latin typeface="Trebuchet MS" pitchFamily="34" charset="0"/>
            </a:endParaRPr>
          </a:p>
        </p:txBody>
      </p:sp>
      <p:sp>
        <p:nvSpPr>
          <p:cNvPr id="15" name="Rectangle 14"/>
          <p:cNvSpPr>
            <a:spLocks/>
          </p:cNvSpPr>
          <p:nvPr/>
        </p:nvSpPr>
        <p:spPr>
          <a:xfrm>
            <a:off x="7493000" y="819574"/>
            <a:ext cx="1524000" cy="14088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Ret. Flow</a:t>
            </a:r>
          </a:p>
          <a:p>
            <a:pPr algn="ctr"/>
            <a:r>
              <a:rPr lang="en-US" sz="2000" dirty="0" smtClean="0">
                <a:uFillTx/>
                <a:latin typeface="Trebuchet MS" pitchFamily="34" charset="0"/>
              </a:rPr>
              <a:t>4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(400 ac-ft)</a:t>
            </a:r>
          </a:p>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20 </a:t>
            </a:r>
            <a:r>
              <a:rPr lang="en-US" sz="2000" dirty="0" err="1" smtClean="0">
                <a:uFillTx/>
                <a:latin typeface="Trebuchet MS" pitchFamily="34" charset="0"/>
              </a:rPr>
              <a:t>cfs</a:t>
            </a:r>
            <a:endParaRPr lang="en-US" sz="2000" dirty="0" smtClean="0">
              <a:uFillTx/>
              <a:latin typeface="Trebuchet MS" pitchFamily="34" charset="0"/>
            </a:endParaRPr>
          </a:p>
        </p:txBody>
      </p:sp>
      <p:sp>
        <p:nvSpPr>
          <p:cNvPr id="18" name="Rectangle 17"/>
          <p:cNvSpPr>
            <a:spLocks/>
          </p:cNvSpPr>
          <p:nvPr/>
        </p:nvSpPr>
        <p:spPr>
          <a:xfrm>
            <a:off x="5283200" y="3962400"/>
            <a:ext cx="1447800"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19" name="Rectangle 18"/>
          <p:cNvSpPr>
            <a:spLocks/>
          </p:cNvSpPr>
          <p:nvPr/>
        </p:nvSpPr>
        <p:spPr>
          <a:xfrm>
            <a:off x="5283200" y="819574"/>
            <a:ext cx="1447800" cy="31428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Divert</a:t>
            </a:r>
          </a:p>
          <a:p>
            <a:pPr algn="ctr"/>
            <a:endParaRPr lang="en-US" sz="2000" dirty="0" smtClean="0">
              <a:uFillTx/>
              <a:latin typeface="Trebuchet MS" pitchFamily="34" charset="0"/>
            </a:endParaRPr>
          </a:p>
          <a:p>
            <a:pPr algn="ctr"/>
            <a:r>
              <a:rPr lang="en-US" sz="2000" dirty="0" smtClean="0">
                <a:uFillTx/>
                <a:latin typeface="Trebuchet MS" pitchFamily="34" charset="0"/>
              </a:rPr>
              <a:t>10 </a:t>
            </a:r>
            <a:r>
              <a:rPr lang="en-US" sz="2000" dirty="0" err="1" smtClean="0">
                <a:uFillTx/>
                <a:latin typeface="Trebuchet MS" pitchFamily="34" charset="0"/>
              </a:rPr>
              <a:t>cfs</a:t>
            </a:r>
            <a:endParaRPr lang="en-US" sz="2000" dirty="0">
              <a:uFillTx/>
              <a:latin typeface="Trebuchet MS" pitchFamily="34" charset="0"/>
            </a:endParaRPr>
          </a:p>
        </p:txBody>
      </p:sp>
      <p:sp>
        <p:nvSpPr>
          <p:cNvPr id="20" name="Rounded Rectangle 19"/>
          <p:cNvSpPr>
            <a:spLocks/>
          </p:cNvSpPr>
          <p:nvPr/>
        </p:nvSpPr>
        <p:spPr>
          <a:xfrm>
            <a:off x="9702800" y="325120"/>
            <a:ext cx="2760132" cy="1300480"/>
          </a:xfrm>
          <a:prstGeom prst="roundRec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800" dirty="0" smtClean="0">
                <a:solidFill>
                  <a:schemeClr val="bg2">
                    <a:lumMod val="50000"/>
                  </a:schemeClr>
                </a:solidFill>
                <a:uFillTx/>
                <a:latin typeface="Trebuchet MS" pitchFamily="34" charset="0"/>
              </a:rPr>
              <a:t>Cannot be transferred to a new use</a:t>
            </a:r>
            <a:endParaRPr lang="en-US" sz="2800" dirty="0">
              <a:solidFill>
                <a:schemeClr val="bg2">
                  <a:lumMod val="50000"/>
                </a:schemeClr>
              </a:solidFill>
              <a:uFillTx/>
              <a:latin typeface="Trebuchet MS" pitchFamily="34" charset="0"/>
            </a:endParaRPr>
          </a:p>
        </p:txBody>
      </p:sp>
      <p:sp>
        <p:nvSpPr>
          <p:cNvPr id="21" name="Freeform 20"/>
          <p:cNvSpPr>
            <a:spLocks/>
          </p:cNvSpPr>
          <p:nvPr/>
        </p:nvSpPr>
        <p:spPr>
          <a:xfrm>
            <a:off x="9169400" y="762000"/>
            <a:ext cx="520322" cy="990600"/>
          </a:xfrm>
          <a:custGeom>
            <a:avLst/>
            <a:gdLst>
              <a:gd name="connsiteX0" fmla="*/ 633046 w 633046"/>
              <a:gd name="connsiteY0" fmla="*/ 0 h 618979"/>
              <a:gd name="connsiteX1" fmla="*/ 323556 w 633046"/>
              <a:gd name="connsiteY1" fmla="*/ 168813 h 618979"/>
              <a:gd name="connsiteX2" fmla="*/ 492369 w 633046"/>
              <a:gd name="connsiteY2" fmla="*/ 239151 h 618979"/>
              <a:gd name="connsiteX3" fmla="*/ 0 w 633046"/>
              <a:gd name="connsiteY3" fmla="*/ 618979 h 618979"/>
              <a:gd name="connsiteX4" fmla="*/ 0 w 633046"/>
              <a:gd name="connsiteY4" fmla="*/ 618979 h 61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46" h="618979">
                <a:moveTo>
                  <a:pt x="633046" y="0"/>
                </a:moveTo>
                <a:cubicBezTo>
                  <a:pt x="490024" y="64477"/>
                  <a:pt x="347002" y="128955"/>
                  <a:pt x="323556" y="168813"/>
                </a:cubicBezTo>
                <a:cubicBezTo>
                  <a:pt x="300110" y="208671"/>
                  <a:pt x="546295" y="164123"/>
                  <a:pt x="492369" y="239151"/>
                </a:cubicBezTo>
                <a:cubicBezTo>
                  <a:pt x="438443" y="314179"/>
                  <a:pt x="0" y="618979"/>
                  <a:pt x="0" y="618979"/>
                </a:cubicBezTo>
                <a:lnTo>
                  <a:pt x="0" y="618979"/>
                </a:lnTo>
              </a:path>
            </a:pathLst>
          </a:cu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US">
              <a:uFillTx/>
            </a:endParaRPr>
          </a:p>
        </p:txBody>
      </p:sp>
      <p:sp>
        <p:nvSpPr>
          <p:cNvPr id="22" name="Rounded Rectangle 21"/>
          <p:cNvSpPr>
            <a:spLocks/>
          </p:cNvSpPr>
          <p:nvPr/>
        </p:nvSpPr>
        <p:spPr>
          <a:xfrm>
            <a:off x="10493849" y="5232116"/>
            <a:ext cx="2510952" cy="1434537"/>
          </a:xfrm>
          <a:prstGeom prst="roundRect">
            <a:avLst/>
          </a:prstGeom>
          <a:solidFill>
            <a:srgbClr val="0070C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800" dirty="0" smtClean="0">
                <a:solidFill>
                  <a:schemeClr val="bg2">
                    <a:lumMod val="50000"/>
                  </a:schemeClr>
                </a:solidFill>
                <a:uFillTx/>
                <a:latin typeface="Trebuchet MS" pitchFamily="34" charset="0"/>
              </a:rPr>
              <a:t>Can be transferred to a new use</a:t>
            </a:r>
            <a:endParaRPr lang="en-US" sz="2800" dirty="0">
              <a:solidFill>
                <a:schemeClr val="bg2">
                  <a:lumMod val="50000"/>
                </a:schemeClr>
              </a:solidFill>
              <a:uFillTx/>
              <a:latin typeface="Trebuchet MS" pitchFamily="34" charset="0"/>
            </a:endParaRPr>
          </a:p>
        </p:txBody>
      </p:sp>
      <p:sp>
        <p:nvSpPr>
          <p:cNvPr id="24" name="Freeform 23"/>
          <p:cNvSpPr>
            <a:spLocks/>
          </p:cNvSpPr>
          <p:nvPr/>
        </p:nvSpPr>
        <p:spPr>
          <a:xfrm rot="5556778">
            <a:off x="11389317" y="4267728"/>
            <a:ext cx="664534" cy="1173485"/>
          </a:xfrm>
          <a:custGeom>
            <a:avLst/>
            <a:gdLst>
              <a:gd name="connsiteX0" fmla="*/ 633046 w 633046"/>
              <a:gd name="connsiteY0" fmla="*/ 0 h 618979"/>
              <a:gd name="connsiteX1" fmla="*/ 323556 w 633046"/>
              <a:gd name="connsiteY1" fmla="*/ 168813 h 618979"/>
              <a:gd name="connsiteX2" fmla="*/ 492369 w 633046"/>
              <a:gd name="connsiteY2" fmla="*/ 239151 h 618979"/>
              <a:gd name="connsiteX3" fmla="*/ 0 w 633046"/>
              <a:gd name="connsiteY3" fmla="*/ 618979 h 618979"/>
              <a:gd name="connsiteX4" fmla="*/ 0 w 633046"/>
              <a:gd name="connsiteY4" fmla="*/ 618979 h 61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46" h="618979">
                <a:moveTo>
                  <a:pt x="633046" y="0"/>
                </a:moveTo>
                <a:cubicBezTo>
                  <a:pt x="490024" y="64477"/>
                  <a:pt x="347002" y="128955"/>
                  <a:pt x="323556" y="168813"/>
                </a:cubicBezTo>
                <a:cubicBezTo>
                  <a:pt x="300110" y="208671"/>
                  <a:pt x="546295" y="164123"/>
                  <a:pt x="492369" y="239151"/>
                </a:cubicBezTo>
                <a:cubicBezTo>
                  <a:pt x="438443" y="314179"/>
                  <a:pt x="0" y="618979"/>
                  <a:pt x="0" y="618979"/>
                </a:cubicBezTo>
                <a:lnTo>
                  <a:pt x="0" y="618979"/>
                </a:lnTo>
              </a:path>
            </a:pathLst>
          </a:cu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a:spLocks/>
          </p:cNvSpPr>
          <p:nvPr/>
        </p:nvSpPr>
        <p:spPr>
          <a:xfrm rot="20720080">
            <a:off x="2756609" y="3143847"/>
            <a:ext cx="10295467" cy="108373"/>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pic>
        <p:nvPicPr>
          <p:cNvPr id="13" name="Picture 4" descr="C:\Users\Flex\AppData\Local\Microsoft\Windows\Temporary Internet Files\Content.IE5\THIJVKFY\MC900297985[1].wmf"/>
          <p:cNvPicPr>
            <a:picLocks noChangeAspect="1" noChangeArrowheads="1"/>
          </p:cNvPicPr>
          <p:nvPr/>
        </p:nvPicPr>
        <p:blipFill>
          <a:blip r:embed="rId2" cstate="print"/>
          <a:srcRect/>
          <a:stretch>
            <a:fillRect/>
          </a:stretch>
        </p:blipFill>
        <p:spPr bwMode="auto">
          <a:xfrm>
            <a:off x="8778240" y="1192107"/>
            <a:ext cx="2374676" cy="2128886"/>
          </a:xfrm>
          <a:prstGeom prst="rect">
            <a:avLst/>
          </a:prstGeom>
          <a:noFill/>
        </p:spPr>
      </p:pic>
      <p:sp>
        <p:nvSpPr>
          <p:cNvPr id="2" name="Title 3"/>
          <p:cNvSpPr txBox="1">
            <a:spLocks/>
          </p:cNvSpPr>
          <p:nvPr/>
        </p:nvSpPr>
        <p:spPr>
          <a:xfrm>
            <a:off x="433493" y="650240"/>
            <a:ext cx="12354560" cy="1625600"/>
          </a:xfrm>
          <a:prstGeom prst="rect">
            <a:avLst/>
          </a:prstGeom>
        </p:spPr>
        <p:txBody>
          <a:bodyPr lIns="130046" tIns="65023" rIns="130046" bIns="65023">
            <a:normAutofit/>
          </a:bodyPr>
          <a:lstStyle/>
          <a:p>
            <a:pPr algn="ctr" defTabSz="1300460" fontAlgn="auto" hangingPunct="1">
              <a:spcAft>
                <a:spcPts val="0"/>
              </a:spcAft>
              <a:defRPr>
                <a:uFillTx/>
              </a:defRPr>
            </a:pPr>
            <a:r>
              <a:rPr lang="en-US" sz="6300" dirty="0" smtClean="0">
                <a:solidFill>
                  <a:schemeClr val="bg2">
                    <a:lumMod val="50000"/>
                  </a:schemeClr>
                </a:solidFill>
                <a:uFillTx/>
                <a:latin typeface="Trebuchet MS" pitchFamily="34" charset="0"/>
                <a:ea typeface="+mj-ea"/>
                <a:cs typeface="Arial" pitchFamily="34" charset="0"/>
              </a:rPr>
              <a:t>Change of Use Example A</a:t>
            </a:r>
            <a:br>
              <a:rPr lang="en-US" sz="6300" dirty="0" smtClean="0">
                <a:solidFill>
                  <a:schemeClr val="bg2">
                    <a:lumMod val="50000"/>
                  </a:schemeClr>
                </a:solidFill>
                <a:uFillTx/>
                <a:latin typeface="Trebuchet MS" pitchFamily="34" charset="0"/>
                <a:ea typeface="+mj-ea"/>
                <a:cs typeface="Arial" pitchFamily="34" charset="0"/>
              </a:rPr>
            </a:br>
            <a:r>
              <a:rPr lang="en-US" sz="3400" dirty="0" smtClean="0">
                <a:solidFill>
                  <a:schemeClr val="bg2">
                    <a:lumMod val="50000"/>
                  </a:schemeClr>
                </a:solidFill>
                <a:uFillTx/>
                <a:latin typeface="Trebuchet MS" pitchFamily="34" charset="0"/>
                <a:ea typeface="+mj-ea"/>
                <a:cs typeface="Arial" pitchFamily="34" charset="0"/>
              </a:rPr>
              <a:t>                 </a:t>
            </a:r>
            <a:r>
              <a:rPr lang="en-US" sz="3400" u="sng" dirty="0" smtClean="0">
                <a:solidFill>
                  <a:schemeClr val="bg2">
                    <a:lumMod val="50000"/>
                  </a:schemeClr>
                </a:solidFill>
                <a:uFillTx/>
                <a:latin typeface="Trebuchet MS" pitchFamily="34" charset="0"/>
                <a:ea typeface="+mj-ea"/>
                <a:cs typeface="Arial" pitchFamily="34" charset="0"/>
              </a:rPr>
              <a:t>After change</a:t>
            </a:r>
            <a:endParaRPr lang="en-US" sz="3400" u="sng" dirty="0">
              <a:solidFill>
                <a:schemeClr val="bg2">
                  <a:lumMod val="50000"/>
                </a:schemeClr>
              </a:solidFill>
              <a:uFillTx/>
              <a:latin typeface="Trebuchet MS" pitchFamily="34" charset="0"/>
              <a:ea typeface="+mj-ea"/>
              <a:cs typeface="Arial" pitchFamily="34" charset="0"/>
            </a:endParaRPr>
          </a:p>
        </p:txBody>
      </p:sp>
      <p:grpSp>
        <p:nvGrpSpPr>
          <p:cNvPr id="3" name="Group 58"/>
          <p:cNvGrpSpPr/>
          <p:nvPr/>
        </p:nvGrpSpPr>
        <p:grpSpPr>
          <a:xfrm>
            <a:off x="779668" y="3292551"/>
            <a:ext cx="10816279" cy="4618704"/>
            <a:chOff x="548204" y="2315074"/>
            <a:chExt cx="7605196" cy="3247526"/>
          </a:xfrm>
        </p:grpSpPr>
        <p:sp>
          <p:nvSpPr>
            <p:cNvPr id="4" name="TextBox 3"/>
            <p:cNvSpPr txBox="1">
              <a:spLocks/>
            </p:cNvSpPr>
            <p:nvPr/>
          </p:nvSpPr>
          <p:spPr>
            <a:xfrm rot="447405">
              <a:off x="548204" y="2315074"/>
              <a:ext cx="749579" cy="313788"/>
            </a:xfrm>
            <a:prstGeom prst="rect">
              <a:avLst/>
            </a:prstGeom>
            <a:noFill/>
          </p:spPr>
          <p:txBody>
            <a:bodyPr wrap="square" rtlCol="0">
              <a:spAutoFit/>
            </a:bodyPr>
            <a:lstStyle/>
            <a:p>
              <a:r>
                <a:rPr lang="en-US" sz="2300" b="1" dirty="0" smtClean="0">
                  <a:solidFill>
                    <a:srgbClr val="0070C0"/>
                  </a:solidFill>
                  <a:uFillTx/>
                </a:rPr>
                <a:t>River</a:t>
              </a:r>
              <a:endParaRPr lang="en-US" sz="2300" b="1" dirty="0">
                <a:solidFill>
                  <a:srgbClr val="0070C0"/>
                </a:solidFill>
                <a:uFillTx/>
              </a:endParaRPr>
            </a:p>
          </p:txBody>
        </p:sp>
        <p:cxnSp>
          <p:nvCxnSpPr>
            <p:cNvPr id="5" name="Curved Connector 4"/>
            <p:cNvCxnSpPr/>
            <p:nvPr/>
          </p:nvCxnSpPr>
          <p:spPr>
            <a:xfrm>
              <a:off x="609600" y="2590800"/>
              <a:ext cx="7543800" cy="2971800"/>
            </a:xfrm>
            <a:prstGeom prst="curvedConnector3">
              <a:avLst>
                <a:gd name="adj1" fmla="val 25349"/>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a:spLocks/>
          </p:cNvSpPr>
          <p:nvPr/>
        </p:nvSpPr>
        <p:spPr>
          <a:xfrm>
            <a:off x="3467954" y="3412211"/>
            <a:ext cx="1625600" cy="481499"/>
          </a:xfrm>
          <a:prstGeom prst="rect">
            <a:avLst/>
          </a:prstGeom>
          <a:noFill/>
        </p:spPr>
        <p:txBody>
          <a:bodyPr wrap="square" lIns="130046" tIns="65023" rIns="130046" bIns="65023" rtlCol="0">
            <a:spAutoFit/>
          </a:bodyPr>
          <a:lstStyle/>
          <a:p>
            <a:r>
              <a:rPr lang="en-US" sz="2300" b="1" dirty="0" smtClean="0">
                <a:solidFill>
                  <a:srgbClr val="0070C0"/>
                </a:solidFill>
                <a:uFillTx/>
              </a:rPr>
              <a:t>Ditch</a:t>
            </a:r>
            <a:endParaRPr lang="en-US" sz="2300" b="1" dirty="0">
              <a:solidFill>
                <a:srgbClr val="0070C0"/>
              </a:solidFill>
              <a:uFillTx/>
            </a:endParaRPr>
          </a:p>
        </p:txBody>
      </p:sp>
      <p:sp>
        <p:nvSpPr>
          <p:cNvPr id="8" name="TextBox 7"/>
          <p:cNvSpPr txBox="1">
            <a:spLocks/>
          </p:cNvSpPr>
          <p:nvPr/>
        </p:nvSpPr>
        <p:spPr>
          <a:xfrm>
            <a:off x="6502400" y="3467947"/>
            <a:ext cx="4037948" cy="746869"/>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6</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(600 ac-ft) goes </a:t>
            </a:r>
          </a:p>
          <a:p>
            <a:pPr algn="ctr"/>
            <a:r>
              <a:rPr lang="en-US" sz="2000" dirty="0" smtClean="0">
                <a:solidFill>
                  <a:schemeClr val="tx2">
                    <a:lumMod val="10000"/>
                  </a:schemeClr>
                </a:solidFill>
                <a:uFillTx/>
              </a:rPr>
              <a:t>to </a:t>
            </a:r>
            <a:r>
              <a:rPr lang="en-US" sz="2000" dirty="0" smtClean="0">
                <a:solidFill>
                  <a:schemeClr val="tx2">
                    <a:lumMod val="10000"/>
                  </a:schemeClr>
                </a:solidFill>
                <a:uFillTx/>
              </a:rPr>
              <a:t>another use</a:t>
            </a:r>
            <a:endParaRPr lang="en-US" sz="2000" dirty="0">
              <a:solidFill>
                <a:schemeClr val="tx2">
                  <a:lumMod val="10000"/>
                </a:schemeClr>
              </a:solidFill>
              <a:uFillTx/>
            </a:endParaRPr>
          </a:p>
        </p:txBody>
      </p:sp>
      <p:grpSp>
        <p:nvGrpSpPr>
          <p:cNvPr id="9" name="Group 51"/>
          <p:cNvGrpSpPr/>
          <p:nvPr/>
        </p:nvGrpSpPr>
        <p:grpSpPr>
          <a:xfrm>
            <a:off x="4539841" y="4119681"/>
            <a:ext cx="3363729" cy="2611974"/>
            <a:chOff x="3269852" y="2912735"/>
            <a:chExt cx="1376445" cy="1804427"/>
          </a:xfrm>
        </p:grpSpPr>
        <p:sp>
          <p:nvSpPr>
            <p:cNvPr id="10" name="Right Arrow 9"/>
            <p:cNvSpPr>
              <a:spLocks/>
            </p:cNvSpPr>
            <p:nvPr/>
          </p:nvSpPr>
          <p:spPr>
            <a:xfrm rot="5144788" flipV="1">
              <a:off x="2416829" y="3765758"/>
              <a:ext cx="1804427" cy="98382"/>
            </a:xfrm>
            <a:prstGeom prst="rightArrow">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uFillTx/>
              </a:endParaRPr>
            </a:p>
          </p:txBody>
        </p:sp>
        <p:sp>
          <p:nvSpPr>
            <p:cNvPr id="11" name="TextBox 10"/>
            <p:cNvSpPr txBox="1">
              <a:spLocks/>
            </p:cNvSpPr>
            <p:nvPr/>
          </p:nvSpPr>
          <p:spPr>
            <a:xfrm>
              <a:off x="3274696" y="4109581"/>
              <a:ext cx="1371601" cy="489028"/>
            </a:xfrm>
            <a:prstGeom prst="rect">
              <a:avLst/>
            </a:prstGeom>
            <a:noFill/>
          </p:spPr>
          <p:txBody>
            <a:bodyPr wrap="square" rtlCol="0">
              <a:spAutoFit/>
            </a:bodyPr>
            <a:lstStyle/>
            <a:p>
              <a:pPr algn="ctr"/>
              <a:r>
                <a:rPr lang="en-US" sz="2000" b="1" u="sng" dirty="0" smtClean="0">
                  <a:solidFill>
                    <a:schemeClr val="tx2">
                      <a:lumMod val="10000"/>
                    </a:schemeClr>
                  </a:solidFill>
                  <a:uFillTx/>
                </a:rPr>
                <a:t>4</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(400 ac-ft) is </a:t>
              </a:r>
            </a:p>
            <a:p>
              <a:pPr algn="ctr"/>
              <a:r>
                <a:rPr lang="en-US" sz="2000" dirty="0" smtClean="0">
                  <a:solidFill>
                    <a:schemeClr val="tx2">
                      <a:lumMod val="10000"/>
                    </a:schemeClr>
                  </a:solidFill>
                  <a:uFillTx/>
                </a:rPr>
                <a:t>returned to the river</a:t>
              </a:r>
              <a:endParaRPr lang="en-US" sz="2000" dirty="0">
                <a:solidFill>
                  <a:schemeClr val="tx2">
                    <a:lumMod val="10000"/>
                  </a:schemeClr>
                </a:solidFill>
                <a:uFillTx/>
              </a:endParaRPr>
            </a:p>
          </p:txBody>
        </p:sp>
      </p:grpSp>
      <p:sp>
        <p:nvSpPr>
          <p:cNvPr id="12" name="TextBox 11"/>
          <p:cNvSpPr txBox="1">
            <a:spLocks/>
          </p:cNvSpPr>
          <p:nvPr/>
        </p:nvSpPr>
        <p:spPr>
          <a:xfrm>
            <a:off x="7694507" y="7911253"/>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14</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
        <p:nvSpPr>
          <p:cNvPr id="14" name="Parallelogram 13"/>
          <p:cNvSpPr>
            <a:spLocks/>
          </p:cNvSpPr>
          <p:nvPr/>
        </p:nvSpPr>
        <p:spPr>
          <a:xfrm>
            <a:off x="5093547" y="4551680"/>
            <a:ext cx="2709333" cy="1083733"/>
          </a:xfrm>
          <a:prstGeom prst="parallelogram">
            <a:avLst>
              <a:gd name="adj" fmla="val 149554"/>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uFillTx/>
            </a:endParaRPr>
          </a:p>
        </p:txBody>
      </p:sp>
      <p:sp>
        <p:nvSpPr>
          <p:cNvPr id="15" name="TextBox 14"/>
          <p:cNvSpPr txBox="1">
            <a:spLocks/>
          </p:cNvSpPr>
          <p:nvPr/>
        </p:nvSpPr>
        <p:spPr>
          <a:xfrm>
            <a:off x="-142433" y="3740429"/>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20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
        <p:nvSpPr>
          <p:cNvPr id="16" name="TextBox 15"/>
          <p:cNvSpPr txBox="1">
            <a:spLocks/>
          </p:cNvSpPr>
          <p:nvPr/>
        </p:nvSpPr>
        <p:spPr>
          <a:xfrm>
            <a:off x="1625600" y="5201920"/>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87400" y="3657600"/>
            <a:ext cx="10972800" cy="1249680"/>
          </a:xfrm>
          <a:prstGeom prst="rect">
            <a:avLst/>
          </a:prstGeom>
          <a:noFill/>
        </p:spPr>
        <p:txBody>
          <a:bodyPr lIns="92070" tIns="46035" rIns="92070" bIns="46035" anchor="ctr">
            <a:normAutofit fontScale="90000"/>
          </a:bodyPr>
          <a:lstStyle/>
          <a:p>
            <a:pPr lvl="3" algn="ctr" rtl="0">
              <a:spcBef>
                <a:spcPct val="0"/>
              </a:spcBef>
            </a:pPr>
            <a:r>
              <a:rPr lang="en-US" sz="8500" i="0" dirty="0" smtClean="0">
                <a:solidFill>
                  <a:schemeClr val="tx2">
                    <a:lumMod val="10000"/>
                  </a:schemeClr>
                </a:solidFill>
                <a:uFillTx/>
                <a:latin typeface="Trebuchet MS" pitchFamily="34" charset="0"/>
              </a:rPr>
              <a:t>For example…</a:t>
            </a:r>
            <a:br>
              <a:rPr lang="en-US" sz="8500" i="0" dirty="0" smtClean="0">
                <a:solidFill>
                  <a:schemeClr val="tx2">
                    <a:lumMod val="10000"/>
                  </a:schemeClr>
                </a:solidFill>
                <a:uFillTx/>
                <a:latin typeface="Trebuchet MS" pitchFamily="34" charset="0"/>
              </a:rPr>
            </a:br>
            <a:r>
              <a:rPr lang="en-US" sz="5100" i="0" dirty="0" smtClean="0">
                <a:solidFill>
                  <a:schemeClr val="tx2">
                    <a:lumMod val="10000"/>
                  </a:schemeClr>
                </a:solidFill>
                <a:uFillTx/>
                <a:latin typeface="Trebuchet MS" pitchFamily="34" charset="0"/>
              </a:rPr>
              <a:t>Let’s tweak the example</a:t>
            </a:r>
            <a:br>
              <a:rPr lang="en-US" sz="5100" i="0" dirty="0" smtClean="0">
                <a:solidFill>
                  <a:schemeClr val="tx2">
                    <a:lumMod val="10000"/>
                  </a:schemeClr>
                </a:solidFill>
                <a:uFillTx/>
                <a:latin typeface="Trebuchet MS" pitchFamily="34" charset="0"/>
              </a:rPr>
            </a:br>
            <a:r>
              <a:rPr lang="en-US" sz="5100" i="0" dirty="0" smtClean="0">
                <a:solidFill>
                  <a:schemeClr val="tx2">
                    <a:lumMod val="10000"/>
                  </a:schemeClr>
                </a:solidFill>
                <a:uFillTx/>
                <a:latin typeface="Trebuchet MS" pitchFamily="34" charset="0"/>
              </a:rPr>
              <a:t/>
            </a:r>
            <a:br>
              <a:rPr lang="en-US" sz="5100" i="0" dirty="0" smtClean="0">
                <a:solidFill>
                  <a:schemeClr val="tx2">
                    <a:lumMod val="10000"/>
                  </a:schemeClr>
                </a:solidFill>
                <a:uFillTx/>
                <a:latin typeface="Trebuchet MS" pitchFamily="34" charset="0"/>
              </a:rPr>
            </a:br>
            <a:r>
              <a:rPr lang="en-US" sz="5100" i="0" dirty="0" smtClean="0">
                <a:solidFill>
                  <a:schemeClr val="tx2">
                    <a:lumMod val="10000"/>
                  </a:schemeClr>
                </a:solidFill>
                <a:uFillTx/>
                <a:latin typeface="Trebuchet MS" pitchFamily="34" charset="0"/>
              </a:rPr>
              <a:t>Divert an additional amount </a:t>
            </a:r>
            <a:br>
              <a:rPr lang="en-US" sz="5100" i="0" dirty="0" smtClean="0">
                <a:solidFill>
                  <a:schemeClr val="tx2">
                    <a:lumMod val="10000"/>
                  </a:schemeClr>
                </a:solidFill>
                <a:uFillTx/>
                <a:latin typeface="Trebuchet MS" pitchFamily="34" charset="0"/>
              </a:rPr>
            </a:br>
            <a:r>
              <a:rPr lang="en-US" sz="5100" i="0" dirty="0" smtClean="0">
                <a:solidFill>
                  <a:schemeClr val="tx2">
                    <a:lumMod val="10000"/>
                  </a:schemeClr>
                </a:solidFill>
                <a:uFillTx/>
                <a:latin typeface="Trebuchet MS" pitchFamily="34" charset="0"/>
              </a:rPr>
              <a:t>to “protect” our full decreed </a:t>
            </a:r>
            <a:br>
              <a:rPr lang="en-US" sz="5100" i="0" dirty="0" smtClean="0">
                <a:solidFill>
                  <a:schemeClr val="tx2">
                    <a:lumMod val="10000"/>
                  </a:schemeClr>
                </a:solidFill>
                <a:uFillTx/>
                <a:latin typeface="Trebuchet MS" pitchFamily="34" charset="0"/>
              </a:rPr>
            </a:br>
            <a:r>
              <a:rPr lang="en-US" sz="5100" i="0" dirty="0" smtClean="0">
                <a:solidFill>
                  <a:schemeClr val="tx2">
                    <a:lumMod val="10000"/>
                  </a:schemeClr>
                </a:solidFill>
                <a:uFillTx/>
                <a:latin typeface="Trebuchet MS" pitchFamily="34" charset="0"/>
              </a:rPr>
              <a:t>water right</a:t>
            </a:r>
            <a:br>
              <a:rPr lang="en-US" sz="5100" i="0" dirty="0" smtClean="0">
                <a:solidFill>
                  <a:schemeClr val="tx2">
                    <a:lumMod val="10000"/>
                  </a:schemeClr>
                </a:solidFill>
                <a:uFillTx/>
                <a:latin typeface="Trebuchet MS" pitchFamily="34" charset="0"/>
              </a:rPr>
            </a:br>
            <a:r>
              <a:rPr lang="en-US" sz="5100" i="0" dirty="0" smtClean="0">
                <a:solidFill>
                  <a:schemeClr val="tx2">
                    <a:lumMod val="10000"/>
                  </a:schemeClr>
                </a:solidFill>
                <a:uFillTx/>
                <a:latin typeface="Trebuchet MS" pitchFamily="34" charset="0"/>
              </a:rPr>
              <a:t/>
            </a:r>
            <a:br>
              <a:rPr lang="en-US" sz="5100" i="0" dirty="0" smtClean="0">
                <a:solidFill>
                  <a:schemeClr val="tx2">
                    <a:lumMod val="10000"/>
                  </a:schemeClr>
                </a:solidFill>
                <a:uFillTx/>
                <a:latin typeface="Trebuchet MS" pitchFamily="34" charset="0"/>
              </a:rPr>
            </a:br>
            <a:endParaRPr lang="en-US" sz="5100" i="0" u="sng" dirty="0" smtClean="0">
              <a:solidFill>
                <a:schemeClr val="tx2">
                  <a:lumMod val="10000"/>
                </a:schemeClr>
              </a:solidFill>
              <a:uFillTx/>
              <a:latin typeface="Trebuchet MS" pitchFamily="34" charset="0"/>
              <a:cs typeface="Arial" pitchFamily="34" charset="0"/>
            </a:endParaRPr>
          </a:p>
        </p:txBody>
      </p:sp>
      <p:sp>
        <p:nvSpPr>
          <p:cNvPr id="3" name="Rectangle 2"/>
          <p:cNvSpPr>
            <a:spLocks/>
          </p:cNvSpPr>
          <p:nvPr/>
        </p:nvSpPr>
        <p:spPr>
          <a:xfrm>
            <a:off x="1244600" y="6172200"/>
            <a:ext cx="10510826" cy="2123658"/>
          </a:xfrm>
          <a:prstGeom prst="rect">
            <a:avLst/>
          </a:prstGeom>
        </p:spPr>
        <p:txBody>
          <a:bodyPr wrap="none">
            <a:spAutoFit/>
          </a:bodyPr>
          <a:lstStyle/>
          <a:p>
            <a:pPr algn="ctr"/>
            <a:r>
              <a:rPr lang="en-US" sz="6600" dirty="0" smtClean="0">
                <a:solidFill>
                  <a:schemeClr val="tx2">
                    <a:lumMod val="10000"/>
                  </a:schemeClr>
                </a:solidFill>
                <a:uFillTx/>
                <a:latin typeface="Trebuchet MS" pitchFamily="34" charset="0"/>
              </a:rPr>
              <a:t>(We think we should USE IT</a:t>
            </a:r>
          </a:p>
          <a:p>
            <a:pPr algn="ctr"/>
            <a:r>
              <a:rPr lang="en-US" sz="6600" dirty="0" smtClean="0">
                <a:solidFill>
                  <a:schemeClr val="tx2">
                    <a:lumMod val="10000"/>
                  </a:schemeClr>
                </a:solidFill>
                <a:uFillTx/>
                <a:latin typeface="Trebuchet MS" pitchFamily="34" charset="0"/>
              </a:rPr>
              <a:t> so we don’t LOSE IT)</a:t>
            </a:r>
            <a:endParaRPr lang="en-US" sz="6600" dirty="0">
              <a:uFillTx/>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33493" y="650240"/>
            <a:ext cx="12354560" cy="1625600"/>
          </a:xfrm>
          <a:prstGeom prst="rect">
            <a:avLst/>
          </a:prstGeom>
        </p:spPr>
        <p:txBody>
          <a:bodyPr lIns="130046" tIns="65023" rIns="130046" bIns="65023">
            <a:normAutofit/>
          </a:bodyPr>
          <a:lstStyle/>
          <a:p>
            <a:pPr algn="ctr" defTabSz="1300460" fontAlgn="auto" hangingPunct="1">
              <a:spcAft>
                <a:spcPts val="0"/>
              </a:spcAft>
              <a:defRPr>
                <a:uFillTx/>
              </a:defRPr>
            </a:pPr>
            <a:r>
              <a:rPr lang="en-US" sz="6300" dirty="0" smtClean="0">
                <a:solidFill>
                  <a:schemeClr val="bg2">
                    <a:lumMod val="50000"/>
                  </a:schemeClr>
                </a:solidFill>
                <a:uFillTx/>
                <a:latin typeface="Trebuchet MS" pitchFamily="34" charset="0"/>
                <a:ea typeface="+mj-ea"/>
                <a:cs typeface="Arial" pitchFamily="34" charset="0"/>
              </a:rPr>
              <a:t>Change of Use Example B</a:t>
            </a:r>
            <a:br>
              <a:rPr lang="en-US" sz="6300" dirty="0" smtClean="0">
                <a:solidFill>
                  <a:schemeClr val="bg2">
                    <a:lumMod val="50000"/>
                  </a:schemeClr>
                </a:solidFill>
                <a:uFillTx/>
                <a:latin typeface="Trebuchet MS" pitchFamily="34" charset="0"/>
                <a:ea typeface="+mj-ea"/>
                <a:cs typeface="Arial" pitchFamily="34" charset="0"/>
              </a:rPr>
            </a:br>
            <a:r>
              <a:rPr lang="en-US" sz="3400" dirty="0" smtClean="0">
                <a:solidFill>
                  <a:schemeClr val="bg2">
                    <a:lumMod val="50000"/>
                  </a:schemeClr>
                </a:solidFill>
                <a:uFillTx/>
                <a:latin typeface="Trebuchet MS" pitchFamily="34" charset="0"/>
                <a:ea typeface="+mj-ea"/>
                <a:cs typeface="Arial" pitchFamily="34" charset="0"/>
              </a:rPr>
              <a:t>                 before change</a:t>
            </a:r>
            <a:endParaRPr lang="en-US" sz="3400" dirty="0">
              <a:solidFill>
                <a:schemeClr val="bg2">
                  <a:lumMod val="50000"/>
                </a:schemeClr>
              </a:solidFill>
              <a:uFillTx/>
              <a:latin typeface="Trebuchet MS" pitchFamily="34" charset="0"/>
              <a:ea typeface="+mj-ea"/>
              <a:cs typeface="Arial" pitchFamily="34" charset="0"/>
            </a:endParaRPr>
          </a:p>
        </p:txBody>
      </p:sp>
      <p:grpSp>
        <p:nvGrpSpPr>
          <p:cNvPr id="3" name="Group 58"/>
          <p:cNvGrpSpPr/>
          <p:nvPr/>
        </p:nvGrpSpPr>
        <p:grpSpPr>
          <a:xfrm>
            <a:off x="779668" y="3292551"/>
            <a:ext cx="10816279" cy="4618704"/>
            <a:chOff x="548204" y="2315074"/>
            <a:chExt cx="7605196" cy="3247526"/>
          </a:xfrm>
        </p:grpSpPr>
        <p:sp>
          <p:nvSpPr>
            <p:cNvPr id="4" name="TextBox 3"/>
            <p:cNvSpPr txBox="1">
              <a:spLocks/>
            </p:cNvSpPr>
            <p:nvPr/>
          </p:nvSpPr>
          <p:spPr>
            <a:xfrm rot="447405">
              <a:off x="548204" y="2315074"/>
              <a:ext cx="749579" cy="313788"/>
            </a:xfrm>
            <a:prstGeom prst="rect">
              <a:avLst/>
            </a:prstGeom>
            <a:noFill/>
          </p:spPr>
          <p:txBody>
            <a:bodyPr wrap="square" rtlCol="0">
              <a:spAutoFit/>
            </a:bodyPr>
            <a:lstStyle/>
            <a:p>
              <a:r>
                <a:rPr lang="en-US" sz="2300" b="1" dirty="0" smtClean="0">
                  <a:solidFill>
                    <a:srgbClr val="0070C0"/>
                  </a:solidFill>
                  <a:uFillTx/>
                </a:rPr>
                <a:t>River</a:t>
              </a:r>
              <a:endParaRPr lang="en-US" sz="2300" b="1" dirty="0">
                <a:solidFill>
                  <a:srgbClr val="0070C0"/>
                </a:solidFill>
                <a:uFillTx/>
              </a:endParaRPr>
            </a:p>
          </p:txBody>
        </p:sp>
        <p:cxnSp>
          <p:nvCxnSpPr>
            <p:cNvPr id="5" name="Curved Connector 4"/>
            <p:cNvCxnSpPr/>
            <p:nvPr/>
          </p:nvCxnSpPr>
          <p:spPr>
            <a:xfrm>
              <a:off x="609600" y="2590800"/>
              <a:ext cx="7543800" cy="2971800"/>
            </a:xfrm>
            <a:prstGeom prst="curvedConnector3">
              <a:avLst>
                <a:gd name="adj1" fmla="val 25349"/>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6" name="Parallelogram 5"/>
          <p:cNvSpPr>
            <a:spLocks/>
          </p:cNvSpPr>
          <p:nvPr/>
        </p:nvSpPr>
        <p:spPr>
          <a:xfrm>
            <a:off x="5418667" y="4334934"/>
            <a:ext cx="2709333" cy="1083733"/>
          </a:xfrm>
          <a:prstGeom prst="parallelogram">
            <a:avLst>
              <a:gd name="adj" fmla="val 149554"/>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7" name="TextBox 6"/>
          <p:cNvSpPr txBox="1">
            <a:spLocks/>
          </p:cNvSpPr>
          <p:nvPr/>
        </p:nvSpPr>
        <p:spPr>
          <a:xfrm>
            <a:off x="3467954" y="3412211"/>
            <a:ext cx="1625600" cy="481499"/>
          </a:xfrm>
          <a:prstGeom prst="rect">
            <a:avLst/>
          </a:prstGeom>
          <a:noFill/>
        </p:spPr>
        <p:txBody>
          <a:bodyPr wrap="square" lIns="130046" tIns="65023" rIns="130046" bIns="65023" rtlCol="0">
            <a:spAutoFit/>
          </a:bodyPr>
          <a:lstStyle/>
          <a:p>
            <a:r>
              <a:rPr lang="en-US" sz="2300" b="1" dirty="0" smtClean="0">
                <a:solidFill>
                  <a:srgbClr val="0070C0"/>
                </a:solidFill>
                <a:uFillTx/>
              </a:rPr>
              <a:t>Ditch</a:t>
            </a:r>
            <a:endParaRPr lang="en-US" sz="2300" b="1" dirty="0">
              <a:solidFill>
                <a:srgbClr val="0070C0"/>
              </a:solidFill>
              <a:uFillTx/>
            </a:endParaRPr>
          </a:p>
        </p:txBody>
      </p:sp>
      <p:sp>
        <p:nvSpPr>
          <p:cNvPr id="8" name="Right Arrow 7"/>
          <p:cNvSpPr>
            <a:spLocks/>
          </p:cNvSpPr>
          <p:nvPr/>
        </p:nvSpPr>
        <p:spPr>
          <a:xfrm rot="2369919">
            <a:off x="5204504" y="4213286"/>
            <a:ext cx="1379732" cy="162715"/>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9" name="TextBox 8"/>
          <p:cNvSpPr txBox="1">
            <a:spLocks/>
          </p:cNvSpPr>
          <p:nvPr/>
        </p:nvSpPr>
        <p:spPr>
          <a:xfrm>
            <a:off x="3746624" y="4118187"/>
            <a:ext cx="2600960" cy="1054646"/>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15</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a:t>
            </a:r>
          </a:p>
          <a:p>
            <a:pPr algn="ctr"/>
            <a:r>
              <a:rPr lang="en-US" sz="2000" dirty="0" smtClean="0">
                <a:solidFill>
                  <a:schemeClr val="tx2">
                    <a:lumMod val="10000"/>
                  </a:schemeClr>
                </a:solidFill>
                <a:uFillTx/>
              </a:rPr>
              <a:t>(1500 ac-ft)</a:t>
            </a:r>
            <a:br>
              <a:rPr lang="en-US" sz="2000" dirty="0" smtClean="0">
                <a:solidFill>
                  <a:schemeClr val="tx2">
                    <a:lumMod val="10000"/>
                  </a:schemeClr>
                </a:solidFill>
                <a:uFillTx/>
              </a:rPr>
            </a:br>
            <a:r>
              <a:rPr lang="en-US" sz="2000" dirty="0" smtClean="0">
                <a:solidFill>
                  <a:schemeClr val="tx2">
                    <a:lumMod val="10000"/>
                  </a:schemeClr>
                </a:solidFill>
                <a:uFillTx/>
              </a:rPr>
              <a:t>applied to Field</a:t>
            </a:r>
            <a:endParaRPr lang="en-US" sz="2000" dirty="0">
              <a:solidFill>
                <a:schemeClr val="tx2">
                  <a:lumMod val="10000"/>
                </a:schemeClr>
              </a:solidFill>
              <a:uFillTx/>
            </a:endParaRPr>
          </a:p>
        </p:txBody>
      </p:sp>
      <p:grpSp>
        <p:nvGrpSpPr>
          <p:cNvPr id="10" name="Group 50"/>
          <p:cNvGrpSpPr/>
          <p:nvPr/>
        </p:nvGrpSpPr>
        <p:grpSpPr>
          <a:xfrm>
            <a:off x="7490220" y="4443306"/>
            <a:ext cx="4784105" cy="707886"/>
            <a:chOff x="4379883" y="3429002"/>
            <a:chExt cx="1986176" cy="497733"/>
          </a:xfrm>
        </p:grpSpPr>
        <p:sp>
          <p:nvSpPr>
            <p:cNvPr id="11" name="TextBox 10"/>
            <p:cNvSpPr txBox="1">
              <a:spLocks/>
            </p:cNvSpPr>
            <p:nvPr/>
          </p:nvSpPr>
          <p:spPr>
            <a:xfrm>
              <a:off x="4689659" y="3429002"/>
              <a:ext cx="1676400" cy="497733"/>
            </a:xfrm>
            <a:prstGeom prst="rect">
              <a:avLst/>
            </a:prstGeom>
            <a:noFill/>
          </p:spPr>
          <p:txBody>
            <a:bodyPr wrap="square" rtlCol="0">
              <a:spAutoFit/>
            </a:bodyPr>
            <a:lstStyle/>
            <a:p>
              <a:pPr algn="ctr"/>
              <a:r>
                <a:rPr lang="en-US" sz="2000" b="1" u="sng" dirty="0" smtClean="0">
                  <a:solidFill>
                    <a:schemeClr val="tx2">
                      <a:lumMod val="10000"/>
                    </a:schemeClr>
                  </a:solidFill>
                  <a:uFillTx/>
                </a:rPr>
                <a:t>6</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(600 ac-ft) </a:t>
              </a:r>
            </a:p>
            <a:p>
              <a:pPr algn="ctr"/>
              <a:r>
                <a:rPr lang="en-US" sz="2000" dirty="0" smtClean="0">
                  <a:solidFill>
                    <a:schemeClr val="tx2">
                      <a:lumMod val="10000"/>
                    </a:schemeClr>
                  </a:solidFill>
                  <a:uFillTx/>
                </a:rPr>
                <a:t>consumed by the crop</a:t>
              </a:r>
              <a:endParaRPr lang="en-US" sz="2000" dirty="0">
                <a:solidFill>
                  <a:schemeClr val="tx2">
                    <a:lumMod val="10000"/>
                  </a:schemeClr>
                </a:solidFill>
                <a:uFillTx/>
              </a:endParaRPr>
            </a:p>
          </p:txBody>
        </p:sp>
        <p:sp>
          <p:nvSpPr>
            <p:cNvPr id="12" name="Right Arrow 11"/>
            <p:cNvSpPr>
              <a:spLocks/>
            </p:cNvSpPr>
            <p:nvPr/>
          </p:nvSpPr>
          <p:spPr>
            <a:xfrm rot="298872" flipV="1">
              <a:off x="4379883" y="3661446"/>
              <a:ext cx="307118" cy="126210"/>
            </a:xfrm>
            <a:prstGeom prst="rightArrow">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uFillTx/>
              </a:endParaRPr>
            </a:p>
          </p:txBody>
        </p:sp>
      </p:grpSp>
      <p:grpSp>
        <p:nvGrpSpPr>
          <p:cNvPr id="13" name="Group 51"/>
          <p:cNvGrpSpPr/>
          <p:nvPr/>
        </p:nvGrpSpPr>
        <p:grpSpPr>
          <a:xfrm>
            <a:off x="6027403" y="5380792"/>
            <a:ext cx="3393395" cy="1875800"/>
            <a:chOff x="3878564" y="3783943"/>
            <a:chExt cx="1388584" cy="1295856"/>
          </a:xfrm>
        </p:grpSpPr>
        <p:sp>
          <p:nvSpPr>
            <p:cNvPr id="14" name="Right Arrow 13"/>
            <p:cNvSpPr>
              <a:spLocks/>
            </p:cNvSpPr>
            <p:nvPr/>
          </p:nvSpPr>
          <p:spPr>
            <a:xfrm rot="5144788" flipV="1">
              <a:off x="3269295" y="4393212"/>
              <a:ext cx="1295856" cy="77317"/>
            </a:xfrm>
            <a:prstGeom prst="rightArrow">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uFillTx/>
              </a:endParaRPr>
            </a:p>
          </p:txBody>
        </p:sp>
        <p:sp>
          <p:nvSpPr>
            <p:cNvPr id="15" name="TextBox 14"/>
            <p:cNvSpPr txBox="1">
              <a:spLocks/>
            </p:cNvSpPr>
            <p:nvPr/>
          </p:nvSpPr>
          <p:spPr>
            <a:xfrm>
              <a:off x="3895548" y="3959843"/>
              <a:ext cx="1371600" cy="701649"/>
            </a:xfrm>
            <a:prstGeom prst="rect">
              <a:avLst/>
            </a:prstGeom>
            <a:noFill/>
          </p:spPr>
          <p:txBody>
            <a:bodyPr wrap="square" rtlCol="0">
              <a:spAutoFit/>
            </a:bodyPr>
            <a:lstStyle/>
            <a:p>
              <a:pPr algn="ctr"/>
              <a:r>
                <a:rPr lang="en-US" sz="2000" b="1" u="sng" dirty="0" smtClean="0">
                  <a:solidFill>
                    <a:schemeClr val="tx2">
                      <a:lumMod val="10000"/>
                    </a:schemeClr>
                  </a:solidFill>
                  <a:uFillTx/>
                </a:rPr>
                <a:t>9</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(900 ac-ft) returns to the river by surface or ground water</a:t>
              </a:r>
              <a:endParaRPr lang="en-US" sz="2000" dirty="0">
                <a:solidFill>
                  <a:schemeClr val="tx2">
                    <a:lumMod val="10000"/>
                  </a:schemeClr>
                </a:solidFill>
                <a:uFillTx/>
              </a:endParaRPr>
            </a:p>
          </p:txBody>
        </p:sp>
      </p:grpSp>
      <p:pic>
        <p:nvPicPr>
          <p:cNvPr id="16" name="Picture 3" descr="C:\Users\Flex\AppData\Local\Microsoft\Windows\Temporary Internet Files\Content.IE5\T3RMLZQ0\MC900335752[1].wmf"/>
          <p:cNvPicPr>
            <a:picLocks noChangeAspect="1" noChangeArrowheads="1"/>
          </p:cNvPicPr>
          <p:nvPr/>
        </p:nvPicPr>
        <p:blipFill>
          <a:blip r:embed="rId3" cstate="print"/>
          <a:srcRect/>
          <a:stretch>
            <a:fillRect/>
          </a:stretch>
        </p:blipFill>
        <p:spPr bwMode="auto">
          <a:xfrm>
            <a:off x="10617200" y="5257800"/>
            <a:ext cx="1950720" cy="1324161"/>
          </a:xfrm>
          <a:prstGeom prst="rect">
            <a:avLst/>
          </a:prstGeom>
          <a:noFill/>
        </p:spPr>
      </p:pic>
      <p:sp>
        <p:nvSpPr>
          <p:cNvPr id="17" name="TextBox 16"/>
          <p:cNvSpPr txBox="1">
            <a:spLocks/>
          </p:cNvSpPr>
          <p:nvPr/>
        </p:nvSpPr>
        <p:spPr>
          <a:xfrm>
            <a:off x="7694507" y="7911253"/>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14</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pic>
        <p:nvPicPr>
          <p:cNvPr id="18" name="Picture 4" descr="C:\Users\Flex\AppData\Local\Microsoft\Windows\Temporary Internet Files\Content.IE5\THIJVKFY\MC900297985[1].wmf"/>
          <p:cNvPicPr>
            <a:picLocks noChangeAspect="1" noChangeArrowheads="1"/>
          </p:cNvPicPr>
          <p:nvPr/>
        </p:nvPicPr>
        <p:blipFill>
          <a:blip r:embed="rId4" cstate="print"/>
          <a:srcRect/>
          <a:stretch>
            <a:fillRect/>
          </a:stretch>
        </p:blipFill>
        <p:spPr bwMode="auto">
          <a:xfrm>
            <a:off x="10078720" y="1300481"/>
            <a:ext cx="2374676" cy="2128886"/>
          </a:xfrm>
          <a:prstGeom prst="rect">
            <a:avLst/>
          </a:prstGeom>
          <a:noFill/>
        </p:spPr>
      </p:pic>
      <p:sp>
        <p:nvSpPr>
          <p:cNvPr id="19" name="TextBox 18"/>
          <p:cNvSpPr txBox="1">
            <a:spLocks/>
          </p:cNvSpPr>
          <p:nvPr/>
        </p:nvSpPr>
        <p:spPr>
          <a:xfrm>
            <a:off x="-142433" y="3740429"/>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20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
        <p:nvSpPr>
          <p:cNvPr id="20" name="Right Arrow 19"/>
          <p:cNvSpPr>
            <a:spLocks/>
          </p:cNvSpPr>
          <p:nvPr/>
        </p:nvSpPr>
        <p:spPr>
          <a:xfrm rot="20720080">
            <a:off x="2756609" y="3143847"/>
            <a:ext cx="10295467" cy="108373"/>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21" name="TextBox 20"/>
          <p:cNvSpPr txBox="1">
            <a:spLocks/>
          </p:cNvSpPr>
          <p:nvPr/>
        </p:nvSpPr>
        <p:spPr>
          <a:xfrm>
            <a:off x="1625600" y="5201920"/>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5</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7"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2" y="7239000"/>
            <a:ext cx="7960358" cy="220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r>
              <a:rPr lang="en-US" sz="2400" b="1" dirty="0" err="1" smtClean="0">
                <a:solidFill>
                  <a:schemeClr val="tx2">
                    <a:lumMod val="10000"/>
                  </a:schemeClr>
                </a:solidFill>
                <a:uFillTx/>
                <a:latin typeface="Trebuchet MS" pitchFamily="34" charset="0"/>
              </a:rPr>
              <a:t>cfs</a:t>
            </a:r>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r>
              <a:rPr lang="en-US" sz="2400" b="1" dirty="0" smtClean="0">
                <a:solidFill>
                  <a:schemeClr val="tx2">
                    <a:lumMod val="10000"/>
                  </a:schemeClr>
                </a:solidFill>
                <a:uFillTx/>
                <a:latin typeface="Trebuchet MS" pitchFamily="34" charset="0"/>
              </a:rPr>
              <a:t>Breakdown </a:t>
            </a:r>
            <a:endParaRPr lang="en-US" sz="2400" b="1" dirty="0">
              <a:solidFill>
                <a:schemeClr val="tx2">
                  <a:lumMod val="10000"/>
                </a:schemeClr>
              </a:solidFill>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20 </a:t>
            </a:r>
            <a:r>
              <a:rPr lang="en-US" sz="2000" dirty="0" err="1" smtClean="0">
                <a:uFillTx/>
                <a:latin typeface="Trebuchet MS" pitchFamily="34" charset="0"/>
              </a:rPr>
              <a:t>cfs</a:t>
            </a:r>
            <a:endParaRPr lang="en-US" sz="2000" dirty="0" smtClean="0">
              <a:uFillTx/>
              <a:latin typeface="Trebuchet MS" pitchFamily="34" charset="0"/>
            </a:endParaRPr>
          </a:p>
        </p:txBody>
      </p:sp>
      <p:sp>
        <p:nvSpPr>
          <p:cNvPr id="12" name="Rectangle 11"/>
          <p:cNvSpPr>
            <a:spLocks/>
          </p:cNvSpPr>
          <p:nvPr/>
        </p:nvSpPr>
        <p:spPr>
          <a:xfrm>
            <a:off x="7493000" y="5562600"/>
            <a:ext cx="15240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5 </a:t>
            </a:r>
            <a:r>
              <a:rPr lang="en-US" sz="2000" dirty="0" err="1" smtClean="0">
                <a:uFillTx/>
                <a:latin typeface="Trebuchet MS" pitchFamily="34" charset="0"/>
              </a:rPr>
              <a:t>cfs</a:t>
            </a:r>
            <a:endParaRPr lang="en-US" sz="2000" dirty="0">
              <a:uFillTx/>
              <a:latin typeface="Trebuchet MS" pitchFamily="34" charset="0"/>
            </a:endParaRPr>
          </a:p>
        </p:txBody>
      </p:sp>
      <p:sp>
        <p:nvSpPr>
          <p:cNvPr id="16" name="Rectangle 15"/>
          <p:cNvSpPr>
            <a:spLocks/>
          </p:cNvSpPr>
          <p:nvPr/>
        </p:nvSpPr>
        <p:spPr>
          <a:xfrm>
            <a:off x="7493000" y="38100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err="1" smtClean="0">
                <a:uFillTx/>
                <a:latin typeface="Trebuchet MS" pitchFamily="34" charset="0"/>
              </a:rPr>
              <a:t>Cons.Use</a:t>
            </a:r>
            <a:endParaRPr lang="en-US" sz="2000" dirty="0" smtClean="0">
              <a:uFillTx/>
              <a:latin typeface="Trebuchet MS" pitchFamily="34" charset="0"/>
            </a:endParaRPr>
          </a:p>
          <a:p>
            <a:pPr algn="ctr"/>
            <a:r>
              <a:rPr lang="en-US" sz="2000" dirty="0" smtClean="0">
                <a:uFillTx/>
                <a:latin typeface="Trebuchet MS" pitchFamily="34" charset="0"/>
              </a:rPr>
              <a:t>6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(600 ac-ft)</a:t>
            </a:r>
            <a:endParaRPr lang="en-US" sz="2000" dirty="0">
              <a:uFillTx/>
              <a:latin typeface="Trebuchet MS" pitchFamily="34" charset="0"/>
            </a:endParaRPr>
          </a:p>
        </p:txBody>
      </p:sp>
      <p:sp>
        <p:nvSpPr>
          <p:cNvPr id="20" name="Rectangle 19"/>
          <p:cNvSpPr>
            <a:spLocks/>
          </p:cNvSpPr>
          <p:nvPr/>
        </p:nvSpPr>
        <p:spPr>
          <a:xfrm>
            <a:off x="7493000" y="819574"/>
            <a:ext cx="1524000" cy="2990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Ret. Flow</a:t>
            </a:r>
          </a:p>
          <a:p>
            <a:pPr algn="ctr"/>
            <a:r>
              <a:rPr lang="en-US" sz="2000" dirty="0" smtClean="0">
                <a:uFillTx/>
                <a:latin typeface="Trebuchet MS" pitchFamily="34" charset="0"/>
              </a:rPr>
              <a:t>9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(900 ac-ft)</a:t>
            </a:r>
          </a:p>
          <a:p>
            <a:pPr algn="ctr"/>
            <a:endParaRPr lang="en-US" sz="2000" dirty="0">
              <a:uFillTx/>
              <a:latin typeface="Trebuchet MS" pitchFamily="34" charset="0"/>
            </a:endParaRPr>
          </a:p>
        </p:txBody>
      </p:sp>
      <p:sp>
        <p:nvSpPr>
          <p:cNvPr id="21" name="Rectangle 20"/>
          <p:cNvSpPr>
            <a:spLocks/>
          </p:cNvSpPr>
          <p:nvPr/>
        </p:nvSpPr>
        <p:spPr>
          <a:xfrm>
            <a:off x="5283200" y="5581226"/>
            <a:ext cx="14478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5 </a:t>
            </a:r>
            <a:r>
              <a:rPr lang="en-US" sz="2000" dirty="0" err="1" smtClean="0">
                <a:uFillTx/>
                <a:latin typeface="Trebuchet MS" pitchFamily="34" charset="0"/>
              </a:rPr>
              <a:t>cfs</a:t>
            </a:r>
            <a:endParaRPr lang="en-US" sz="2000" dirty="0">
              <a:uFillTx/>
              <a:latin typeface="Trebuchet MS" pitchFamily="34" charset="0"/>
            </a:endParaRPr>
          </a:p>
        </p:txBody>
      </p:sp>
      <p:sp>
        <p:nvSpPr>
          <p:cNvPr id="22" name="Rectangle 21"/>
          <p:cNvSpPr>
            <a:spLocks/>
          </p:cNvSpPr>
          <p:nvPr/>
        </p:nvSpPr>
        <p:spPr>
          <a:xfrm>
            <a:off x="5283200" y="838200"/>
            <a:ext cx="1447800" cy="474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Divert</a:t>
            </a:r>
          </a:p>
          <a:p>
            <a:pPr algn="ctr"/>
            <a:endParaRPr lang="en-US" sz="2000" dirty="0" smtClean="0">
              <a:uFillTx/>
              <a:latin typeface="Trebuchet MS" pitchFamily="34" charset="0"/>
            </a:endParaRPr>
          </a:p>
          <a:p>
            <a:pPr algn="ctr"/>
            <a:r>
              <a:rPr lang="en-US" sz="2000" dirty="0" smtClean="0">
                <a:uFillTx/>
                <a:latin typeface="Trebuchet MS" pitchFamily="34" charset="0"/>
              </a:rPr>
              <a:t>15 </a:t>
            </a:r>
            <a:r>
              <a:rPr lang="en-US" sz="2000" dirty="0" err="1" smtClean="0">
                <a:uFillTx/>
                <a:latin typeface="Trebuchet MS" pitchFamily="34" charset="0"/>
              </a:rPr>
              <a:t>cfs</a:t>
            </a:r>
            <a:endParaRPr lang="en-US" sz="2000" dirty="0">
              <a:uFillTx/>
              <a:latin typeface="Trebuchet MS"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75360" y="819574"/>
            <a:ext cx="9260840" cy="7158834"/>
            <a:chOff x="975360" y="819574"/>
            <a:chExt cx="9260840" cy="7158834"/>
          </a:xfrm>
        </p:grpSpPr>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r>
                <a:rPr lang="en-US" sz="2400" b="1" dirty="0" smtClean="0">
                  <a:solidFill>
                    <a:schemeClr val="tx2">
                      <a:lumMod val="10000"/>
                    </a:schemeClr>
                  </a:solidFill>
                  <a:uFillTx/>
                  <a:latin typeface="Trebuchet MS" pitchFamily="34" charset="0"/>
                </a:rPr>
                <a:t>Breakdown </a:t>
              </a:r>
              <a:endParaRPr lang="en-US" sz="2400" b="1" dirty="0">
                <a:solidFill>
                  <a:schemeClr val="tx2">
                    <a:lumMod val="10000"/>
                  </a:schemeClr>
                </a:solidFill>
                <a:uFillTx/>
                <a:latin typeface="Trebuchet MS" pitchFamily="34" charset="0"/>
              </a:endParaRPr>
            </a:p>
          </p:txBody>
        </p:sp>
        <p:grpSp>
          <p:nvGrpSpPr>
            <p:cNvPr id="27" name="Group 26"/>
            <p:cNvGrpSpPr/>
            <p:nvPr/>
          </p:nvGrpSpPr>
          <p:grpSpPr>
            <a:xfrm>
              <a:off x="975360" y="819574"/>
              <a:ext cx="9260840" cy="6441440"/>
              <a:chOff x="975360" y="819574"/>
              <a:chExt cx="9260840" cy="6441440"/>
            </a:xfrm>
          </p:grpSpPr>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2" y="7239000"/>
                <a:ext cx="7960358" cy="220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r>
                  <a:rPr lang="en-US" sz="2400" b="1" dirty="0" err="1" smtClean="0">
                    <a:solidFill>
                      <a:schemeClr val="tx2">
                        <a:lumMod val="10000"/>
                      </a:schemeClr>
                    </a:solidFill>
                    <a:uFillTx/>
                    <a:latin typeface="Trebuchet MS" pitchFamily="34" charset="0"/>
                  </a:rPr>
                  <a:t>cfs</a:t>
                </a:r>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5562600"/>
                <a:ext cx="15240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5 </a:t>
                </a:r>
                <a:r>
                  <a:rPr lang="en-US" sz="2000" dirty="0" err="1" smtClean="0">
                    <a:uFillTx/>
                    <a:latin typeface="Trebuchet MS" pitchFamily="34" charset="0"/>
                  </a:rPr>
                  <a:t>cfs</a:t>
                </a:r>
                <a:endParaRPr lang="en-US" sz="2000" dirty="0">
                  <a:uFillTx/>
                  <a:latin typeface="Trebuchet MS" pitchFamily="34" charset="0"/>
                </a:endParaRPr>
              </a:p>
            </p:txBody>
          </p:sp>
          <p:sp>
            <p:nvSpPr>
              <p:cNvPr id="14" name="Rectangle 13"/>
              <p:cNvSpPr>
                <a:spLocks/>
              </p:cNvSpPr>
              <p:nvPr/>
            </p:nvSpPr>
            <p:spPr>
              <a:xfrm>
                <a:off x="7493000" y="38100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err="1" smtClean="0">
                    <a:uFillTx/>
                    <a:latin typeface="Trebuchet MS" pitchFamily="34" charset="0"/>
                  </a:rPr>
                  <a:t>Cons.Use</a:t>
                </a:r>
                <a:endParaRPr lang="en-US" sz="2000" dirty="0" smtClean="0">
                  <a:uFillTx/>
                  <a:latin typeface="Trebuchet MS" pitchFamily="34" charset="0"/>
                </a:endParaRPr>
              </a:p>
              <a:p>
                <a:pPr algn="ctr"/>
                <a:r>
                  <a:rPr lang="en-US" sz="2000" dirty="0" smtClean="0">
                    <a:uFillTx/>
                    <a:latin typeface="Trebuchet MS" pitchFamily="34" charset="0"/>
                  </a:rPr>
                  <a:t>6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(600 ac-ft)</a:t>
                </a:r>
                <a:endParaRPr lang="en-US" sz="2000" dirty="0">
                  <a:uFillTx/>
                  <a:latin typeface="Trebuchet MS" pitchFamily="34" charset="0"/>
                </a:endParaRPr>
              </a:p>
            </p:txBody>
          </p:sp>
          <p:sp>
            <p:nvSpPr>
              <p:cNvPr id="15" name="Rectangle 14"/>
              <p:cNvSpPr>
                <a:spLocks/>
              </p:cNvSpPr>
              <p:nvPr/>
            </p:nvSpPr>
            <p:spPr>
              <a:xfrm>
                <a:off x="7493000" y="819574"/>
                <a:ext cx="1524000" cy="2990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Ret. Flow</a:t>
                </a:r>
              </a:p>
              <a:p>
                <a:pPr algn="ctr"/>
                <a:r>
                  <a:rPr lang="en-US" sz="2000" dirty="0" smtClean="0">
                    <a:uFillTx/>
                    <a:latin typeface="Trebuchet MS" pitchFamily="34" charset="0"/>
                  </a:rPr>
                  <a:t>9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(900 ac-ft)</a:t>
                </a:r>
              </a:p>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20 </a:t>
                </a:r>
                <a:r>
                  <a:rPr lang="en-US" sz="2000" dirty="0" err="1" smtClean="0">
                    <a:uFillTx/>
                    <a:latin typeface="Trebuchet MS" pitchFamily="34" charset="0"/>
                  </a:rPr>
                  <a:t>cfs</a:t>
                </a:r>
                <a:endParaRPr lang="en-US" sz="2000" dirty="0" smtClean="0">
                  <a:uFillTx/>
                  <a:latin typeface="Trebuchet MS" pitchFamily="34" charset="0"/>
                </a:endParaRPr>
              </a:p>
            </p:txBody>
          </p:sp>
          <p:sp>
            <p:nvSpPr>
              <p:cNvPr id="18" name="Rectangle 17"/>
              <p:cNvSpPr>
                <a:spLocks/>
              </p:cNvSpPr>
              <p:nvPr/>
            </p:nvSpPr>
            <p:spPr>
              <a:xfrm>
                <a:off x="5283200" y="5581226"/>
                <a:ext cx="14478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5 </a:t>
                </a:r>
                <a:r>
                  <a:rPr lang="en-US" sz="2000" dirty="0" err="1" smtClean="0">
                    <a:uFillTx/>
                    <a:latin typeface="Trebuchet MS" pitchFamily="34" charset="0"/>
                  </a:rPr>
                  <a:t>cfs</a:t>
                </a:r>
                <a:endParaRPr lang="en-US" sz="2000" dirty="0">
                  <a:uFillTx/>
                  <a:latin typeface="Trebuchet MS" pitchFamily="34" charset="0"/>
                </a:endParaRPr>
              </a:p>
            </p:txBody>
          </p:sp>
          <p:sp>
            <p:nvSpPr>
              <p:cNvPr id="19" name="Rectangle 18"/>
              <p:cNvSpPr>
                <a:spLocks/>
              </p:cNvSpPr>
              <p:nvPr/>
            </p:nvSpPr>
            <p:spPr>
              <a:xfrm>
                <a:off x="5283200" y="838200"/>
                <a:ext cx="1447800" cy="474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Divert</a:t>
                </a:r>
              </a:p>
              <a:p>
                <a:pPr algn="ctr"/>
                <a:endParaRPr lang="en-US" sz="2000" dirty="0" smtClean="0">
                  <a:uFillTx/>
                  <a:latin typeface="Trebuchet MS" pitchFamily="34" charset="0"/>
                </a:endParaRPr>
              </a:p>
              <a:p>
                <a:pPr algn="ctr"/>
                <a:r>
                  <a:rPr lang="en-US" sz="2000" dirty="0" smtClean="0">
                    <a:uFillTx/>
                    <a:latin typeface="Trebuchet MS" pitchFamily="34" charset="0"/>
                  </a:rPr>
                  <a:t>15 </a:t>
                </a:r>
                <a:r>
                  <a:rPr lang="en-US" sz="2000" dirty="0" err="1" smtClean="0">
                    <a:uFillTx/>
                    <a:latin typeface="Trebuchet MS" pitchFamily="34" charset="0"/>
                  </a:rPr>
                  <a:t>cfs</a:t>
                </a:r>
                <a:endParaRPr lang="en-US" sz="2000" dirty="0">
                  <a:uFillTx/>
                  <a:latin typeface="Trebuchet MS" pitchFamily="34" charset="0"/>
                </a:endParaRPr>
              </a:p>
            </p:txBody>
          </p:sp>
        </p:grpSp>
      </p:grpSp>
      <p:grpSp>
        <p:nvGrpSpPr>
          <p:cNvPr id="29" name="Group 28"/>
          <p:cNvGrpSpPr/>
          <p:nvPr/>
        </p:nvGrpSpPr>
        <p:grpSpPr>
          <a:xfrm>
            <a:off x="406400" y="6629400"/>
            <a:ext cx="3200400" cy="1981200"/>
            <a:chOff x="2275840" y="819574"/>
            <a:chExt cx="7960360" cy="6441440"/>
          </a:xfrm>
        </p:grpSpPr>
        <p:cxnSp>
          <p:nvCxnSpPr>
            <p:cNvPr id="30" name="Straight Connector 29"/>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275842" y="7239000"/>
              <a:ext cx="7960358" cy="220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33" name="Rectangle 32"/>
            <p:cNvSpPr>
              <a:spLocks/>
            </p:cNvSpPr>
            <p:nvPr/>
          </p:nvSpPr>
          <p:spPr>
            <a:xfrm>
              <a:off x="7493000" y="5562600"/>
              <a:ext cx="15240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4" name="Rectangle 33"/>
            <p:cNvSpPr>
              <a:spLocks/>
            </p:cNvSpPr>
            <p:nvPr/>
          </p:nvSpPr>
          <p:spPr>
            <a:xfrm>
              <a:off x="7493000" y="38100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5" name="Rectangle 34"/>
            <p:cNvSpPr>
              <a:spLocks/>
            </p:cNvSpPr>
            <p:nvPr/>
          </p:nvSpPr>
          <p:spPr>
            <a:xfrm>
              <a:off x="7493000" y="819574"/>
              <a:ext cx="1524000" cy="2990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6" name="Rectangle 35"/>
            <p:cNvSpPr>
              <a:spLocks/>
            </p:cNvSpPr>
            <p:nvPr/>
          </p:nvSpPr>
          <p:spPr>
            <a:xfrm>
              <a:off x="5283200" y="5581226"/>
              <a:ext cx="14478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7" name="Rectangle 36"/>
            <p:cNvSpPr>
              <a:spLocks/>
            </p:cNvSpPr>
            <p:nvPr/>
          </p:nvSpPr>
          <p:spPr>
            <a:xfrm>
              <a:off x="5283200" y="838200"/>
              <a:ext cx="1447800" cy="474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2" fill="hold" nodeType="clickEffect">
                                  <p:stCondLst>
                                    <p:cond delay="0"/>
                                  </p:stCondLst>
                                  <p:childTnLst>
                                    <p:anim calcmode="lin" valueType="num">
                                      <p:cBhvr additive="base">
                                        <p:cTn id="6" dur="2000"/>
                                        <p:tgtEl>
                                          <p:spTgt spid="28"/>
                                        </p:tgtEl>
                                        <p:attrNameLst>
                                          <p:attrName>ppt_x</p:attrName>
                                        </p:attrNameLst>
                                      </p:cBhvr>
                                      <p:tavLst>
                                        <p:tav tm="0">
                                          <p:val>
                                            <p:strVal val="ppt_x"/>
                                          </p:val>
                                        </p:tav>
                                        <p:tav tm="100000">
                                          <p:val>
                                            <p:strVal val="0-ppt_w/2"/>
                                          </p:val>
                                        </p:tav>
                                      </p:tavLst>
                                    </p:anim>
                                    <p:anim calcmode="lin" valueType="num">
                                      <p:cBhvr additive="base">
                                        <p:cTn id="7" dur="2000"/>
                                        <p:tgtEl>
                                          <p:spTgt spid="28"/>
                                        </p:tgtEl>
                                        <p:attrNameLst>
                                          <p:attrName>ppt_y</p:attrName>
                                        </p:attrNameLst>
                                      </p:cBhvr>
                                      <p:tavLst>
                                        <p:tav tm="0">
                                          <p:val>
                                            <p:strVal val="ppt_y"/>
                                          </p:val>
                                        </p:tav>
                                        <p:tav tm="100000">
                                          <p:val>
                                            <p:strVal val="1+ppt_h/2"/>
                                          </p:val>
                                        </p:tav>
                                      </p:tavLst>
                                    </p:anim>
                                    <p:set>
                                      <p:cBhvr>
                                        <p:cTn id="8" dur="1" fill="hold">
                                          <p:stCondLst>
                                            <p:cond delay="1999"/>
                                          </p:stCondLst>
                                        </p:cTn>
                                        <p:tgtEl>
                                          <p:spTgt spid="28"/>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06400" y="6629400"/>
            <a:ext cx="3200400" cy="1981200"/>
            <a:chOff x="2275840" y="819574"/>
            <a:chExt cx="7960360" cy="6441440"/>
          </a:xfrm>
        </p:grpSpPr>
        <p:cxnSp>
          <p:nvCxnSpPr>
            <p:cNvPr id="20" name="Straight Connector 19"/>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75842" y="7239000"/>
              <a:ext cx="7960358" cy="220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27" name="Rectangle 26"/>
            <p:cNvSpPr>
              <a:spLocks/>
            </p:cNvSpPr>
            <p:nvPr/>
          </p:nvSpPr>
          <p:spPr>
            <a:xfrm>
              <a:off x="7493000" y="5562600"/>
              <a:ext cx="15240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8" name="Rectangle 27"/>
            <p:cNvSpPr>
              <a:spLocks/>
            </p:cNvSpPr>
            <p:nvPr/>
          </p:nvSpPr>
          <p:spPr>
            <a:xfrm>
              <a:off x="7493000" y="38100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9" name="Rectangle 28"/>
            <p:cNvSpPr>
              <a:spLocks/>
            </p:cNvSpPr>
            <p:nvPr/>
          </p:nvSpPr>
          <p:spPr>
            <a:xfrm>
              <a:off x="7493000" y="819574"/>
              <a:ext cx="1524000" cy="2990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0" name="Rectangle 29"/>
            <p:cNvSpPr>
              <a:spLocks/>
            </p:cNvSpPr>
            <p:nvPr/>
          </p:nvSpPr>
          <p:spPr>
            <a:xfrm>
              <a:off x="5283200" y="5581226"/>
              <a:ext cx="14478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1" name="Rectangle 30"/>
            <p:cNvSpPr>
              <a:spLocks/>
            </p:cNvSpPr>
            <p:nvPr/>
          </p:nvSpPr>
          <p:spPr>
            <a:xfrm>
              <a:off x="5283200" y="838200"/>
              <a:ext cx="1447800" cy="474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
        <p:nvSpPr>
          <p:cNvPr id="23" name="Title 3"/>
          <p:cNvSpPr txBox="1">
            <a:spLocks/>
          </p:cNvSpPr>
          <p:nvPr/>
        </p:nvSpPr>
        <p:spPr>
          <a:xfrm>
            <a:off x="433493" y="650240"/>
            <a:ext cx="12354560" cy="1625600"/>
          </a:xfrm>
          <a:prstGeom prst="rect">
            <a:avLst/>
          </a:prstGeom>
        </p:spPr>
        <p:txBody>
          <a:bodyPr lIns="130046" tIns="65023" rIns="130046" bIns="65023">
            <a:normAutofit/>
          </a:bodyPr>
          <a:lstStyle/>
          <a:p>
            <a:pPr algn="ctr">
              <a:spcBef>
                <a:spcPct val="0"/>
              </a:spcBef>
              <a:defRPr>
                <a:uFillTx/>
              </a:defRPr>
            </a:pPr>
            <a:r>
              <a:rPr lang="en-US" sz="6300" dirty="0" smtClean="0">
                <a:solidFill>
                  <a:schemeClr val="bg2">
                    <a:lumMod val="50000"/>
                  </a:schemeClr>
                </a:solidFill>
                <a:uFillTx/>
                <a:latin typeface="Trebuchet MS" pitchFamily="34" charset="0"/>
                <a:ea typeface="+mj-ea"/>
                <a:cs typeface="Arial" pitchFamily="34" charset="0"/>
              </a:rPr>
              <a:t>Consumptive Use Portion</a:t>
            </a:r>
            <a:endParaRPr lang="en-US" sz="3400" dirty="0">
              <a:solidFill>
                <a:schemeClr val="tx1"/>
              </a:solidFill>
              <a:uFillTx/>
              <a:latin typeface="Arial" pitchFamily="34" charset="0"/>
              <a:ea typeface="+mj-ea"/>
              <a:cs typeface="Arial" pitchFamily="34" charset="0"/>
            </a:endParaRPr>
          </a:p>
        </p:txBody>
      </p:sp>
      <p:graphicFrame>
        <p:nvGraphicFramePr>
          <p:cNvPr id="21" name="Chart 20"/>
          <p:cNvGraphicFramePr/>
          <p:nvPr/>
        </p:nvGraphicFramePr>
        <p:xfrm>
          <a:off x="4368800" y="4191000"/>
          <a:ext cx="8153400" cy="5881687"/>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p:cNvCxnSpPr/>
          <p:nvPr/>
        </p:nvCxnSpPr>
        <p:spPr bwMode="auto">
          <a:xfrm flipV="1">
            <a:off x="3073400" y="6096000"/>
            <a:ext cx="2286000" cy="14478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cxnSp>
        <p:nvCxnSpPr>
          <p:cNvPr id="24" name="Straight Connector 23"/>
          <p:cNvCxnSpPr/>
          <p:nvPr/>
        </p:nvCxnSpPr>
        <p:spPr bwMode="auto">
          <a:xfrm>
            <a:off x="3073400" y="8077200"/>
            <a:ext cx="4114800" cy="3810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433493" y="650240"/>
            <a:ext cx="12354560" cy="1254760"/>
          </a:xfrm>
          <a:prstGeom prst="rect">
            <a:avLst/>
          </a:prstGeom>
        </p:spPr>
        <p:txBody>
          <a:bodyPr lIns="130046" tIns="65023" rIns="130046" bIns="65023">
            <a:normAutofit/>
          </a:bodyPr>
          <a:lstStyle/>
          <a:p>
            <a:pPr algn="ctr">
              <a:spcBef>
                <a:spcPct val="0"/>
              </a:spcBef>
              <a:defRPr>
                <a:uFillTx/>
              </a:defRPr>
            </a:pPr>
            <a:r>
              <a:rPr lang="en-US" sz="6300" dirty="0" smtClean="0">
                <a:solidFill>
                  <a:schemeClr val="bg2">
                    <a:lumMod val="50000"/>
                  </a:schemeClr>
                </a:solidFill>
                <a:uFillTx/>
                <a:latin typeface="Trebuchet MS" pitchFamily="34" charset="0"/>
                <a:ea typeface="+mj-ea"/>
                <a:cs typeface="Arial" pitchFamily="34" charset="0"/>
              </a:rPr>
              <a:t>Return Flow Portion</a:t>
            </a:r>
          </a:p>
        </p:txBody>
      </p:sp>
      <p:cxnSp>
        <p:nvCxnSpPr>
          <p:cNvPr id="21" name="Straight Connector 20"/>
          <p:cNvCxnSpPr/>
          <p:nvPr/>
        </p:nvCxnSpPr>
        <p:spPr bwMode="auto">
          <a:xfrm flipV="1">
            <a:off x="3073400" y="4419600"/>
            <a:ext cx="1600200" cy="22098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cxnSp>
        <p:nvCxnSpPr>
          <p:cNvPr id="23" name="Straight Connector 22"/>
          <p:cNvCxnSpPr/>
          <p:nvPr/>
        </p:nvCxnSpPr>
        <p:spPr bwMode="auto">
          <a:xfrm flipV="1">
            <a:off x="3073400" y="6400800"/>
            <a:ext cx="4800600" cy="11430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graphicFrame>
        <p:nvGraphicFramePr>
          <p:cNvPr id="22" name="Chart 21"/>
          <p:cNvGraphicFramePr/>
          <p:nvPr/>
        </p:nvGraphicFramePr>
        <p:xfrm>
          <a:off x="4216400" y="1905000"/>
          <a:ext cx="8788400" cy="7086600"/>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a:spLocks/>
          </p:cNvSpPr>
          <p:nvPr/>
        </p:nvSpPr>
        <p:spPr>
          <a:xfrm>
            <a:off x="2616200" y="2209800"/>
            <a:ext cx="1524000" cy="461665"/>
          </a:xfrm>
          <a:prstGeom prst="rect">
            <a:avLst/>
          </a:prstGeom>
          <a:noFill/>
        </p:spPr>
        <p:txBody>
          <a:bodyPr wrap="square" rtlCol="0">
            <a:spAutoFit/>
          </a:bodyPr>
          <a:lstStyle/>
          <a:p>
            <a:r>
              <a:rPr lang="en-US" sz="2400" dirty="0" smtClean="0">
                <a:solidFill>
                  <a:schemeClr val="bg2">
                    <a:lumMod val="50000"/>
                  </a:schemeClr>
                </a:solidFill>
                <a:uFillTx/>
              </a:rPr>
              <a:t>Waste</a:t>
            </a:r>
            <a:endParaRPr lang="en-US" sz="2400" dirty="0">
              <a:solidFill>
                <a:schemeClr val="bg2">
                  <a:lumMod val="50000"/>
                </a:schemeClr>
              </a:solidFill>
              <a:uFillTx/>
            </a:endParaRPr>
          </a:p>
        </p:txBody>
      </p:sp>
      <p:cxnSp>
        <p:nvCxnSpPr>
          <p:cNvPr id="26" name="Straight Arrow Connector 25"/>
          <p:cNvCxnSpPr/>
          <p:nvPr/>
        </p:nvCxnSpPr>
        <p:spPr bwMode="auto">
          <a:xfrm>
            <a:off x="3225800" y="2743200"/>
            <a:ext cx="2133600" cy="2362200"/>
          </a:xfrm>
          <a:prstGeom prst="straightConnector1">
            <a:avLst/>
          </a:prstGeom>
          <a:solidFill>
            <a:srgbClr val="14943F"/>
          </a:solidFill>
          <a:ln w="25400" cap="flat" cmpd="sng" algn="ctr">
            <a:solidFill>
              <a:srgbClr val="000000"/>
            </a:solidFill>
            <a:prstDash val="solid"/>
            <a:miter lim="0"/>
            <a:headEnd type="none" w="med" len="med"/>
            <a:tailEnd type="stealth" w="lg" len="lg"/>
          </a:ln>
          <a:effectLst/>
        </p:spPr>
      </p:cxnSp>
      <p:cxnSp>
        <p:nvCxnSpPr>
          <p:cNvPr id="29" name="Straight Arrow Connector 28"/>
          <p:cNvCxnSpPr/>
          <p:nvPr/>
        </p:nvCxnSpPr>
        <p:spPr bwMode="auto">
          <a:xfrm>
            <a:off x="3225800" y="2743200"/>
            <a:ext cx="3429000" cy="2819400"/>
          </a:xfrm>
          <a:prstGeom prst="straightConnector1">
            <a:avLst/>
          </a:prstGeom>
          <a:solidFill>
            <a:srgbClr val="14943F"/>
          </a:solidFill>
          <a:ln w="25400" cap="flat" cmpd="sng" algn="ctr">
            <a:solidFill>
              <a:srgbClr val="000000"/>
            </a:solidFill>
            <a:prstDash val="solid"/>
            <a:miter lim="0"/>
            <a:headEnd type="none" w="med" len="med"/>
            <a:tailEnd type="stealth" w="lg" len="lg"/>
          </a:ln>
          <a:effectLst/>
        </p:spPr>
      </p:cxnSp>
      <p:cxnSp>
        <p:nvCxnSpPr>
          <p:cNvPr id="30" name="Straight Arrow Connector 29"/>
          <p:cNvCxnSpPr/>
          <p:nvPr/>
        </p:nvCxnSpPr>
        <p:spPr bwMode="auto">
          <a:xfrm>
            <a:off x="3225800" y="2743200"/>
            <a:ext cx="4419600" cy="2819400"/>
          </a:xfrm>
          <a:prstGeom prst="straightConnector1">
            <a:avLst/>
          </a:prstGeom>
          <a:solidFill>
            <a:srgbClr val="14943F"/>
          </a:solidFill>
          <a:ln w="25400" cap="flat" cmpd="sng" algn="ctr">
            <a:solidFill>
              <a:srgbClr val="000000"/>
            </a:solidFill>
            <a:prstDash val="solid"/>
            <a:miter lim="0"/>
            <a:headEnd type="none" w="med" len="med"/>
            <a:tailEnd type="stealth" w="lg" len="lg"/>
          </a:ln>
          <a:effectLst/>
        </p:spPr>
      </p:cxnSp>
      <p:cxnSp>
        <p:nvCxnSpPr>
          <p:cNvPr id="31" name="Straight Arrow Connector 30"/>
          <p:cNvCxnSpPr/>
          <p:nvPr/>
        </p:nvCxnSpPr>
        <p:spPr bwMode="auto">
          <a:xfrm>
            <a:off x="3225800" y="2743200"/>
            <a:ext cx="3429000" cy="1219200"/>
          </a:xfrm>
          <a:prstGeom prst="straightConnector1">
            <a:avLst/>
          </a:prstGeom>
          <a:solidFill>
            <a:srgbClr val="14943F"/>
          </a:solidFill>
          <a:ln w="25400" cap="flat" cmpd="sng" algn="ctr">
            <a:solidFill>
              <a:srgbClr val="000000"/>
            </a:solidFill>
            <a:prstDash val="solid"/>
            <a:miter lim="0"/>
            <a:headEnd type="none" w="med" len="med"/>
            <a:tailEnd type="stealth" w="lg" len="lg"/>
          </a:ln>
          <a:effectLst/>
        </p:spPr>
      </p:cxnSp>
      <p:grpSp>
        <p:nvGrpSpPr>
          <p:cNvPr id="20" name="Group 19"/>
          <p:cNvGrpSpPr/>
          <p:nvPr/>
        </p:nvGrpSpPr>
        <p:grpSpPr>
          <a:xfrm>
            <a:off x="406400" y="6629400"/>
            <a:ext cx="3200400" cy="1981200"/>
            <a:chOff x="2275840" y="819574"/>
            <a:chExt cx="7960360" cy="6441440"/>
          </a:xfrm>
        </p:grpSpPr>
        <p:cxnSp>
          <p:nvCxnSpPr>
            <p:cNvPr id="25" name="Straight Connector 24"/>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75842" y="7239000"/>
              <a:ext cx="7960358" cy="220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32" name="Rectangle 31"/>
            <p:cNvSpPr>
              <a:spLocks/>
            </p:cNvSpPr>
            <p:nvPr/>
          </p:nvSpPr>
          <p:spPr>
            <a:xfrm>
              <a:off x="7493000" y="5562600"/>
              <a:ext cx="15240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3" name="Rectangle 32"/>
            <p:cNvSpPr>
              <a:spLocks/>
            </p:cNvSpPr>
            <p:nvPr/>
          </p:nvSpPr>
          <p:spPr>
            <a:xfrm>
              <a:off x="7493000" y="38100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4" name="Rectangle 33"/>
            <p:cNvSpPr>
              <a:spLocks/>
            </p:cNvSpPr>
            <p:nvPr/>
          </p:nvSpPr>
          <p:spPr>
            <a:xfrm>
              <a:off x="7493000" y="819574"/>
              <a:ext cx="1524000" cy="2990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5" name="Rectangle 34"/>
            <p:cNvSpPr>
              <a:spLocks/>
            </p:cNvSpPr>
            <p:nvPr/>
          </p:nvSpPr>
          <p:spPr>
            <a:xfrm>
              <a:off x="5283200" y="5581226"/>
              <a:ext cx="14478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6" name="Rectangle 35"/>
            <p:cNvSpPr>
              <a:spLocks/>
            </p:cNvSpPr>
            <p:nvPr/>
          </p:nvSpPr>
          <p:spPr>
            <a:xfrm>
              <a:off x="5283200" y="838200"/>
              <a:ext cx="1447800" cy="474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0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433493" y="650240"/>
            <a:ext cx="12354560" cy="1254760"/>
          </a:xfrm>
          <a:prstGeom prst="rect">
            <a:avLst/>
          </a:prstGeom>
        </p:spPr>
        <p:txBody>
          <a:bodyPr lIns="130046" tIns="65023" rIns="130046" bIns="65023">
            <a:normAutofit/>
          </a:bodyPr>
          <a:lstStyle/>
          <a:p>
            <a:pPr algn="ctr">
              <a:spcBef>
                <a:spcPct val="0"/>
              </a:spcBef>
              <a:defRPr>
                <a:uFillTx/>
              </a:defRPr>
            </a:pPr>
            <a:r>
              <a:rPr lang="en-US" sz="6300" dirty="0" smtClean="0">
                <a:solidFill>
                  <a:schemeClr val="bg2">
                    <a:lumMod val="50000"/>
                  </a:schemeClr>
                </a:solidFill>
                <a:uFillTx/>
                <a:latin typeface="Trebuchet MS" pitchFamily="34" charset="0"/>
                <a:ea typeface="+mj-ea"/>
                <a:cs typeface="Arial" pitchFamily="34" charset="0"/>
              </a:rPr>
              <a:t>Return Flow Portion</a:t>
            </a:r>
          </a:p>
        </p:txBody>
      </p:sp>
      <p:graphicFrame>
        <p:nvGraphicFramePr>
          <p:cNvPr id="16" name="Chart 15"/>
          <p:cNvGraphicFramePr/>
          <p:nvPr/>
        </p:nvGraphicFramePr>
        <p:xfrm>
          <a:off x="4216400" y="1828800"/>
          <a:ext cx="8382000" cy="6781800"/>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Connector 20"/>
          <p:cNvCxnSpPr/>
          <p:nvPr/>
        </p:nvCxnSpPr>
        <p:spPr bwMode="auto">
          <a:xfrm flipV="1">
            <a:off x="3073400" y="4419600"/>
            <a:ext cx="1828800" cy="22098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cxnSp>
        <p:nvCxnSpPr>
          <p:cNvPr id="24" name="Straight Connector 23"/>
          <p:cNvCxnSpPr/>
          <p:nvPr/>
        </p:nvCxnSpPr>
        <p:spPr bwMode="auto">
          <a:xfrm flipV="1">
            <a:off x="3073400" y="6324600"/>
            <a:ext cx="5105400" cy="1219200"/>
          </a:xfrm>
          <a:prstGeom prst="line">
            <a:avLst/>
          </a:prstGeom>
          <a:solidFill>
            <a:srgbClr val="14943F"/>
          </a:solidFill>
          <a:ln w="12700" cap="flat" cmpd="sng" algn="ctr">
            <a:solidFill>
              <a:srgbClr val="000000"/>
            </a:solidFill>
            <a:prstDash val="solid"/>
            <a:miter lim="0"/>
            <a:headEnd type="none" w="med" len="med"/>
            <a:tailEnd type="none" w="med" len="med"/>
          </a:ln>
          <a:effectLst/>
        </p:spPr>
      </p:cxnSp>
      <p:sp>
        <p:nvSpPr>
          <p:cNvPr id="22" name="Rounded Rectangle 21"/>
          <p:cNvSpPr>
            <a:spLocks/>
          </p:cNvSpPr>
          <p:nvPr/>
        </p:nvSpPr>
        <p:spPr bwMode="auto">
          <a:xfrm>
            <a:off x="558800" y="1752600"/>
            <a:ext cx="3429000" cy="3505200"/>
          </a:xfrm>
          <a:prstGeom prst="roundRect">
            <a:avLst/>
          </a:prstGeom>
          <a:solidFill>
            <a:srgbClr val="FF0000">
              <a:alpha val="3000"/>
            </a:srgbClr>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R="0" indent="0" algn="ctr" defTabSz="584200" rtl="0" eaLnBrk="1" fontAlgn="base" latinLnBrk="0" hangingPunct="0">
              <a:lnSpc>
                <a:spcPct val="100000"/>
              </a:lnSpc>
              <a:spcBef>
                <a:spcPct val="0"/>
              </a:spcBef>
              <a:spcAft>
                <a:spcPct val="0"/>
              </a:spcAft>
              <a:buFontTx/>
              <a:buNone/>
            </a:pPr>
            <a:r>
              <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rPr>
              <a:t>Excessive Waste, </a:t>
            </a:r>
          </a:p>
          <a:p>
            <a:pPr marR="0" indent="0" algn="ctr" defTabSz="584200" rtl="0" eaLnBrk="1" fontAlgn="base" latinLnBrk="0" hangingPunct="0">
              <a:lnSpc>
                <a:spcPct val="100000"/>
              </a:lnSpc>
              <a:spcBef>
                <a:spcPct val="0"/>
              </a:spcBef>
              <a:spcAft>
                <a:spcPct val="0"/>
              </a:spcAft>
              <a:buFontTx/>
              <a:buNone/>
            </a:pPr>
            <a:endPar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endParaRPr>
          </a:p>
          <a:p>
            <a:pPr marR="0" indent="0" algn="ctr" defTabSz="584200" rtl="0" eaLnBrk="1" fontAlgn="base" latinLnBrk="0" hangingPunct="0">
              <a:lnSpc>
                <a:spcPct val="100000"/>
              </a:lnSpc>
              <a:spcBef>
                <a:spcPct val="0"/>
              </a:spcBef>
              <a:spcAft>
                <a:spcPct val="0"/>
              </a:spcAft>
              <a:buFontTx/>
              <a:buNone/>
            </a:pPr>
            <a:r>
              <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rPr>
              <a:t>This practice has unnecessarily taken water from the river.</a:t>
            </a:r>
          </a:p>
          <a:p>
            <a:pPr marR="0" indent="0" algn="ctr" defTabSz="584200" rtl="0" eaLnBrk="1" fontAlgn="base" latinLnBrk="0" hangingPunct="0">
              <a:lnSpc>
                <a:spcPct val="100000"/>
              </a:lnSpc>
              <a:spcBef>
                <a:spcPct val="0"/>
              </a:spcBef>
              <a:spcAft>
                <a:spcPct val="0"/>
              </a:spcAft>
              <a:buFontTx/>
              <a:buNone/>
            </a:pPr>
            <a:endPar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endParaRPr>
          </a:p>
          <a:p>
            <a:pPr marL="182880" marR="0" indent="-182880" defTabSz="584200" rtl="0" eaLnBrk="1" fontAlgn="base" latinLnBrk="0" hangingPunct="0">
              <a:lnSpc>
                <a:spcPct val="100000"/>
              </a:lnSpc>
              <a:spcBef>
                <a:spcPct val="0"/>
              </a:spcBef>
              <a:spcAft>
                <a:spcPct val="0"/>
              </a:spcAft>
              <a:buFont typeface="Arial" pitchFamily="34" charset="0"/>
              <a:buChar char="•"/>
            </a:pPr>
            <a:r>
              <a:rPr lang="en-US" sz="2400" dirty="0" smtClean="0">
                <a:solidFill>
                  <a:schemeClr val="bg2"/>
                </a:solidFill>
                <a:uFillTx/>
              </a:rPr>
              <a:t>Deprives other water rights</a:t>
            </a:r>
          </a:p>
          <a:p>
            <a:pPr marL="182880" marR="0" indent="-182880" defTabSz="584200" rtl="0" eaLnBrk="1" fontAlgn="base" latinLnBrk="0" hangingPunct="0">
              <a:lnSpc>
                <a:spcPct val="100000"/>
              </a:lnSpc>
              <a:spcBef>
                <a:spcPct val="0"/>
              </a:spcBef>
              <a:spcAft>
                <a:spcPct val="0"/>
              </a:spcAft>
              <a:buFont typeface="Arial" pitchFamily="34" charset="0"/>
              <a:buChar char="•"/>
            </a:pPr>
            <a:r>
              <a:rPr kumimoji="0" lang="en-US" sz="2400" b="0" i="0" u="none" strike="noStrike" cap="none" normalizeH="0" baseline="0" dirty="0" smtClean="0">
                <a:ln>
                  <a:noFill/>
                </a:ln>
                <a:solidFill>
                  <a:schemeClr val="bg2"/>
                </a:solidFill>
                <a:effectLst/>
                <a:uFillTx/>
                <a:latin typeface="Trebuchet MS" pitchFamily="-100" charset="0"/>
                <a:ea typeface="Trebuchet MS" pitchFamily="-100" charset="0"/>
                <a:cs typeface="Trebuchet MS" pitchFamily="-100" charset="0"/>
                <a:sym typeface="Trebuchet MS" pitchFamily="-100" charset="0"/>
              </a:rPr>
              <a:t>Impacts the river</a:t>
            </a:r>
            <a:endParaRPr kumimoji="0" lang="en-US" sz="2400" b="0" i="0" u="none" strike="noStrike" cap="none" normalizeH="0" baseline="0" dirty="0">
              <a:ln>
                <a:noFill/>
              </a:ln>
              <a:solidFill>
                <a:schemeClr val="bg2"/>
              </a:solidFill>
              <a:effectLst/>
              <a:uFillTx/>
              <a:latin typeface="Trebuchet MS" pitchFamily="-100" charset="0"/>
              <a:ea typeface="Trebuchet MS" pitchFamily="-100" charset="0"/>
              <a:cs typeface="Trebuchet MS" pitchFamily="-100" charset="0"/>
              <a:sym typeface="Trebuchet MS" pitchFamily="-100" charset="0"/>
            </a:endParaRPr>
          </a:p>
        </p:txBody>
      </p:sp>
      <p:grpSp>
        <p:nvGrpSpPr>
          <p:cNvPr id="20" name="Group 19"/>
          <p:cNvGrpSpPr/>
          <p:nvPr/>
        </p:nvGrpSpPr>
        <p:grpSpPr>
          <a:xfrm>
            <a:off x="406400" y="6629400"/>
            <a:ext cx="3200400" cy="1981200"/>
            <a:chOff x="2275840" y="819574"/>
            <a:chExt cx="7960360" cy="6441440"/>
          </a:xfrm>
        </p:grpSpPr>
        <p:cxnSp>
          <p:nvCxnSpPr>
            <p:cNvPr id="23" name="Straight Connector 2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75842" y="7239000"/>
              <a:ext cx="7960358" cy="220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smtClean="0">
                <a:uFillTx/>
                <a:latin typeface="Trebuchet MS" pitchFamily="34" charset="0"/>
              </a:endParaRPr>
            </a:p>
          </p:txBody>
        </p:sp>
        <p:sp>
          <p:nvSpPr>
            <p:cNvPr id="27" name="Rectangle 26"/>
            <p:cNvSpPr>
              <a:spLocks/>
            </p:cNvSpPr>
            <p:nvPr/>
          </p:nvSpPr>
          <p:spPr>
            <a:xfrm>
              <a:off x="7493000" y="5562600"/>
              <a:ext cx="15240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8" name="Rectangle 27"/>
            <p:cNvSpPr>
              <a:spLocks/>
            </p:cNvSpPr>
            <p:nvPr/>
          </p:nvSpPr>
          <p:spPr>
            <a:xfrm>
              <a:off x="7493000" y="38100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29" name="Rectangle 28"/>
            <p:cNvSpPr>
              <a:spLocks/>
            </p:cNvSpPr>
            <p:nvPr/>
          </p:nvSpPr>
          <p:spPr>
            <a:xfrm>
              <a:off x="7493000" y="819574"/>
              <a:ext cx="1524000" cy="2990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0" name="Rectangle 29"/>
            <p:cNvSpPr>
              <a:spLocks/>
            </p:cNvSpPr>
            <p:nvPr/>
          </p:nvSpPr>
          <p:spPr>
            <a:xfrm>
              <a:off x="5283200" y="5581226"/>
              <a:ext cx="14478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sp>
          <p:nvSpPr>
            <p:cNvPr id="31" name="Rectangle 30"/>
            <p:cNvSpPr>
              <a:spLocks/>
            </p:cNvSpPr>
            <p:nvPr/>
          </p:nvSpPr>
          <p:spPr>
            <a:xfrm>
              <a:off x="5283200" y="838200"/>
              <a:ext cx="1447800" cy="474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000" dirty="0">
                <a:uFillTx/>
                <a:latin typeface="Trebuchet MS"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a:spLocks/>
          </p:cNvSpPr>
          <p:nvPr/>
        </p:nvSpPr>
        <p:spPr>
          <a:xfrm>
            <a:off x="9321800" y="3352800"/>
            <a:ext cx="1981200" cy="2709333"/>
          </a:xfrm>
          <a:prstGeom prst="roundRect">
            <a:avLst/>
          </a:prstGeom>
          <a:solidFill>
            <a:srgbClr val="0070C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uFillTx/>
            </a:endParaRPr>
          </a:p>
        </p:txBody>
      </p:sp>
      <p:sp>
        <p:nvSpPr>
          <p:cNvPr id="12" name="Rounded Rectangle 11"/>
          <p:cNvSpPr>
            <a:spLocks/>
          </p:cNvSpPr>
          <p:nvPr/>
        </p:nvSpPr>
        <p:spPr>
          <a:xfrm>
            <a:off x="7340600" y="457200"/>
            <a:ext cx="1828800" cy="7044267"/>
          </a:xfrm>
          <a:prstGeom prst="roundRec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uFillTx/>
            </a:endParaRPr>
          </a:p>
        </p:txBody>
      </p:sp>
      <p:sp>
        <p:nvSpPr>
          <p:cNvPr id="23" name="Rounded Rectangle 22"/>
          <p:cNvSpPr>
            <a:spLocks/>
          </p:cNvSpPr>
          <p:nvPr/>
        </p:nvSpPr>
        <p:spPr>
          <a:xfrm>
            <a:off x="9702800" y="304800"/>
            <a:ext cx="2760132" cy="2519680"/>
          </a:xfrm>
          <a:prstGeom prst="roundRec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800" dirty="0" smtClean="0">
                <a:solidFill>
                  <a:schemeClr val="bg2">
                    <a:lumMod val="50000"/>
                  </a:schemeClr>
                </a:solidFill>
                <a:uFillTx/>
                <a:latin typeface="Trebuchet MS" pitchFamily="34" charset="0"/>
              </a:rPr>
              <a:t>Cannot be transferred to a new use; and we have a greater obligation</a:t>
            </a:r>
            <a:endParaRPr lang="en-US" sz="2800" dirty="0">
              <a:solidFill>
                <a:schemeClr val="bg2">
                  <a:lumMod val="50000"/>
                </a:schemeClr>
              </a:solidFill>
              <a:uFillTx/>
              <a:latin typeface="Trebuchet MS" pitchFamily="34" charset="0"/>
            </a:endParaRPr>
          </a:p>
        </p:txBody>
      </p:sp>
      <p:cxnSp>
        <p:nvCxnSpPr>
          <p:cNvPr id="3" name="Straight Connector 2"/>
          <p:cNvCxnSpPr/>
          <p:nvPr/>
        </p:nvCxnSpPr>
        <p:spPr>
          <a:xfrm>
            <a:off x="2275840" y="1625600"/>
            <a:ext cx="0" cy="56354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275842" y="7239000"/>
            <a:ext cx="7960358" cy="22013"/>
          </a:xfrm>
          <a:prstGeom prst="line">
            <a:avLst/>
          </a:prstGeom>
          <a:ln w="444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p:cNvSpPr>
          <p:nvPr/>
        </p:nvSpPr>
        <p:spPr>
          <a:xfrm>
            <a:off x="975360" y="4009813"/>
            <a:ext cx="975360" cy="500648"/>
          </a:xfrm>
          <a:prstGeom prst="rect">
            <a:avLst/>
          </a:prstGeom>
          <a:noFill/>
        </p:spPr>
        <p:txBody>
          <a:bodyPr wrap="square" lIns="130046" tIns="65023" rIns="130046" bIns="65023" rtlCol="0">
            <a:spAutoFit/>
          </a:bodyPr>
          <a:lstStyle/>
          <a:p>
            <a:r>
              <a:rPr lang="en-US" sz="2400" b="1" dirty="0" err="1" smtClean="0">
                <a:solidFill>
                  <a:schemeClr val="tx2">
                    <a:lumMod val="10000"/>
                  </a:schemeClr>
                </a:solidFill>
                <a:uFillTx/>
                <a:latin typeface="Trebuchet MS" pitchFamily="34" charset="0"/>
              </a:rPr>
              <a:t>cfs</a:t>
            </a:r>
            <a:endParaRPr lang="en-US" sz="2400" b="1" dirty="0">
              <a:solidFill>
                <a:schemeClr val="tx2">
                  <a:lumMod val="10000"/>
                </a:schemeClr>
              </a:solidFill>
              <a:uFillTx/>
              <a:latin typeface="Trebuchet MS" pitchFamily="34" charset="0"/>
            </a:endParaRPr>
          </a:p>
        </p:txBody>
      </p:sp>
      <p:sp>
        <p:nvSpPr>
          <p:cNvPr id="8" name="TextBox 7"/>
          <p:cNvSpPr txBox="1">
            <a:spLocks/>
          </p:cNvSpPr>
          <p:nvPr/>
        </p:nvSpPr>
        <p:spPr>
          <a:xfrm>
            <a:off x="5960533" y="7477760"/>
            <a:ext cx="3251200" cy="500648"/>
          </a:xfrm>
          <a:prstGeom prst="rect">
            <a:avLst/>
          </a:prstGeom>
          <a:noFill/>
        </p:spPr>
        <p:txBody>
          <a:bodyPr wrap="square" lIns="130046" tIns="65023" rIns="130046" bIns="65023" rtlCol="0">
            <a:spAutoFit/>
          </a:bodyPr>
          <a:lstStyle/>
          <a:p>
            <a:r>
              <a:rPr lang="en-US" sz="2400" b="1" dirty="0" smtClean="0">
                <a:solidFill>
                  <a:schemeClr val="tx2">
                    <a:lumMod val="10000"/>
                  </a:schemeClr>
                </a:solidFill>
                <a:uFillTx/>
                <a:latin typeface="Trebuchet MS" pitchFamily="34" charset="0"/>
              </a:rPr>
              <a:t>Breakdown </a:t>
            </a:r>
            <a:endParaRPr lang="en-US" sz="2400" b="1" dirty="0">
              <a:solidFill>
                <a:schemeClr val="tx2">
                  <a:lumMod val="10000"/>
                </a:schemeClr>
              </a:solidFill>
              <a:uFillTx/>
              <a:latin typeface="Trebuchet MS" pitchFamily="34" charset="0"/>
            </a:endParaRPr>
          </a:p>
        </p:txBody>
      </p:sp>
      <p:sp>
        <p:nvSpPr>
          <p:cNvPr id="13" name="Rectangle 12"/>
          <p:cNvSpPr>
            <a:spLocks/>
          </p:cNvSpPr>
          <p:nvPr/>
        </p:nvSpPr>
        <p:spPr>
          <a:xfrm>
            <a:off x="7493000" y="5562600"/>
            <a:ext cx="15240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5 </a:t>
            </a:r>
            <a:r>
              <a:rPr lang="en-US" sz="2000" dirty="0" err="1" smtClean="0">
                <a:uFillTx/>
                <a:latin typeface="Trebuchet MS" pitchFamily="34" charset="0"/>
              </a:rPr>
              <a:t>cfs</a:t>
            </a:r>
            <a:endParaRPr lang="en-US" sz="2000" dirty="0">
              <a:uFillTx/>
              <a:latin typeface="Trebuchet MS" pitchFamily="34" charset="0"/>
            </a:endParaRPr>
          </a:p>
        </p:txBody>
      </p:sp>
      <p:sp>
        <p:nvSpPr>
          <p:cNvPr id="14" name="Rectangle 13"/>
          <p:cNvSpPr>
            <a:spLocks/>
          </p:cNvSpPr>
          <p:nvPr/>
        </p:nvSpPr>
        <p:spPr>
          <a:xfrm>
            <a:off x="9550400" y="3810000"/>
            <a:ext cx="1524000" cy="17339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err="1" smtClean="0">
                <a:uFillTx/>
                <a:latin typeface="Trebuchet MS" pitchFamily="34" charset="0"/>
              </a:rPr>
              <a:t>Cons.Use</a:t>
            </a:r>
            <a:endParaRPr lang="en-US" sz="2000" dirty="0" smtClean="0">
              <a:uFillTx/>
              <a:latin typeface="Trebuchet MS" pitchFamily="34" charset="0"/>
            </a:endParaRPr>
          </a:p>
          <a:p>
            <a:pPr algn="ctr"/>
            <a:r>
              <a:rPr lang="en-US" sz="2000" dirty="0" smtClean="0">
                <a:uFillTx/>
                <a:latin typeface="Trebuchet MS" pitchFamily="34" charset="0"/>
              </a:rPr>
              <a:t>6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(600 ac-ft)</a:t>
            </a:r>
            <a:endParaRPr lang="en-US" sz="2000" dirty="0">
              <a:uFillTx/>
              <a:latin typeface="Trebuchet MS" pitchFamily="34" charset="0"/>
            </a:endParaRPr>
          </a:p>
        </p:txBody>
      </p:sp>
      <p:sp>
        <p:nvSpPr>
          <p:cNvPr id="15" name="Rectangle 14"/>
          <p:cNvSpPr>
            <a:spLocks/>
          </p:cNvSpPr>
          <p:nvPr/>
        </p:nvSpPr>
        <p:spPr>
          <a:xfrm>
            <a:off x="7493000" y="819574"/>
            <a:ext cx="1524000" cy="2990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Ret. Flow</a:t>
            </a:r>
          </a:p>
          <a:p>
            <a:pPr algn="ctr"/>
            <a:r>
              <a:rPr lang="en-US" sz="2000" dirty="0" smtClean="0">
                <a:uFillTx/>
                <a:latin typeface="Trebuchet MS" pitchFamily="34" charset="0"/>
              </a:rPr>
              <a:t>9 </a:t>
            </a:r>
            <a:r>
              <a:rPr lang="en-US" sz="2000" dirty="0" err="1" smtClean="0">
                <a:uFillTx/>
                <a:latin typeface="Trebuchet MS" pitchFamily="34" charset="0"/>
              </a:rPr>
              <a:t>cfs</a:t>
            </a:r>
            <a:endParaRPr lang="en-US" sz="2000" dirty="0" smtClean="0">
              <a:uFillTx/>
              <a:latin typeface="Trebuchet MS" pitchFamily="34" charset="0"/>
            </a:endParaRPr>
          </a:p>
          <a:p>
            <a:pPr algn="ctr"/>
            <a:r>
              <a:rPr lang="en-US" sz="2000" dirty="0" smtClean="0">
                <a:uFillTx/>
                <a:latin typeface="Trebuchet MS" pitchFamily="34" charset="0"/>
              </a:rPr>
              <a:t>(900 ac-ft)</a:t>
            </a:r>
          </a:p>
          <a:p>
            <a:pPr algn="ctr"/>
            <a:endParaRPr lang="en-US" sz="2000" dirty="0">
              <a:uFillTx/>
              <a:latin typeface="Trebuchet MS" pitchFamily="34" charset="0"/>
            </a:endParaRPr>
          </a:p>
        </p:txBody>
      </p:sp>
      <p:sp>
        <p:nvSpPr>
          <p:cNvPr id="17" name="Rectangle 16"/>
          <p:cNvSpPr>
            <a:spLocks/>
          </p:cNvSpPr>
          <p:nvPr/>
        </p:nvSpPr>
        <p:spPr>
          <a:xfrm>
            <a:off x="2926080" y="866987"/>
            <a:ext cx="1442720" cy="6394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20 </a:t>
            </a:r>
            <a:r>
              <a:rPr lang="en-US" sz="2000" dirty="0" err="1" smtClean="0">
                <a:uFillTx/>
                <a:latin typeface="Trebuchet MS" pitchFamily="34" charset="0"/>
              </a:rPr>
              <a:t>cfs</a:t>
            </a:r>
            <a:endParaRPr lang="en-US" sz="2000" dirty="0" smtClean="0">
              <a:uFillTx/>
              <a:latin typeface="Trebuchet MS" pitchFamily="34" charset="0"/>
            </a:endParaRPr>
          </a:p>
        </p:txBody>
      </p:sp>
      <p:sp>
        <p:nvSpPr>
          <p:cNvPr id="18" name="Rectangle 17"/>
          <p:cNvSpPr>
            <a:spLocks/>
          </p:cNvSpPr>
          <p:nvPr/>
        </p:nvSpPr>
        <p:spPr>
          <a:xfrm>
            <a:off x="5283200" y="5581226"/>
            <a:ext cx="14478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River Flow</a:t>
            </a:r>
          </a:p>
          <a:p>
            <a:pPr algn="ctr"/>
            <a:endParaRPr lang="en-US" sz="2000" dirty="0" smtClean="0">
              <a:uFillTx/>
              <a:latin typeface="Trebuchet MS" pitchFamily="34" charset="0"/>
            </a:endParaRPr>
          </a:p>
          <a:p>
            <a:pPr algn="ctr"/>
            <a:r>
              <a:rPr lang="en-US" sz="2000" dirty="0" smtClean="0">
                <a:uFillTx/>
                <a:latin typeface="Trebuchet MS" pitchFamily="34" charset="0"/>
              </a:rPr>
              <a:t>5 </a:t>
            </a:r>
            <a:r>
              <a:rPr lang="en-US" sz="2000" dirty="0" err="1" smtClean="0">
                <a:uFillTx/>
                <a:latin typeface="Trebuchet MS" pitchFamily="34" charset="0"/>
              </a:rPr>
              <a:t>cfs</a:t>
            </a:r>
            <a:endParaRPr lang="en-US" sz="2000" dirty="0">
              <a:uFillTx/>
              <a:latin typeface="Trebuchet MS" pitchFamily="34" charset="0"/>
            </a:endParaRPr>
          </a:p>
        </p:txBody>
      </p:sp>
      <p:sp>
        <p:nvSpPr>
          <p:cNvPr id="19" name="Rectangle 18"/>
          <p:cNvSpPr>
            <a:spLocks/>
          </p:cNvSpPr>
          <p:nvPr/>
        </p:nvSpPr>
        <p:spPr>
          <a:xfrm>
            <a:off x="5283200" y="838200"/>
            <a:ext cx="1447800" cy="47430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000" dirty="0" smtClean="0">
                <a:uFillTx/>
                <a:latin typeface="Trebuchet MS" pitchFamily="34" charset="0"/>
              </a:rPr>
              <a:t>Divert</a:t>
            </a:r>
          </a:p>
          <a:p>
            <a:pPr algn="ctr"/>
            <a:endParaRPr lang="en-US" sz="2000" dirty="0" smtClean="0">
              <a:uFillTx/>
              <a:latin typeface="Trebuchet MS" pitchFamily="34" charset="0"/>
            </a:endParaRPr>
          </a:p>
          <a:p>
            <a:pPr algn="ctr"/>
            <a:r>
              <a:rPr lang="en-US" sz="2000" dirty="0" smtClean="0">
                <a:uFillTx/>
                <a:latin typeface="Trebuchet MS" pitchFamily="34" charset="0"/>
              </a:rPr>
              <a:t>15 </a:t>
            </a:r>
            <a:r>
              <a:rPr lang="en-US" sz="2000" dirty="0" err="1" smtClean="0">
                <a:uFillTx/>
                <a:latin typeface="Trebuchet MS" pitchFamily="34" charset="0"/>
              </a:rPr>
              <a:t>cfs</a:t>
            </a:r>
            <a:endParaRPr lang="en-US" sz="2000" dirty="0">
              <a:uFillTx/>
              <a:latin typeface="Trebuchet MS" pitchFamily="34" charset="0"/>
            </a:endParaRPr>
          </a:p>
        </p:txBody>
      </p:sp>
      <p:sp>
        <p:nvSpPr>
          <p:cNvPr id="20" name="Rounded Rectangle 19"/>
          <p:cNvSpPr>
            <a:spLocks/>
          </p:cNvSpPr>
          <p:nvPr/>
        </p:nvSpPr>
        <p:spPr>
          <a:xfrm>
            <a:off x="9702800" y="325120"/>
            <a:ext cx="2760132" cy="1300480"/>
          </a:xfrm>
          <a:prstGeom prst="roundRec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800" dirty="0" smtClean="0">
                <a:solidFill>
                  <a:schemeClr val="bg2">
                    <a:lumMod val="50000"/>
                  </a:schemeClr>
                </a:solidFill>
                <a:uFillTx/>
                <a:latin typeface="Trebuchet MS" pitchFamily="34" charset="0"/>
              </a:rPr>
              <a:t>Cannot be transferred to a new use</a:t>
            </a:r>
            <a:endParaRPr lang="en-US" sz="2800" dirty="0">
              <a:solidFill>
                <a:schemeClr val="bg2">
                  <a:lumMod val="50000"/>
                </a:schemeClr>
              </a:solidFill>
              <a:uFillTx/>
              <a:latin typeface="Trebuchet MS" pitchFamily="34" charset="0"/>
            </a:endParaRPr>
          </a:p>
        </p:txBody>
      </p:sp>
      <p:sp>
        <p:nvSpPr>
          <p:cNvPr id="21" name="Freeform 20"/>
          <p:cNvSpPr>
            <a:spLocks/>
          </p:cNvSpPr>
          <p:nvPr/>
        </p:nvSpPr>
        <p:spPr>
          <a:xfrm>
            <a:off x="9169400" y="762000"/>
            <a:ext cx="520322" cy="990600"/>
          </a:xfrm>
          <a:custGeom>
            <a:avLst/>
            <a:gdLst>
              <a:gd name="connsiteX0" fmla="*/ 633046 w 633046"/>
              <a:gd name="connsiteY0" fmla="*/ 0 h 618979"/>
              <a:gd name="connsiteX1" fmla="*/ 323556 w 633046"/>
              <a:gd name="connsiteY1" fmla="*/ 168813 h 618979"/>
              <a:gd name="connsiteX2" fmla="*/ 492369 w 633046"/>
              <a:gd name="connsiteY2" fmla="*/ 239151 h 618979"/>
              <a:gd name="connsiteX3" fmla="*/ 0 w 633046"/>
              <a:gd name="connsiteY3" fmla="*/ 618979 h 618979"/>
              <a:gd name="connsiteX4" fmla="*/ 0 w 633046"/>
              <a:gd name="connsiteY4" fmla="*/ 618979 h 61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46" h="618979">
                <a:moveTo>
                  <a:pt x="633046" y="0"/>
                </a:moveTo>
                <a:cubicBezTo>
                  <a:pt x="490024" y="64477"/>
                  <a:pt x="347002" y="128955"/>
                  <a:pt x="323556" y="168813"/>
                </a:cubicBezTo>
                <a:cubicBezTo>
                  <a:pt x="300110" y="208671"/>
                  <a:pt x="546295" y="164123"/>
                  <a:pt x="492369" y="239151"/>
                </a:cubicBezTo>
                <a:cubicBezTo>
                  <a:pt x="438443" y="314179"/>
                  <a:pt x="0" y="618979"/>
                  <a:pt x="0" y="618979"/>
                </a:cubicBezTo>
                <a:lnTo>
                  <a:pt x="0" y="618979"/>
                </a:lnTo>
              </a:path>
            </a:pathLst>
          </a:cu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US">
              <a:uFillTx/>
            </a:endParaRPr>
          </a:p>
        </p:txBody>
      </p:sp>
      <p:sp>
        <p:nvSpPr>
          <p:cNvPr id="24" name="Freeform 23"/>
          <p:cNvSpPr>
            <a:spLocks/>
          </p:cNvSpPr>
          <p:nvPr/>
        </p:nvSpPr>
        <p:spPr>
          <a:xfrm rot="5556778">
            <a:off x="11461223" y="5675692"/>
            <a:ext cx="740655" cy="1176959"/>
          </a:xfrm>
          <a:custGeom>
            <a:avLst/>
            <a:gdLst>
              <a:gd name="connsiteX0" fmla="*/ 633046 w 633046"/>
              <a:gd name="connsiteY0" fmla="*/ 0 h 618979"/>
              <a:gd name="connsiteX1" fmla="*/ 323556 w 633046"/>
              <a:gd name="connsiteY1" fmla="*/ 168813 h 618979"/>
              <a:gd name="connsiteX2" fmla="*/ 492369 w 633046"/>
              <a:gd name="connsiteY2" fmla="*/ 239151 h 618979"/>
              <a:gd name="connsiteX3" fmla="*/ 0 w 633046"/>
              <a:gd name="connsiteY3" fmla="*/ 618979 h 618979"/>
              <a:gd name="connsiteX4" fmla="*/ 0 w 633046"/>
              <a:gd name="connsiteY4" fmla="*/ 618979 h 618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46" h="618979">
                <a:moveTo>
                  <a:pt x="633046" y="0"/>
                </a:moveTo>
                <a:cubicBezTo>
                  <a:pt x="490024" y="64477"/>
                  <a:pt x="347002" y="128955"/>
                  <a:pt x="323556" y="168813"/>
                </a:cubicBezTo>
                <a:cubicBezTo>
                  <a:pt x="300110" y="208671"/>
                  <a:pt x="546295" y="164123"/>
                  <a:pt x="492369" y="239151"/>
                </a:cubicBezTo>
                <a:cubicBezTo>
                  <a:pt x="438443" y="314179"/>
                  <a:pt x="0" y="618979"/>
                  <a:pt x="0" y="618979"/>
                </a:cubicBezTo>
                <a:lnTo>
                  <a:pt x="0" y="618979"/>
                </a:lnTo>
              </a:path>
            </a:pathLst>
          </a:cu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lIns="130046" tIns="65023" rIns="130046" bIns="65023" rtlCol="0" anchor="ctr"/>
          <a:lstStyle/>
          <a:p>
            <a:pPr algn="ctr"/>
            <a:endParaRPr lang="en-US">
              <a:uFillTx/>
            </a:endParaRPr>
          </a:p>
        </p:txBody>
      </p:sp>
      <p:sp>
        <p:nvSpPr>
          <p:cNvPr id="22" name="Rounded Rectangle 21"/>
          <p:cNvSpPr>
            <a:spLocks/>
          </p:cNvSpPr>
          <p:nvPr/>
        </p:nvSpPr>
        <p:spPr>
          <a:xfrm>
            <a:off x="10312400" y="6705600"/>
            <a:ext cx="2510952" cy="1434537"/>
          </a:xfrm>
          <a:prstGeom prst="roundRect">
            <a:avLst/>
          </a:prstGeom>
          <a:solidFill>
            <a:srgbClr val="0070C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r>
              <a:rPr lang="en-US" sz="2800" dirty="0" smtClean="0">
                <a:solidFill>
                  <a:schemeClr val="bg2">
                    <a:lumMod val="50000"/>
                  </a:schemeClr>
                </a:solidFill>
                <a:uFillTx/>
                <a:latin typeface="Trebuchet MS" pitchFamily="34" charset="0"/>
              </a:rPr>
              <a:t>Can be transferred to a new use</a:t>
            </a:r>
            <a:endParaRPr lang="en-US" sz="2800" dirty="0">
              <a:solidFill>
                <a:schemeClr val="bg2">
                  <a:lumMod val="50000"/>
                </a:schemeClr>
              </a:solidFill>
              <a:uFillTx/>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xit" presetSubtype="0" fill="hold" grpId="1" nodeType="withEffect">
                                  <p:stCondLst>
                                    <p:cond delay="0"/>
                                  </p:stCondLst>
                                  <p:childTnLst>
                                    <p:animEffect transition="out" filter="fade">
                                      <p:cBhvr>
                                        <p:cTn id="25" dur="2000"/>
                                        <p:tgtEl>
                                          <p:spTgt spid="20"/>
                                        </p:tgtEl>
                                      </p:cBhvr>
                                    </p:animEffect>
                                    <p:set>
                                      <p:cBhvr>
                                        <p:cTn id="26"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0" grpId="1" animBg="1"/>
      <p:bldP spid="21" grpId="0" animBg="1"/>
      <p:bldP spid="24"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Today’s Discussion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87400" y="1783080"/>
            <a:ext cx="11595947" cy="5713307"/>
          </a:xfrm>
          <a:prstGeom prst="rect">
            <a:avLst/>
          </a:prstGeom>
          <a:noFill/>
        </p:spPr>
        <p:txBody>
          <a:bodyPr vert="horz" lIns="92070" tIns="46035" rIns="92070" bIns="46035">
            <a:normAutofit/>
          </a:bodyPr>
          <a:lstStyle/>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Misleading </a:t>
            </a:r>
            <a:r>
              <a:rPr lang="en-US" sz="3400" dirty="0" smtClean="0">
                <a:solidFill>
                  <a:schemeClr val="tx2">
                    <a:lumMod val="10000"/>
                  </a:schemeClr>
                </a:solidFill>
                <a:uFillTx/>
                <a:latin typeface="Trebuchet MS" pitchFamily="34" charset="0"/>
              </a:rPr>
              <a:t>adage “Use It or Lose It.”  </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Can lead to a practice of diverting as much as possible, whether it’s needed or </a:t>
            </a:r>
            <a:r>
              <a:rPr lang="en-US" sz="3400" dirty="0" smtClean="0">
                <a:solidFill>
                  <a:schemeClr val="tx2">
                    <a:lumMod val="10000"/>
                  </a:schemeClr>
                </a:solidFill>
                <a:uFillTx/>
                <a:latin typeface="Trebuchet MS" pitchFamily="34" charset="0"/>
              </a:rPr>
              <a:t>not</a:t>
            </a:r>
          </a:p>
          <a:p>
            <a:pPr marL="457176" lvl="3" indent="-457176">
              <a:lnSpc>
                <a:spcPct val="90000"/>
              </a:lnSpc>
              <a:buSzPct val="75000"/>
              <a:buFont typeface="Arial" pitchFamily="34" charset="0"/>
              <a:buChar char="•"/>
            </a:pPr>
            <a:endParaRPr lang="en-US" sz="3400" dirty="0">
              <a:solidFill>
                <a:schemeClr val="tx2">
                  <a:lumMod val="10000"/>
                </a:schemeClr>
              </a:solidFill>
              <a:latin typeface="Trebuchet MS" pitchFamily="34" charset="0"/>
            </a:endParaRPr>
          </a:p>
          <a:p>
            <a:pPr marL="457176" lvl="3" indent="-457176">
              <a:lnSpc>
                <a:spcPct val="90000"/>
              </a:lnSpc>
              <a:buSzPct val="75000"/>
              <a:buFont typeface="Arial" pitchFamily="34" charset="0"/>
              <a:buChar char="•"/>
            </a:pPr>
            <a:endParaRPr lang="en-US" sz="3400" dirty="0" smtClean="0">
              <a:solidFill>
                <a:schemeClr val="tx2">
                  <a:lumMod val="10000"/>
                </a:schemeClr>
              </a:solidFill>
              <a:uFillTx/>
              <a:latin typeface="Trebuchet MS" pitchFamily="34" charset="0"/>
            </a:endParaRPr>
          </a:p>
          <a:p>
            <a:pPr marL="457176" lvl="3" indent="-457176">
              <a:lnSpc>
                <a:spcPct val="90000"/>
              </a:lnSpc>
              <a:buSzPct val="75000"/>
              <a:buFont typeface="Arial" pitchFamily="34" charset="0"/>
              <a:buChar char="•"/>
            </a:pPr>
            <a:endParaRPr lang="en-US" sz="3400" dirty="0">
              <a:solidFill>
                <a:schemeClr val="tx2">
                  <a:lumMod val="10000"/>
                </a:schemeClr>
              </a:solidFill>
              <a:latin typeface="Trebuchet MS" pitchFamily="34" charset="0"/>
            </a:endParaRPr>
          </a:p>
          <a:p>
            <a:pPr marL="0" lvl="3" indent="0" algn="ctr">
              <a:lnSpc>
                <a:spcPct val="90000"/>
              </a:lnSpc>
              <a:buSzPct val="75000"/>
            </a:pPr>
            <a:r>
              <a:rPr lang="en-US" sz="9600" dirty="0" smtClean="0">
                <a:solidFill>
                  <a:schemeClr val="tx2">
                    <a:lumMod val="10000"/>
                  </a:schemeClr>
                </a:solidFill>
                <a:latin typeface="Trebuchet MS" pitchFamily="34" charset="0"/>
              </a:rPr>
              <a:t>???</a:t>
            </a:r>
            <a:endParaRPr lang="en-US" sz="9600" dirty="0" smtClean="0">
              <a:solidFill>
                <a:schemeClr val="tx2">
                  <a:lumMod val="10000"/>
                </a:schemeClr>
              </a:solidFill>
              <a:uFillTx/>
              <a:latin typeface="Trebuchet MS" pitchFamily="34" charset="0"/>
            </a:endParaRPr>
          </a:p>
        </p:txBody>
      </p:sp>
    </p:spTree>
    <p:extLst>
      <p:ext uri="{BB962C8B-B14F-4D97-AF65-F5344CB8AC3E}">
        <p14:creationId xmlns:p14="http://schemas.microsoft.com/office/powerpoint/2010/main" val="56574002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8"/>
          <p:cNvGrpSpPr/>
          <p:nvPr/>
        </p:nvGrpSpPr>
        <p:grpSpPr>
          <a:xfrm>
            <a:off x="779668" y="3292551"/>
            <a:ext cx="10816279" cy="4618704"/>
            <a:chOff x="548204" y="2315074"/>
            <a:chExt cx="7605196" cy="3247526"/>
          </a:xfrm>
        </p:grpSpPr>
        <p:sp>
          <p:nvSpPr>
            <p:cNvPr id="4" name="TextBox 3"/>
            <p:cNvSpPr txBox="1">
              <a:spLocks/>
            </p:cNvSpPr>
            <p:nvPr/>
          </p:nvSpPr>
          <p:spPr>
            <a:xfrm rot="447405">
              <a:off x="548204" y="2315074"/>
              <a:ext cx="749579" cy="313788"/>
            </a:xfrm>
            <a:prstGeom prst="rect">
              <a:avLst/>
            </a:prstGeom>
            <a:noFill/>
          </p:spPr>
          <p:txBody>
            <a:bodyPr wrap="square" rtlCol="0">
              <a:spAutoFit/>
            </a:bodyPr>
            <a:lstStyle/>
            <a:p>
              <a:r>
                <a:rPr lang="en-US" sz="2300" b="1" dirty="0" smtClean="0">
                  <a:solidFill>
                    <a:srgbClr val="0070C0"/>
                  </a:solidFill>
                  <a:uFillTx/>
                </a:rPr>
                <a:t>River</a:t>
              </a:r>
              <a:endParaRPr lang="en-US" sz="2300" b="1" dirty="0">
                <a:solidFill>
                  <a:srgbClr val="0070C0"/>
                </a:solidFill>
                <a:uFillTx/>
              </a:endParaRPr>
            </a:p>
          </p:txBody>
        </p:sp>
        <p:cxnSp>
          <p:nvCxnSpPr>
            <p:cNvPr id="5" name="Curved Connector 4"/>
            <p:cNvCxnSpPr/>
            <p:nvPr/>
          </p:nvCxnSpPr>
          <p:spPr>
            <a:xfrm>
              <a:off x="609600" y="2590800"/>
              <a:ext cx="7543800" cy="2971800"/>
            </a:xfrm>
            <a:prstGeom prst="curvedConnector3">
              <a:avLst>
                <a:gd name="adj1" fmla="val 25349"/>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6" name="Right Arrow 5"/>
          <p:cNvSpPr>
            <a:spLocks/>
          </p:cNvSpPr>
          <p:nvPr/>
        </p:nvSpPr>
        <p:spPr>
          <a:xfrm rot="20720080">
            <a:off x="2756609" y="3143847"/>
            <a:ext cx="10295467" cy="108373"/>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sz="2300" dirty="0">
              <a:uFillTx/>
            </a:endParaRPr>
          </a:p>
        </p:txBody>
      </p:sp>
      <p:sp>
        <p:nvSpPr>
          <p:cNvPr id="7" name="TextBox 6"/>
          <p:cNvSpPr txBox="1">
            <a:spLocks/>
          </p:cNvSpPr>
          <p:nvPr/>
        </p:nvSpPr>
        <p:spPr>
          <a:xfrm>
            <a:off x="3467954" y="3412211"/>
            <a:ext cx="1625600" cy="481499"/>
          </a:xfrm>
          <a:prstGeom prst="rect">
            <a:avLst/>
          </a:prstGeom>
          <a:noFill/>
        </p:spPr>
        <p:txBody>
          <a:bodyPr wrap="square" lIns="130046" tIns="65023" rIns="130046" bIns="65023" rtlCol="0">
            <a:spAutoFit/>
          </a:bodyPr>
          <a:lstStyle/>
          <a:p>
            <a:r>
              <a:rPr lang="en-US" sz="2300" b="1" dirty="0" smtClean="0">
                <a:solidFill>
                  <a:srgbClr val="0070C0"/>
                </a:solidFill>
                <a:uFillTx/>
              </a:rPr>
              <a:t>Ditch</a:t>
            </a:r>
            <a:endParaRPr lang="en-US" sz="2300" b="1" dirty="0">
              <a:solidFill>
                <a:srgbClr val="0070C0"/>
              </a:solidFill>
              <a:uFillTx/>
            </a:endParaRPr>
          </a:p>
        </p:txBody>
      </p:sp>
      <p:sp>
        <p:nvSpPr>
          <p:cNvPr id="8" name="TextBox 7"/>
          <p:cNvSpPr txBox="1">
            <a:spLocks/>
          </p:cNvSpPr>
          <p:nvPr/>
        </p:nvSpPr>
        <p:spPr>
          <a:xfrm>
            <a:off x="6502400" y="3467947"/>
            <a:ext cx="4037948" cy="746869"/>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6</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goes to the</a:t>
            </a:r>
          </a:p>
          <a:p>
            <a:pPr algn="ctr"/>
            <a:r>
              <a:rPr lang="en-US" sz="2000" dirty="0">
                <a:solidFill>
                  <a:schemeClr val="tx2">
                    <a:lumMod val="10000"/>
                  </a:schemeClr>
                </a:solidFill>
              </a:rPr>
              <a:t>n</a:t>
            </a:r>
            <a:r>
              <a:rPr lang="en-US" sz="2000" dirty="0" smtClean="0">
                <a:solidFill>
                  <a:schemeClr val="tx2">
                    <a:lumMod val="10000"/>
                  </a:schemeClr>
                </a:solidFill>
                <a:uFillTx/>
              </a:rPr>
              <a:t>ew use</a:t>
            </a:r>
            <a:endParaRPr lang="en-US" sz="2000" dirty="0">
              <a:solidFill>
                <a:schemeClr val="tx2">
                  <a:lumMod val="10000"/>
                </a:schemeClr>
              </a:solidFill>
              <a:uFillTx/>
            </a:endParaRPr>
          </a:p>
        </p:txBody>
      </p:sp>
      <p:grpSp>
        <p:nvGrpSpPr>
          <p:cNvPr id="9" name="Group 51"/>
          <p:cNvGrpSpPr/>
          <p:nvPr/>
        </p:nvGrpSpPr>
        <p:grpSpPr>
          <a:xfrm>
            <a:off x="4539841" y="4119681"/>
            <a:ext cx="3363729" cy="2611974"/>
            <a:chOff x="3269852" y="2912735"/>
            <a:chExt cx="1376445" cy="1804427"/>
          </a:xfrm>
        </p:grpSpPr>
        <p:sp>
          <p:nvSpPr>
            <p:cNvPr id="10" name="Right Arrow 9"/>
            <p:cNvSpPr>
              <a:spLocks/>
            </p:cNvSpPr>
            <p:nvPr/>
          </p:nvSpPr>
          <p:spPr>
            <a:xfrm rot="5144788" flipV="1">
              <a:off x="2416829" y="3765758"/>
              <a:ext cx="1804427" cy="98382"/>
            </a:xfrm>
            <a:prstGeom prst="rightArrow">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a:uFillTx/>
              </a:endParaRPr>
            </a:p>
          </p:txBody>
        </p:sp>
        <p:sp>
          <p:nvSpPr>
            <p:cNvPr id="11" name="TextBox 10"/>
            <p:cNvSpPr txBox="1">
              <a:spLocks/>
            </p:cNvSpPr>
            <p:nvPr/>
          </p:nvSpPr>
          <p:spPr>
            <a:xfrm>
              <a:off x="3274696" y="4109581"/>
              <a:ext cx="1371601" cy="276408"/>
            </a:xfrm>
            <a:prstGeom prst="rect">
              <a:avLst/>
            </a:prstGeom>
            <a:noFill/>
          </p:spPr>
          <p:txBody>
            <a:bodyPr wrap="square" rtlCol="0">
              <a:spAutoFit/>
            </a:bodyPr>
            <a:lstStyle/>
            <a:p>
              <a:pPr algn="ctr"/>
              <a:r>
                <a:rPr lang="en-US" sz="2000" b="1" u="sng" dirty="0" smtClean="0">
                  <a:solidFill>
                    <a:schemeClr val="tx2">
                      <a:lumMod val="10000"/>
                    </a:schemeClr>
                  </a:solidFill>
                  <a:uFillTx/>
                </a:rPr>
                <a:t>9</a:t>
              </a:r>
              <a:r>
                <a:rPr lang="en-US" sz="2000" dirty="0" smtClean="0">
                  <a:solidFill>
                    <a:schemeClr val="tx2">
                      <a:lumMod val="10000"/>
                    </a:schemeClr>
                  </a:solidFill>
                  <a:uFillTx/>
                </a:rPr>
                <a:t> </a:t>
              </a:r>
              <a:r>
                <a:rPr lang="en-US" sz="2000" dirty="0" err="1" smtClean="0">
                  <a:solidFill>
                    <a:schemeClr val="tx2">
                      <a:lumMod val="10000"/>
                    </a:schemeClr>
                  </a:solidFill>
                  <a:uFillTx/>
                </a:rPr>
                <a:t>cfs</a:t>
              </a:r>
              <a:r>
                <a:rPr lang="en-US" sz="2000" dirty="0" smtClean="0">
                  <a:solidFill>
                    <a:schemeClr val="tx2">
                      <a:lumMod val="10000"/>
                    </a:schemeClr>
                  </a:solidFill>
                  <a:uFillTx/>
                </a:rPr>
                <a:t> returns to the river</a:t>
              </a:r>
              <a:endParaRPr lang="en-US" sz="2000" dirty="0">
                <a:solidFill>
                  <a:schemeClr val="tx2">
                    <a:lumMod val="10000"/>
                  </a:schemeClr>
                </a:solidFill>
                <a:uFillTx/>
              </a:endParaRPr>
            </a:p>
          </p:txBody>
        </p:sp>
      </p:grpSp>
      <p:sp>
        <p:nvSpPr>
          <p:cNvPr id="12" name="TextBox 11"/>
          <p:cNvSpPr txBox="1">
            <a:spLocks/>
          </p:cNvSpPr>
          <p:nvPr/>
        </p:nvSpPr>
        <p:spPr>
          <a:xfrm>
            <a:off x="7694507" y="7911253"/>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14</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pic>
        <p:nvPicPr>
          <p:cNvPr id="13" name="Picture 4" descr="C:\Users\Flex\AppData\Local\Microsoft\Windows\Temporary Internet Files\Content.IE5\THIJVKFY\MC900297985[1].wmf"/>
          <p:cNvPicPr>
            <a:picLocks noChangeAspect="1" noChangeArrowheads="1"/>
          </p:cNvPicPr>
          <p:nvPr/>
        </p:nvPicPr>
        <p:blipFill>
          <a:blip r:embed="rId2" cstate="print"/>
          <a:srcRect/>
          <a:stretch>
            <a:fillRect/>
          </a:stretch>
        </p:blipFill>
        <p:spPr bwMode="auto">
          <a:xfrm>
            <a:off x="8778240" y="1192107"/>
            <a:ext cx="2374676" cy="2128886"/>
          </a:xfrm>
          <a:prstGeom prst="rect">
            <a:avLst/>
          </a:prstGeom>
          <a:noFill/>
        </p:spPr>
      </p:pic>
      <p:sp>
        <p:nvSpPr>
          <p:cNvPr id="14" name="Parallelogram 13"/>
          <p:cNvSpPr>
            <a:spLocks/>
          </p:cNvSpPr>
          <p:nvPr/>
        </p:nvSpPr>
        <p:spPr>
          <a:xfrm>
            <a:off x="5093547" y="4551680"/>
            <a:ext cx="2709333" cy="1083733"/>
          </a:xfrm>
          <a:prstGeom prst="parallelogram">
            <a:avLst>
              <a:gd name="adj" fmla="val 149554"/>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uFillTx/>
            </a:endParaRPr>
          </a:p>
        </p:txBody>
      </p:sp>
      <p:sp>
        <p:nvSpPr>
          <p:cNvPr id="15" name="TextBox 14"/>
          <p:cNvSpPr txBox="1">
            <a:spLocks/>
          </p:cNvSpPr>
          <p:nvPr/>
        </p:nvSpPr>
        <p:spPr>
          <a:xfrm>
            <a:off x="-142433" y="3740429"/>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20</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
        <p:nvSpPr>
          <p:cNvPr id="16" name="TextBox 15"/>
          <p:cNvSpPr txBox="1">
            <a:spLocks/>
          </p:cNvSpPr>
          <p:nvPr/>
        </p:nvSpPr>
        <p:spPr>
          <a:xfrm>
            <a:off x="1625600" y="5201920"/>
            <a:ext cx="2600960" cy="439093"/>
          </a:xfrm>
          <a:prstGeom prst="rect">
            <a:avLst/>
          </a:prstGeom>
          <a:noFill/>
        </p:spPr>
        <p:txBody>
          <a:bodyPr wrap="square" lIns="130046" tIns="65023" rIns="130046" bIns="65023" rtlCol="0">
            <a:spAutoFit/>
          </a:bodyPr>
          <a:lstStyle/>
          <a:p>
            <a:pPr algn="ctr"/>
            <a:r>
              <a:rPr lang="en-US" sz="2000" b="1" u="sng" dirty="0" smtClean="0">
                <a:solidFill>
                  <a:schemeClr val="tx2">
                    <a:lumMod val="10000"/>
                  </a:schemeClr>
                </a:solidFill>
                <a:uFillTx/>
              </a:rPr>
              <a:t>5</a:t>
            </a:r>
            <a:r>
              <a:rPr lang="en-US" sz="2000" dirty="0" smtClean="0">
                <a:solidFill>
                  <a:schemeClr val="tx2">
                    <a:lumMod val="10000"/>
                  </a:schemeClr>
                </a:solidFill>
                <a:uFillTx/>
              </a:rPr>
              <a:t> </a:t>
            </a:r>
            <a:r>
              <a:rPr lang="en-US" sz="2000" dirty="0" err="1" smtClean="0">
                <a:solidFill>
                  <a:schemeClr val="tx2">
                    <a:lumMod val="10000"/>
                  </a:schemeClr>
                </a:solidFill>
                <a:uFillTx/>
              </a:rPr>
              <a:t>cfs</a:t>
            </a:r>
            <a:endParaRPr lang="en-US" sz="2000" dirty="0">
              <a:solidFill>
                <a:schemeClr val="tx2">
                  <a:lumMod val="10000"/>
                </a:schemeClr>
              </a:solidFill>
              <a:uFillTx/>
            </a:endParaRPr>
          </a:p>
        </p:txBody>
      </p:sp>
      <p:sp>
        <p:nvSpPr>
          <p:cNvPr id="2" name="Title 3"/>
          <p:cNvSpPr txBox="1">
            <a:spLocks/>
          </p:cNvSpPr>
          <p:nvPr/>
        </p:nvSpPr>
        <p:spPr>
          <a:xfrm>
            <a:off x="433493" y="650240"/>
            <a:ext cx="12354560" cy="1625600"/>
          </a:xfrm>
          <a:prstGeom prst="rect">
            <a:avLst/>
          </a:prstGeom>
        </p:spPr>
        <p:txBody>
          <a:bodyPr lIns="130046" tIns="65023" rIns="130046" bIns="65023">
            <a:normAutofit/>
          </a:bodyPr>
          <a:lstStyle/>
          <a:p>
            <a:pPr algn="ctr" defTabSz="1300460" fontAlgn="auto" hangingPunct="1">
              <a:spcAft>
                <a:spcPts val="0"/>
              </a:spcAft>
              <a:defRPr>
                <a:uFillTx/>
              </a:defRPr>
            </a:pPr>
            <a:r>
              <a:rPr lang="en-US" sz="6300" dirty="0" smtClean="0">
                <a:solidFill>
                  <a:schemeClr val="bg2">
                    <a:lumMod val="50000"/>
                  </a:schemeClr>
                </a:solidFill>
                <a:uFillTx/>
                <a:latin typeface="Arial" pitchFamily="34" charset="0"/>
                <a:ea typeface="+mj-ea"/>
                <a:cs typeface="Arial" pitchFamily="34" charset="0"/>
              </a:rPr>
              <a:t>Change of Use Example B</a:t>
            </a:r>
            <a:br>
              <a:rPr lang="en-US" sz="6300" dirty="0" smtClean="0">
                <a:solidFill>
                  <a:schemeClr val="bg2">
                    <a:lumMod val="50000"/>
                  </a:schemeClr>
                </a:solidFill>
                <a:uFillTx/>
                <a:latin typeface="Arial" pitchFamily="34" charset="0"/>
                <a:ea typeface="+mj-ea"/>
                <a:cs typeface="Arial" pitchFamily="34" charset="0"/>
              </a:rPr>
            </a:br>
            <a:r>
              <a:rPr lang="en-US" sz="3400" dirty="0" smtClean="0">
                <a:solidFill>
                  <a:schemeClr val="bg2">
                    <a:lumMod val="50000"/>
                  </a:schemeClr>
                </a:solidFill>
                <a:uFillTx/>
                <a:latin typeface="Arial" pitchFamily="34" charset="0"/>
                <a:ea typeface="+mj-ea"/>
                <a:cs typeface="Arial" pitchFamily="34" charset="0"/>
              </a:rPr>
              <a:t>                 </a:t>
            </a:r>
            <a:r>
              <a:rPr lang="en-US" sz="3400" u="sng" dirty="0" smtClean="0">
                <a:solidFill>
                  <a:schemeClr val="bg2">
                    <a:lumMod val="50000"/>
                  </a:schemeClr>
                </a:solidFill>
                <a:uFillTx/>
                <a:latin typeface="Arial" pitchFamily="34" charset="0"/>
                <a:ea typeface="+mj-ea"/>
                <a:cs typeface="Arial" pitchFamily="34" charset="0"/>
              </a:rPr>
              <a:t>After change</a:t>
            </a:r>
            <a:endParaRPr lang="en-US" sz="3400" u="sng" dirty="0">
              <a:solidFill>
                <a:schemeClr val="bg2">
                  <a:lumMod val="50000"/>
                </a:schemeClr>
              </a:solidFill>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33493" y="650240"/>
            <a:ext cx="12354560" cy="1625600"/>
          </a:xfrm>
          <a:prstGeom prst="rect">
            <a:avLst/>
          </a:prstGeom>
        </p:spPr>
        <p:txBody>
          <a:bodyPr lIns="130046" tIns="65023" rIns="130046" bIns="65023">
            <a:normAutofit/>
          </a:bodyPr>
          <a:lstStyle/>
          <a:p>
            <a:pPr algn="ctr" defTabSz="1300460" fontAlgn="auto" hangingPunct="1">
              <a:spcAft>
                <a:spcPts val="0"/>
              </a:spcAft>
              <a:defRPr>
                <a:uFillTx/>
              </a:defRPr>
            </a:pPr>
            <a:r>
              <a:rPr lang="en-US" sz="6300" dirty="0" smtClean="0">
                <a:solidFill>
                  <a:schemeClr val="bg2">
                    <a:lumMod val="50000"/>
                  </a:schemeClr>
                </a:solidFill>
                <a:uFillTx/>
                <a:latin typeface="Trebuchet MS" pitchFamily="34" charset="0"/>
                <a:ea typeface="+mj-ea"/>
                <a:cs typeface="Arial" pitchFamily="34" charset="0"/>
              </a:rPr>
              <a:t>Change of Use Example B</a:t>
            </a:r>
            <a:br>
              <a:rPr lang="en-US" sz="6300" dirty="0" smtClean="0">
                <a:solidFill>
                  <a:schemeClr val="bg2">
                    <a:lumMod val="50000"/>
                  </a:schemeClr>
                </a:solidFill>
                <a:uFillTx/>
                <a:latin typeface="Trebuchet MS" pitchFamily="34" charset="0"/>
                <a:ea typeface="+mj-ea"/>
                <a:cs typeface="Arial" pitchFamily="34" charset="0"/>
              </a:rPr>
            </a:br>
            <a:endParaRPr lang="en-US" sz="3400" dirty="0">
              <a:solidFill>
                <a:schemeClr val="bg2">
                  <a:lumMod val="50000"/>
                </a:schemeClr>
              </a:solidFill>
              <a:uFillTx/>
              <a:latin typeface="Trebuchet MS" pitchFamily="34" charset="0"/>
              <a:ea typeface="+mj-ea"/>
              <a:cs typeface="Arial" pitchFamily="34" charset="0"/>
            </a:endParaRPr>
          </a:p>
        </p:txBody>
      </p:sp>
      <p:sp>
        <p:nvSpPr>
          <p:cNvPr id="3" name="Content Placeholder 1"/>
          <p:cNvSpPr txBox="1">
            <a:spLocks/>
          </p:cNvSpPr>
          <p:nvPr/>
        </p:nvSpPr>
        <p:spPr>
          <a:xfrm>
            <a:off x="0" y="2210365"/>
            <a:ext cx="13004800" cy="6436925"/>
          </a:xfrm>
          <a:prstGeom prst="rect">
            <a:avLst/>
          </a:prstGeom>
        </p:spPr>
        <p:txBody>
          <a:bodyPr lIns="130046" tIns="65023" rIns="130046" bIns="65023">
            <a:normAutofit fontScale="92500"/>
          </a:bodyPr>
          <a:lstStyle/>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bg2">
                    <a:lumMod val="50000"/>
                  </a:schemeClr>
                </a:solidFill>
                <a:uFillTx/>
                <a:latin typeface="Trebuchet MS" pitchFamily="34" charset="0"/>
                <a:cs typeface="Arial" pitchFamily="34" charset="0"/>
              </a:rPr>
              <a:t>The measure of a water right is </a:t>
            </a:r>
            <a:r>
              <a:rPr lang="en-US" sz="4000" u="sng" dirty="0" smtClean="0">
                <a:solidFill>
                  <a:schemeClr val="bg2">
                    <a:lumMod val="50000"/>
                  </a:schemeClr>
                </a:solidFill>
                <a:uFillTx/>
                <a:latin typeface="Trebuchet MS" pitchFamily="34" charset="0"/>
                <a:cs typeface="Arial" pitchFamily="34" charset="0"/>
              </a:rPr>
              <a:t>still</a:t>
            </a:r>
            <a:r>
              <a:rPr lang="en-US" sz="4000" dirty="0" smtClean="0">
                <a:solidFill>
                  <a:schemeClr val="bg2">
                    <a:lumMod val="50000"/>
                  </a:schemeClr>
                </a:solidFill>
                <a:uFillTx/>
                <a:latin typeface="Trebuchet MS" pitchFamily="34" charset="0"/>
                <a:cs typeface="Arial" pitchFamily="34" charset="0"/>
              </a:rPr>
              <a:t> its historical </a:t>
            </a:r>
            <a:r>
              <a:rPr lang="en-US" sz="4000" u="sng" dirty="0" smtClean="0">
                <a:solidFill>
                  <a:schemeClr val="bg2">
                    <a:lumMod val="50000"/>
                  </a:schemeClr>
                </a:solidFill>
                <a:uFillTx/>
                <a:latin typeface="Trebuchet MS" pitchFamily="34" charset="0"/>
                <a:cs typeface="Arial" pitchFamily="34" charset="0"/>
              </a:rPr>
              <a:t>consumptive</a:t>
            </a:r>
            <a:r>
              <a:rPr lang="en-US" sz="4000" dirty="0" smtClean="0">
                <a:solidFill>
                  <a:schemeClr val="bg2">
                    <a:lumMod val="50000"/>
                  </a:schemeClr>
                </a:solidFill>
                <a:uFillTx/>
                <a:latin typeface="Trebuchet MS" pitchFamily="34" charset="0"/>
                <a:cs typeface="Arial" pitchFamily="34" charset="0"/>
              </a:rPr>
              <a:t> use.  That is limited by what the crop can consume.</a:t>
            </a:r>
          </a:p>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bg2">
                    <a:lumMod val="50000"/>
                  </a:schemeClr>
                </a:solidFill>
                <a:uFillTx/>
                <a:latin typeface="Trebuchet MS" pitchFamily="34" charset="0"/>
                <a:cs typeface="Arial" pitchFamily="34" charset="0"/>
              </a:rPr>
              <a:t>We can transfer only the same </a:t>
            </a:r>
            <a:r>
              <a:rPr lang="en-US" sz="4000" b="1" u="sng" dirty="0" smtClean="0">
                <a:solidFill>
                  <a:schemeClr val="bg2">
                    <a:lumMod val="50000"/>
                  </a:schemeClr>
                </a:solidFill>
                <a:uFillTx/>
                <a:latin typeface="Trebuchet MS" pitchFamily="34" charset="0"/>
                <a:cs typeface="Arial" pitchFamily="34" charset="0"/>
              </a:rPr>
              <a:t>6</a:t>
            </a:r>
            <a:r>
              <a:rPr lang="en-US" sz="4000" dirty="0" smtClean="0">
                <a:solidFill>
                  <a:schemeClr val="bg2">
                    <a:lumMod val="50000"/>
                  </a:schemeClr>
                </a:solidFill>
                <a:uFillTx/>
                <a:latin typeface="Trebuchet MS" pitchFamily="34" charset="0"/>
                <a:cs typeface="Arial" pitchFamily="34" charset="0"/>
              </a:rPr>
              <a:t> </a:t>
            </a:r>
            <a:r>
              <a:rPr lang="en-US" sz="4000" dirty="0" err="1" smtClean="0">
                <a:solidFill>
                  <a:schemeClr val="bg2">
                    <a:lumMod val="50000"/>
                  </a:schemeClr>
                </a:solidFill>
                <a:uFillTx/>
                <a:latin typeface="Trebuchet MS" pitchFamily="34" charset="0"/>
                <a:cs typeface="Arial" pitchFamily="34" charset="0"/>
              </a:rPr>
              <a:t>cfs</a:t>
            </a:r>
            <a:r>
              <a:rPr lang="en-US" sz="4000" dirty="0" smtClean="0">
                <a:solidFill>
                  <a:schemeClr val="bg2">
                    <a:lumMod val="50000"/>
                  </a:schemeClr>
                </a:solidFill>
                <a:uFillTx/>
                <a:latin typeface="Trebuchet MS" pitchFamily="34" charset="0"/>
                <a:cs typeface="Arial" pitchFamily="34" charset="0"/>
              </a:rPr>
              <a:t> (600 ac-ft/yr)</a:t>
            </a:r>
          </a:p>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bg2">
                    <a:lumMod val="50000"/>
                  </a:schemeClr>
                </a:solidFill>
                <a:uFillTx/>
                <a:latin typeface="Trebuchet MS" pitchFamily="34" charset="0"/>
                <a:cs typeface="Arial" pitchFamily="34" charset="0"/>
              </a:rPr>
              <a:t>But now we need to leave behind the </a:t>
            </a:r>
            <a:r>
              <a:rPr lang="en-US" sz="4000" b="1" u="sng" dirty="0" smtClean="0">
                <a:solidFill>
                  <a:schemeClr val="bg2">
                    <a:lumMod val="50000"/>
                  </a:schemeClr>
                </a:solidFill>
                <a:uFillTx/>
                <a:latin typeface="Trebuchet MS" pitchFamily="34" charset="0"/>
                <a:cs typeface="Arial" pitchFamily="34" charset="0"/>
              </a:rPr>
              <a:t>9</a:t>
            </a:r>
            <a:r>
              <a:rPr lang="en-US" sz="4000" dirty="0" smtClean="0">
                <a:solidFill>
                  <a:schemeClr val="bg2">
                    <a:lumMod val="50000"/>
                  </a:schemeClr>
                </a:solidFill>
                <a:uFillTx/>
                <a:latin typeface="Trebuchet MS" pitchFamily="34" charset="0"/>
                <a:cs typeface="Arial" pitchFamily="34" charset="0"/>
              </a:rPr>
              <a:t> </a:t>
            </a:r>
            <a:r>
              <a:rPr lang="en-US" sz="4000" dirty="0" err="1" smtClean="0">
                <a:solidFill>
                  <a:schemeClr val="bg2">
                    <a:lumMod val="50000"/>
                  </a:schemeClr>
                </a:solidFill>
                <a:uFillTx/>
                <a:latin typeface="Trebuchet MS" pitchFamily="34" charset="0"/>
                <a:cs typeface="Arial" pitchFamily="34" charset="0"/>
              </a:rPr>
              <a:t>cfs</a:t>
            </a:r>
            <a:r>
              <a:rPr lang="en-US" sz="4000" dirty="0" smtClean="0">
                <a:solidFill>
                  <a:schemeClr val="bg2">
                    <a:lumMod val="50000"/>
                  </a:schemeClr>
                </a:solidFill>
                <a:uFillTx/>
                <a:latin typeface="Trebuchet MS" pitchFamily="34" charset="0"/>
                <a:cs typeface="Arial" pitchFamily="34" charset="0"/>
              </a:rPr>
              <a:t> (900 ac-ft/yr) that was always diverted and has always returned </a:t>
            </a:r>
          </a:p>
          <a:p>
            <a:pPr marL="487672" indent="-487672" defTabSz="1300460" fontAlgn="auto" hangingPunct="1">
              <a:spcBef>
                <a:spcPct val="20000"/>
              </a:spcBef>
              <a:spcAft>
                <a:spcPts val="0"/>
              </a:spcAft>
              <a:defRPr>
                <a:uFillTx/>
              </a:defRPr>
            </a:pPr>
            <a:r>
              <a:rPr lang="en-US" sz="4000" u="sng" dirty="0" smtClean="0">
                <a:solidFill>
                  <a:schemeClr val="bg2">
                    <a:lumMod val="50000"/>
                  </a:schemeClr>
                </a:solidFill>
                <a:uFillTx/>
                <a:latin typeface="Trebuchet MS" pitchFamily="34" charset="0"/>
                <a:cs typeface="Arial" pitchFamily="34" charset="0"/>
              </a:rPr>
              <a:t>Waste</a:t>
            </a:r>
          </a:p>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bg2">
                    <a:lumMod val="50000"/>
                  </a:schemeClr>
                </a:solidFill>
                <a:uFillTx/>
                <a:latin typeface="Trebuchet MS" pitchFamily="34" charset="0"/>
                <a:cs typeface="Arial" pitchFamily="34" charset="0"/>
              </a:rPr>
              <a:t>In addition, we have diverted water unnecessarily from the river.  Statutory conflict and impacts to the river.</a:t>
            </a:r>
          </a:p>
          <a:p>
            <a:pPr marL="487672" indent="-487672" defTabSz="1300460" fontAlgn="auto" hangingPunct="1">
              <a:spcBef>
                <a:spcPct val="20000"/>
              </a:spcBef>
              <a:spcAft>
                <a:spcPts val="0"/>
              </a:spcAft>
              <a:buFont typeface="Arial" pitchFamily="34" charset="0"/>
              <a:buChar char="•"/>
              <a:defRPr>
                <a:uFillTx/>
              </a:defRPr>
            </a:pPr>
            <a:r>
              <a:rPr lang="en-US" sz="4000" dirty="0" smtClean="0">
                <a:solidFill>
                  <a:schemeClr val="tx1"/>
                </a:solidFill>
                <a:uFillTx/>
                <a:latin typeface="Trebuchet MS" pitchFamily="34" charset="0"/>
                <a:cs typeface="Arial" pitchFamily="34" charset="0"/>
              </a:rPr>
              <a:t>to the river.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fontScale="90000"/>
          </a:bodyPr>
          <a:lstStyle/>
          <a:p>
            <a:pPr lvl="3" algn="ctr" rtl="0">
              <a:spcBef>
                <a:spcPct val="0"/>
              </a:spcBef>
            </a:pPr>
            <a:r>
              <a:rPr lang="en-US" sz="4800" i="0" dirty="0" smtClean="0">
                <a:solidFill>
                  <a:schemeClr val="tx2">
                    <a:lumMod val="10000"/>
                  </a:schemeClr>
                </a:solidFill>
                <a:uFillTx/>
                <a:latin typeface="Trebuchet MS" pitchFamily="34" charset="0"/>
              </a:rPr>
              <a:t>Synopsis from the Regulatory Perspective</a:t>
            </a:r>
            <a:br>
              <a:rPr lang="en-US" sz="4800" i="0" dirty="0" smtClean="0">
                <a:solidFill>
                  <a:schemeClr val="tx2">
                    <a:lumMod val="10000"/>
                  </a:schemeClr>
                </a:solidFill>
                <a:uFillTx/>
                <a:latin typeface="Trebuchet MS" pitchFamily="34" charset="0"/>
              </a:rPr>
            </a:br>
            <a:r>
              <a:rPr lang="en-US" sz="4800" i="0" dirty="0" smtClean="0">
                <a:solidFill>
                  <a:schemeClr val="tx2">
                    <a:lumMod val="10000"/>
                  </a:schemeClr>
                </a:solidFill>
                <a:uFillTx/>
                <a:latin typeface="Trebuchet MS" pitchFamily="34" charset="0"/>
              </a:rPr>
              <a:t>Historical Consumptive Use</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713307"/>
          </a:xfrm>
          <a:prstGeom prst="rect">
            <a:avLst/>
          </a:prstGeom>
          <a:noFill/>
        </p:spPr>
        <p:txBody>
          <a:bodyPr vert="horz" lIns="92070" tIns="46035" rIns="92070" bIns="46035">
            <a:normAutofit/>
          </a:bodyPr>
          <a:lstStyle/>
          <a:p>
            <a:pPr marL="457176" lvl="3" indent="-457176">
              <a:lnSpc>
                <a:spcPct val="90000"/>
              </a:lnSpc>
              <a:buSzPct val="75000"/>
              <a:buFont typeface="Arial" pitchFamily="34" charset="0"/>
              <a:buChar char="•"/>
            </a:pPr>
            <a:r>
              <a:rPr lang="en-US" sz="3400" dirty="0" smtClean="0">
                <a:solidFill>
                  <a:schemeClr val="bg1">
                    <a:lumMod val="65000"/>
                  </a:schemeClr>
                </a:solidFill>
                <a:uFillTx/>
                <a:latin typeface="Trebuchet MS" pitchFamily="34" charset="0"/>
              </a:rPr>
              <a:t>Colorado water law is complicated and easily misunderstood </a:t>
            </a:r>
          </a:p>
          <a:p>
            <a:pPr marL="457176" lvl="3" indent="-457176">
              <a:lnSpc>
                <a:spcPct val="90000"/>
              </a:lnSpc>
              <a:buSzPct val="75000"/>
              <a:buFont typeface="Arial" pitchFamily="34" charset="0"/>
              <a:buChar char="•"/>
            </a:pPr>
            <a:r>
              <a:rPr lang="en-US" sz="3400" dirty="0" smtClean="0">
                <a:solidFill>
                  <a:schemeClr val="bg1">
                    <a:lumMod val="65000"/>
                  </a:schemeClr>
                </a:solidFill>
                <a:uFillTx/>
                <a:latin typeface="Trebuchet MS" pitchFamily="34" charset="0"/>
              </a:rPr>
              <a:t>Essence of a water right is its </a:t>
            </a:r>
            <a:r>
              <a:rPr lang="en-US" sz="3400" i="1" u="sng" dirty="0" smtClean="0">
                <a:solidFill>
                  <a:schemeClr val="bg1">
                    <a:lumMod val="65000"/>
                  </a:schemeClr>
                </a:solidFill>
                <a:uFillTx/>
                <a:latin typeface="Trebuchet MS" pitchFamily="34" charset="0"/>
              </a:rPr>
              <a:t>application to a beneficial use</a:t>
            </a:r>
            <a:r>
              <a:rPr lang="en-US" sz="3400" i="1" dirty="0" smtClean="0">
                <a:solidFill>
                  <a:schemeClr val="bg1">
                    <a:lumMod val="65000"/>
                  </a:schemeClr>
                </a:solidFill>
                <a:uFillTx/>
                <a:latin typeface="Trebuchet MS" pitchFamily="34" charset="0"/>
              </a:rPr>
              <a:t> </a:t>
            </a:r>
            <a:r>
              <a:rPr lang="en-US" sz="3400" dirty="0" smtClean="0">
                <a:solidFill>
                  <a:schemeClr val="bg1">
                    <a:lumMod val="65000"/>
                  </a:schemeClr>
                </a:solidFill>
                <a:uFillTx/>
                <a:latin typeface="Trebuchet MS" pitchFamily="34" charset="0"/>
              </a:rPr>
              <a:t>without waste</a:t>
            </a:r>
          </a:p>
          <a:p>
            <a:pPr marL="457176" lvl="3" indent="-457176">
              <a:lnSpc>
                <a:spcPct val="90000"/>
              </a:lnSpc>
              <a:buSzPct val="75000"/>
              <a:buFont typeface="Arial" pitchFamily="34" charset="0"/>
              <a:buChar char="•"/>
            </a:pPr>
            <a:r>
              <a:rPr lang="en-US" sz="3400" dirty="0" smtClean="0">
                <a:solidFill>
                  <a:schemeClr val="bg1">
                    <a:lumMod val="65000"/>
                  </a:schemeClr>
                </a:solidFill>
                <a:uFillTx/>
                <a:latin typeface="Trebuchet MS" pitchFamily="34" charset="0"/>
              </a:rPr>
              <a:t>Misleading adage “Use It or Lose It.”  </a:t>
            </a:r>
          </a:p>
          <a:p>
            <a:pPr marL="457176" lvl="3" indent="-457176">
              <a:lnSpc>
                <a:spcPct val="90000"/>
              </a:lnSpc>
              <a:buSzPct val="75000"/>
              <a:buFont typeface="Arial" pitchFamily="34" charset="0"/>
              <a:buChar char="•"/>
            </a:pPr>
            <a:r>
              <a:rPr lang="en-US" sz="3400" b="1" dirty="0" smtClean="0">
                <a:solidFill>
                  <a:schemeClr val="tx2">
                    <a:lumMod val="10000"/>
                  </a:schemeClr>
                </a:solidFill>
                <a:uFillTx/>
                <a:latin typeface="Trebuchet MS" pitchFamily="34" charset="0"/>
              </a:rPr>
              <a:t>Can lead to a practice of diverting as much as possible, whether it’s needed or not</a:t>
            </a:r>
          </a:p>
          <a:p>
            <a:pPr marL="457176" lvl="3" indent="-457176">
              <a:lnSpc>
                <a:spcPct val="90000"/>
              </a:lnSpc>
              <a:buSzPct val="75000"/>
              <a:buFont typeface="Arial" pitchFamily="34" charset="0"/>
              <a:buChar char="•"/>
            </a:pPr>
            <a:r>
              <a:rPr lang="en-US" sz="3400" b="1" dirty="0" smtClean="0">
                <a:solidFill>
                  <a:schemeClr val="tx2">
                    <a:lumMod val="10000"/>
                  </a:schemeClr>
                </a:solidFill>
                <a:uFillTx/>
                <a:latin typeface="Trebuchet MS" pitchFamily="34" charset="0"/>
              </a:rPr>
              <a:t>Need to balance two concepts: </a:t>
            </a:r>
            <a:r>
              <a:rPr lang="en-US" sz="3400" b="1" i="1" dirty="0" smtClean="0">
                <a:solidFill>
                  <a:schemeClr val="tx2">
                    <a:lumMod val="10000"/>
                  </a:schemeClr>
                </a:solidFill>
                <a:uFillTx/>
                <a:latin typeface="Trebuchet MS" pitchFamily="34" charset="0"/>
              </a:rPr>
              <a:t>duty of water </a:t>
            </a:r>
            <a:r>
              <a:rPr lang="en-US" sz="3400" b="1" dirty="0" smtClean="0">
                <a:solidFill>
                  <a:schemeClr val="tx2">
                    <a:lumMod val="10000"/>
                  </a:schemeClr>
                </a:solidFill>
                <a:uFillTx/>
                <a:latin typeface="Trebuchet MS" pitchFamily="34" charset="0"/>
              </a:rPr>
              <a:t>and </a:t>
            </a:r>
            <a:r>
              <a:rPr lang="en-US" sz="3400" b="1" i="1" dirty="0" smtClean="0">
                <a:solidFill>
                  <a:schemeClr val="tx2">
                    <a:lumMod val="10000"/>
                  </a:schemeClr>
                </a:solidFill>
                <a:uFillTx/>
                <a:latin typeface="Trebuchet MS" pitchFamily="34" charset="0"/>
              </a:rPr>
              <a:t>no waste</a:t>
            </a:r>
          </a:p>
          <a:p>
            <a:pPr marL="457176" lvl="3" indent="-457176">
              <a:lnSpc>
                <a:spcPct val="90000"/>
              </a:lnSpc>
              <a:buSzPct val="75000"/>
              <a:buFont typeface="Arial" pitchFamily="34" charset="0"/>
              <a:buChar char="•"/>
            </a:pPr>
            <a:r>
              <a:rPr lang="en-US" sz="3400" dirty="0" smtClean="0">
                <a:solidFill>
                  <a:schemeClr val="bg1">
                    <a:lumMod val="65000"/>
                  </a:schemeClr>
                </a:solidFill>
                <a:uFillTx/>
                <a:latin typeface="Trebuchet MS" pitchFamily="34" charset="0"/>
              </a:rPr>
              <a:t>Special Report No. 25 clarifies how the use or nonuse of a water right affects its value</a:t>
            </a:r>
          </a:p>
          <a:p>
            <a:pPr marL="457176" lvl="3" indent="-457176">
              <a:lnSpc>
                <a:spcPct val="90000"/>
              </a:lnSpc>
              <a:buSzPct val="75000"/>
              <a:buFont typeface="Arial" pitchFamily="34" charset="0"/>
              <a:buChar char="•"/>
            </a:pPr>
            <a:r>
              <a:rPr lang="en-US" sz="3400" dirty="0" smtClean="0">
                <a:solidFill>
                  <a:schemeClr val="bg1">
                    <a:lumMod val="65000"/>
                  </a:schemeClr>
                </a:solidFill>
                <a:uFillTx/>
                <a:latin typeface="Trebuchet MS" pitchFamily="34" charset="0"/>
                <a:cs typeface="Arial" pitchFamily="34" charset="0"/>
              </a:rPr>
              <a:t>This is valuable in administration efforts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Today’s Discussion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713307"/>
          </a:xfrm>
          <a:prstGeom prst="rect">
            <a:avLst/>
          </a:prstGeom>
          <a:noFill/>
        </p:spPr>
        <p:txBody>
          <a:bodyPr vert="horz" lIns="92070" tIns="46035" rIns="92070" bIns="46035">
            <a:normAutofit/>
          </a:bodyPr>
          <a:lstStyle/>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Need </a:t>
            </a:r>
            <a:r>
              <a:rPr lang="en-US" sz="3400" dirty="0" smtClean="0">
                <a:solidFill>
                  <a:schemeClr val="tx2">
                    <a:lumMod val="10000"/>
                  </a:schemeClr>
                </a:solidFill>
                <a:uFillTx/>
                <a:latin typeface="Trebuchet MS" pitchFamily="34" charset="0"/>
              </a:rPr>
              <a:t>to balance two concepts: </a:t>
            </a:r>
            <a:r>
              <a:rPr lang="en-US" sz="3400" i="1" dirty="0" smtClean="0">
                <a:solidFill>
                  <a:schemeClr val="tx2">
                    <a:lumMod val="10000"/>
                  </a:schemeClr>
                </a:solidFill>
                <a:uFillTx/>
                <a:latin typeface="Trebuchet MS" pitchFamily="34" charset="0"/>
              </a:rPr>
              <a:t>duty of water </a:t>
            </a:r>
            <a:r>
              <a:rPr lang="en-US" sz="3400" dirty="0" smtClean="0">
                <a:solidFill>
                  <a:schemeClr val="tx2">
                    <a:lumMod val="10000"/>
                  </a:schemeClr>
                </a:solidFill>
                <a:uFillTx/>
                <a:latin typeface="Trebuchet MS" pitchFamily="34" charset="0"/>
              </a:rPr>
              <a:t>and </a:t>
            </a:r>
            <a:r>
              <a:rPr lang="en-US" sz="3400" i="1" dirty="0" smtClean="0">
                <a:solidFill>
                  <a:schemeClr val="tx2">
                    <a:lumMod val="10000"/>
                  </a:schemeClr>
                </a:solidFill>
                <a:uFillTx/>
                <a:latin typeface="Trebuchet MS" pitchFamily="34" charset="0"/>
              </a:rPr>
              <a:t>no </a:t>
            </a:r>
            <a:r>
              <a:rPr lang="en-US" sz="3400" i="1" dirty="0" smtClean="0">
                <a:solidFill>
                  <a:schemeClr val="tx2">
                    <a:lumMod val="10000"/>
                  </a:schemeClr>
                </a:solidFill>
                <a:uFillTx/>
                <a:latin typeface="Trebuchet MS" pitchFamily="34" charset="0"/>
              </a:rPr>
              <a:t>waste</a:t>
            </a:r>
            <a:endParaRPr lang="en-US" sz="3400" i="1" dirty="0" smtClean="0">
              <a:solidFill>
                <a:schemeClr val="tx2">
                  <a:lumMod val="10000"/>
                </a:schemeClr>
              </a:solidFill>
              <a:uFillTx/>
              <a:latin typeface="Trebuchet MS" pitchFamily="34" charset="0"/>
            </a:endParaRPr>
          </a:p>
        </p:txBody>
      </p:sp>
      <p:pic>
        <p:nvPicPr>
          <p:cNvPr id="3" name="Picture 2"/>
          <p:cNvPicPr>
            <a:picLocks noChangeAspect="1"/>
          </p:cNvPicPr>
          <p:nvPr/>
        </p:nvPicPr>
        <p:blipFill>
          <a:blip r:embed="rId2"/>
          <a:stretch>
            <a:fillRect/>
          </a:stretch>
        </p:blipFill>
        <p:spPr>
          <a:xfrm>
            <a:off x="0" y="3200400"/>
            <a:ext cx="5901439" cy="3956647"/>
          </a:xfrm>
          <a:prstGeom prst="rect">
            <a:avLst/>
          </a:prstGeom>
        </p:spPr>
      </p:pic>
      <p:pic>
        <p:nvPicPr>
          <p:cNvPr id="5" name="Picture 4"/>
          <p:cNvPicPr>
            <a:picLocks noChangeAspect="1"/>
          </p:cNvPicPr>
          <p:nvPr/>
        </p:nvPicPr>
        <p:blipFill>
          <a:blip r:embed="rId3"/>
          <a:stretch>
            <a:fillRect/>
          </a:stretch>
        </p:blipFill>
        <p:spPr>
          <a:xfrm>
            <a:off x="6959600" y="5715000"/>
            <a:ext cx="6346486" cy="3279932"/>
          </a:xfrm>
          <a:prstGeom prst="rect">
            <a:avLst/>
          </a:prstGeom>
        </p:spPr>
      </p:pic>
    </p:spTree>
    <p:extLst>
      <p:ext uri="{BB962C8B-B14F-4D97-AF65-F5344CB8AC3E}">
        <p14:creationId xmlns:p14="http://schemas.microsoft.com/office/powerpoint/2010/main" val="195912749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Today’s Discussion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713307"/>
          </a:xfrm>
          <a:prstGeom prst="rect">
            <a:avLst/>
          </a:prstGeom>
          <a:noFill/>
        </p:spPr>
        <p:txBody>
          <a:bodyPr vert="horz" lIns="92070" tIns="46035" rIns="92070" bIns="46035">
            <a:normAutofit/>
          </a:bodyPr>
          <a:lstStyle/>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Special </a:t>
            </a:r>
            <a:r>
              <a:rPr lang="en-US" sz="3400" dirty="0" smtClean="0">
                <a:solidFill>
                  <a:schemeClr val="tx2">
                    <a:lumMod val="10000"/>
                  </a:schemeClr>
                </a:solidFill>
                <a:uFillTx/>
                <a:latin typeface="Trebuchet MS" pitchFamily="34" charset="0"/>
              </a:rPr>
              <a:t>Report No. 25 clarifies how the use or nonuse of a water right affects its value</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cs typeface="Arial" pitchFamily="34" charset="0"/>
              </a:rPr>
              <a:t>This is valuable in administration efforts</a:t>
            </a:r>
          </a:p>
        </p:txBody>
      </p:sp>
      <p:pic>
        <p:nvPicPr>
          <p:cNvPr id="12" name="Picture 11"/>
          <p:cNvPicPr>
            <a:picLocks noChangeAspect="1"/>
          </p:cNvPicPr>
          <p:nvPr/>
        </p:nvPicPr>
        <p:blipFill>
          <a:blip r:embed="rId2"/>
          <a:stretch>
            <a:fillRect/>
          </a:stretch>
        </p:blipFill>
        <p:spPr>
          <a:xfrm>
            <a:off x="1484549" y="5257800"/>
            <a:ext cx="10160000" cy="1219200"/>
          </a:xfrm>
          <a:prstGeom prst="rect">
            <a:avLst/>
          </a:prstGeom>
        </p:spPr>
      </p:pic>
    </p:spTree>
    <p:extLst>
      <p:ext uri="{BB962C8B-B14F-4D97-AF65-F5344CB8AC3E}">
        <p14:creationId xmlns:p14="http://schemas.microsoft.com/office/powerpoint/2010/main" val="4941517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Today’s Discussion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5713307"/>
          </a:xfrm>
          <a:prstGeom prst="rect">
            <a:avLst/>
          </a:prstGeom>
          <a:noFill/>
        </p:spPr>
        <p:txBody>
          <a:bodyPr vert="horz" lIns="92070" tIns="46035" rIns="92070" bIns="46035">
            <a:normAutofit/>
          </a:bodyPr>
          <a:lstStyle/>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Colorado water law is complicated and easily misunderstood </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Essence of a water right is its </a:t>
            </a:r>
            <a:r>
              <a:rPr lang="en-US" sz="3400" i="1" u="sng" dirty="0" smtClean="0">
                <a:solidFill>
                  <a:schemeClr val="tx2">
                    <a:lumMod val="10000"/>
                  </a:schemeClr>
                </a:solidFill>
                <a:uFillTx/>
                <a:latin typeface="Trebuchet MS" pitchFamily="34" charset="0"/>
              </a:rPr>
              <a:t>application to a beneficial use</a:t>
            </a:r>
            <a:r>
              <a:rPr lang="en-US" sz="3400" i="1" dirty="0" smtClean="0">
                <a:solidFill>
                  <a:schemeClr val="tx2">
                    <a:lumMod val="10000"/>
                  </a:schemeClr>
                </a:solidFill>
                <a:uFillTx/>
                <a:latin typeface="Trebuchet MS" pitchFamily="34" charset="0"/>
              </a:rPr>
              <a:t> </a:t>
            </a:r>
            <a:r>
              <a:rPr lang="en-US" sz="3400" dirty="0" smtClean="0">
                <a:solidFill>
                  <a:schemeClr val="tx2">
                    <a:lumMod val="10000"/>
                  </a:schemeClr>
                </a:solidFill>
                <a:uFillTx/>
                <a:latin typeface="Trebuchet MS" pitchFamily="34" charset="0"/>
              </a:rPr>
              <a:t>without waste</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Misleading adage “Use It or Lose It.”  </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Can lead to a practice of diverting as much as possible, whether it’s needed or not</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Need to balance two concepts: </a:t>
            </a:r>
            <a:r>
              <a:rPr lang="en-US" sz="3400" i="1" dirty="0" smtClean="0">
                <a:solidFill>
                  <a:schemeClr val="tx2">
                    <a:lumMod val="10000"/>
                  </a:schemeClr>
                </a:solidFill>
                <a:uFillTx/>
                <a:latin typeface="Trebuchet MS" pitchFamily="34" charset="0"/>
              </a:rPr>
              <a:t>duty of water </a:t>
            </a:r>
            <a:r>
              <a:rPr lang="en-US" sz="3400" dirty="0" smtClean="0">
                <a:solidFill>
                  <a:schemeClr val="tx2">
                    <a:lumMod val="10000"/>
                  </a:schemeClr>
                </a:solidFill>
                <a:uFillTx/>
                <a:latin typeface="Trebuchet MS" pitchFamily="34" charset="0"/>
              </a:rPr>
              <a:t>and </a:t>
            </a:r>
            <a:r>
              <a:rPr lang="en-US" sz="3400" i="1" dirty="0" smtClean="0">
                <a:solidFill>
                  <a:schemeClr val="tx2">
                    <a:lumMod val="10000"/>
                  </a:schemeClr>
                </a:solidFill>
                <a:uFillTx/>
                <a:latin typeface="Trebuchet MS" pitchFamily="34" charset="0"/>
              </a:rPr>
              <a:t>no waste</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rPr>
              <a:t>Special Report No. 25 clarifies how the use or nonuse of a water right affects its value</a:t>
            </a:r>
          </a:p>
          <a:p>
            <a:pPr marL="457176" lvl="3" indent="-457176">
              <a:lnSpc>
                <a:spcPct val="90000"/>
              </a:lnSpc>
              <a:buSzPct val="75000"/>
              <a:buFont typeface="Arial" pitchFamily="34" charset="0"/>
              <a:buChar char="•"/>
            </a:pPr>
            <a:r>
              <a:rPr lang="en-US" sz="3400" dirty="0" smtClean="0">
                <a:solidFill>
                  <a:schemeClr val="tx2">
                    <a:lumMod val="10000"/>
                  </a:schemeClr>
                </a:solidFill>
                <a:uFillTx/>
                <a:latin typeface="Trebuchet MS" pitchFamily="34" charset="0"/>
                <a:cs typeface="Arial" pitchFamily="34" charset="0"/>
              </a:rPr>
              <a:t>This is valuable in administration efforts</a:t>
            </a:r>
          </a:p>
        </p:txBody>
      </p:sp>
    </p:spTree>
    <p:extLst>
      <p:ext uri="{BB962C8B-B14F-4D97-AF65-F5344CB8AC3E}">
        <p14:creationId xmlns:p14="http://schemas.microsoft.com/office/powerpoint/2010/main" val="6548016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prstGeom prst="rect">
            <a:avLst/>
          </a:prstGeom>
          <a:noFill/>
        </p:spPr>
        <p:txBody>
          <a:bodyPr lIns="92070" tIns="46035" rIns="92070" bIns="46035" anchor="ctr">
            <a:normAutofit/>
          </a:bodyPr>
          <a:lstStyle/>
          <a:p>
            <a:pPr lvl="3" algn="ctr" rtl="0">
              <a:spcBef>
                <a:spcPct val="0"/>
              </a:spcBef>
            </a:pPr>
            <a:r>
              <a:rPr lang="en-US" sz="4800" i="0" dirty="0" smtClean="0">
                <a:solidFill>
                  <a:schemeClr val="tx2">
                    <a:lumMod val="10000"/>
                  </a:schemeClr>
                </a:solidFill>
                <a:uFillTx/>
                <a:latin typeface="Trebuchet MS" pitchFamily="34" charset="0"/>
              </a:rPr>
              <a:t>Five Areas </a:t>
            </a:r>
            <a:r>
              <a:rPr lang="en-US" sz="4800" i="0" dirty="0" smtClean="0">
                <a:solidFill>
                  <a:schemeClr val="tx2">
                    <a:lumMod val="10000"/>
                  </a:schemeClr>
                </a:solidFill>
                <a:uFillTx/>
                <a:latin typeface="Trebuchet MS" pitchFamily="34" charset="0"/>
              </a:rPr>
              <a:t>of Concern</a:t>
            </a:r>
            <a:endParaRPr lang="en-US" sz="7300" i="0" u="sng" dirty="0" smtClean="0">
              <a:solidFill>
                <a:schemeClr val="tx2">
                  <a:lumMod val="10000"/>
                </a:schemeClr>
              </a:solidFill>
              <a:uFillTx/>
              <a:latin typeface="Trebuchet MS" pitchFamily="34" charset="0"/>
              <a:cs typeface="Arial" pitchFamily="34" charset="0"/>
            </a:endParaRPr>
          </a:p>
        </p:txBody>
      </p:sp>
      <p:sp>
        <p:nvSpPr>
          <p:cNvPr id="4" name="Rectangle 3"/>
          <p:cNvSpPr txBox="1">
            <a:spLocks noChangeArrowheads="1"/>
          </p:cNvSpPr>
          <p:nvPr/>
        </p:nvSpPr>
        <p:spPr>
          <a:xfrm>
            <a:off x="758613" y="1981200"/>
            <a:ext cx="11595947" cy="6400800"/>
          </a:xfrm>
          <a:prstGeom prst="rect">
            <a:avLst/>
          </a:prstGeom>
          <a:noFill/>
        </p:spPr>
        <p:txBody>
          <a:bodyPr vert="horz" lIns="92070" tIns="46035" rIns="92070" bIns="46035">
            <a:normAutofit/>
          </a:bodyPr>
          <a:lstStyle/>
          <a:p>
            <a:pPr marL="650230" lvl="3" indent="-650230">
              <a:lnSpc>
                <a:spcPct val="90000"/>
              </a:lnSpc>
              <a:spcAft>
                <a:spcPts val="1707"/>
              </a:spcAft>
              <a:buSzPct val="75000"/>
              <a:buFont typeface="+mj-lt"/>
              <a:buAutoNum type="arabicPeriod"/>
            </a:pPr>
            <a:r>
              <a:rPr lang="en-US" sz="3600" dirty="0">
                <a:solidFill>
                  <a:schemeClr val="tx2">
                    <a:lumMod val="10000"/>
                  </a:schemeClr>
                </a:solidFill>
                <a:latin typeface="Trebuchet MS" pitchFamily="34" charset="0"/>
              </a:rPr>
              <a:t>Maintaining a Conditional Water Right (Water Court)</a:t>
            </a:r>
          </a:p>
          <a:p>
            <a:pPr marL="650230" lvl="3" indent="-650230">
              <a:lnSpc>
                <a:spcPct val="90000"/>
              </a:lnSpc>
              <a:spcAft>
                <a:spcPts val="1707"/>
              </a:spcAft>
              <a:buSzPct val="75000"/>
              <a:buFont typeface="+mj-lt"/>
              <a:buAutoNum type="arabicPeriod"/>
            </a:pPr>
            <a:r>
              <a:rPr lang="en-US" sz="3600" dirty="0">
                <a:solidFill>
                  <a:schemeClr val="tx2">
                    <a:lumMod val="10000"/>
                  </a:schemeClr>
                </a:solidFill>
                <a:latin typeface="Trebuchet MS" pitchFamily="34" charset="0"/>
              </a:rPr>
              <a:t>Administering an Absolute Water Right (Division of Water Resources)</a:t>
            </a:r>
          </a:p>
          <a:p>
            <a:pPr marL="650230" lvl="3" indent="-650230">
              <a:lnSpc>
                <a:spcPct val="90000"/>
              </a:lnSpc>
              <a:spcAft>
                <a:spcPts val="1707"/>
              </a:spcAft>
              <a:buSzPct val="75000"/>
              <a:buFont typeface="+mj-lt"/>
              <a:buAutoNum type="arabicPeriod"/>
            </a:pPr>
            <a:r>
              <a:rPr lang="en-US" sz="3600" dirty="0">
                <a:solidFill>
                  <a:schemeClr val="tx2">
                    <a:lumMod val="10000"/>
                  </a:schemeClr>
                </a:solidFill>
                <a:latin typeface="Trebuchet MS" pitchFamily="34" charset="0"/>
              </a:rPr>
              <a:t>Abandoning a Water Right (Division of Water Resources, Water Court)</a:t>
            </a:r>
          </a:p>
          <a:p>
            <a:pPr marL="650230" lvl="3" indent="-650230">
              <a:lnSpc>
                <a:spcPct val="90000"/>
              </a:lnSpc>
              <a:spcAft>
                <a:spcPts val="1707"/>
              </a:spcAft>
              <a:buSzPct val="75000"/>
              <a:buFont typeface="+mj-lt"/>
              <a:buAutoNum type="arabicPeriod"/>
            </a:pPr>
            <a:r>
              <a:rPr lang="en-US" sz="3600" dirty="0">
                <a:solidFill>
                  <a:schemeClr val="tx2">
                    <a:lumMod val="10000"/>
                  </a:schemeClr>
                </a:solidFill>
                <a:latin typeface="Trebuchet MS" pitchFamily="34" charset="0"/>
              </a:rPr>
              <a:t>Changing the Use of a Water Right (Water Court)</a:t>
            </a:r>
          </a:p>
          <a:p>
            <a:pPr marL="650230" lvl="3" indent="-650230">
              <a:lnSpc>
                <a:spcPct val="90000"/>
              </a:lnSpc>
              <a:spcAft>
                <a:spcPts val="1707"/>
              </a:spcAft>
              <a:buSzPct val="75000"/>
              <a:buFont typeface="+mj-lt"/>
              <a:buAutoNum type="arabicPeriod"/>
            </a:pPr>
            <a:r>
              <a:rPr lang="en-US" sz="3600" dirty="0">
                <a:solidFill>
                  <a:schemeClr val="tx2">
                    <a:lumMod val="10000"/>
                  </a:schemeClr>
                </a:solidFill>
                <a:latin typeface="Trebuchet MS" pitchFamily="34" charset="0"/>
              </a:rPr>
              <a:t>Applying Intentional Conservation to a Water Right or Applying Water to an Undecreed Use (Division of Water Resources, Water Court)</a:t>
            </a:r>
          </a:p>
        </p:txBody>
      </p:sp>
    </p:spTree>
    <p:extLst>
      <p:ext uri="{BB962C8B-B14F-4D97-AF65-F5344CB8AC3E}">
        <p14:creationId xmlns:p14="http://schemas.microsoft.com/office/powerpoint/2010/main" val="35834146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1200" y="533400"/>
            <a:ext cx="11734800" cy="5486400"/>
          </a:xfrm>
          <a:prstGeom prst="rect">
            <a:avLst/>
          </a:prstGeom>
        </p:spPr>
        <p:txBody>
          <a:bodyPr>
            <a:noAutofit/>
          </a:bodyPr>
          <a:lstStyle/>
          <a:p>
            <a:pPr marL="0" marR="0" lvl="0" indent="0" algn="ctr" defTabSz="584200" rtl="0" eaLnBrk="0" fontAlgn="base" latinLnBrk="0" hangingPunct="0">
              <a:lnSpc>
                <a:spcPct val="100000"/>
              </a:lnSpc>
              <a:spcBef>
                <a:spcPct val="0"/>
              </a:spcBef>
              <a:spcAft>
                <a:spcPct val="0"/>
              </a:spcAft>
              <a:buFontTx/>
              <a:buNone/>
              <a:defRPr>
                <a:uFillTx/>
              </a:defRPr>
            </a:pPr>
            <a:r>
              <a:rPr kumimoji="0" lang="en-US" sz="4000" b="1" i="1" u="none" strike="noStrike" kern="0" cap="none" spc="0" normalizeH="0" baseline="0" noProof="0" dirty="0" smtClean="0">
                <a:ln>
                  <a:noFill/>
                </a:ln>
                <a:solidFill>
                  <a:schemeClr val="bg2"/>
                </a:solidFill>
                <a:effectLst/>
                <a:uFillTx/>
                <a:latin typeface="Trebuchet MS" pitchFamily="34" charset="0"/>
                <a:ea typeface="+mj-ea"/>
                <a:cs typeface="+mj-cs"/>
                <a:sym typeface="Trebuchet MS" pitchFamily="-100" charset="0"/>
              </a:rPr>
              <a:t/>
            </a:r>
            <a:br>
              <a:rPr kumimoji="0" lang="en-US" sz="4000" b="1" i="1" u="none" strike="noStrike" kern="0" cap="none" spc="0" normalizeH="0" baseline="0" noProof="0" dirty="0" smtClean="0">
                <a:ln>
                  <a:noFill/>
                </a:ln>
                <a:solidFill>
                  <a:schemeClr val="bg2"/>
                </a:solidFill>
                <a:effectLst/>
                <a:uFillTx/>
                <a:latin typeface="Trebuchet MS" pitchFamily="34" charset="0"/>
                <a:ea typeface="+mj-ea"/>
                <a:cs typeface="+mj-cs"/>
                <a:sym typeface="Trebuchet MS" pitchFamily="-100" charset="0"/>
              </a:rPr>
            </a:br>
            <a:r>
              <a:rPr kumimoji="0" lang="en-US" sz="48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t/>
            </a:r>
            <a:br>
              <a:rPr kumimoji="0" lang="en-US" sz="48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br>
            <a:r>
              <a:rPr kumimoji="0" lang="en-US" sz="72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t>What </a:t>
            </a:r>
            <a:r>
              <a:rPr kumimoji="0" lang="en-US" sz="72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t>is the Potential to </a:t>
            </a:r>
            <a:r>
              <a:rPr kumimoji="0" lang="en-US" sz="7200" b="1" i="1" u="sng"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t>Lose</a:t>
            </a:r>
            <a:endParaRPr kumimoji="0" lang="en-US" sz="7200" b="1"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endParaRPr>
          </a:p>
          <a:p>
            <a:pPr marL="0" marR="0" lvl="0" indent="0" algn="ctr" defTabSz="584200" rtl="0" eaLnBrk="0" fontAlgn="base" latinLnBrk="0" hangingPunct="0">
              <a:lnSpc>
                <a:spcPct val="100000"/>
              </a:lnSpc>
              <a:spcBef>
                <a:spcPct val="0"/>
              </a:spcBef>
              <a:spcAft>
                <a:spcPct val="0"/>
              </a:spcAft>
              <a:buFontTx/>
              <a:buNone/>
              <a:defRPr>
                <a:uFillTx/>
              </a:defRPr>
            </a:pPr>
            <a:r>
              <a:rPr lang="en-US" sz="7200" b="1" kern="0" dirty="0">
                <a:solidFill>
                  <a:schemeClr val="bg2">
                    <a:lumMod val="50000"/>
                  </a:schemeClr>
                </a:solidFill>
                <a:latin typeface="Trebuchet MS" pitchFamily="34" charset="0"/>
                <a:ea typeface="+mj-ea"/>
                <a:cs typeface="+mj-cs"/>
              </a:rPr>
              <a:t>t</a:t>
            </a:r>
            <a:r>
              <a:rPr lang="en-US" sz="7200" b="1" u="none" kern="0" dirty="0" smtClean="0">
                <a:solidFill>
                  <a:schemeClr val="bg2">
                    <a:lumMod val="50000"/>
                  </a:schemeClr>
                </a:solidFill>
                <a:latin typeface="Trebuchet MS" pitchFamily="34" charset="0"/>
                <a:ea typeface="+mj-ea"/>
                <a:cs typeface="+mj-cs"/>
              </a:rPr>
              <a:t>he Water Right</a:t>
            </a:r>
            <a:r>
              <a:rPr kumimoji="0" lang="en-US" sz="7200" b="1" u="none" strike="noStrike" kern="0" cap="none" spc="0" normalizeH="0" baseline="0" noProof="0" dirty="0" smtClean="0">
                <a:ln>
                  <a:noFill/>
                </a:ln>
                <a:solidFill>
                  <a:schemeClr val="bg2">
                    <a:lumMod val="50000"/>
                  </a:schemeClr>
                </a:solidFill>
                <a:effectLst/>
                <a:uFillTx/>
                <a:latin typeface="Trebuchet MS" pitchFamily="34" charset="0"/>
                <a:ea typeface="+mj-ea"/>
                <a:cs typeface="+mj-cs"/>
                <a:sym typeface="Trebuchet MS" pitchFamily="-100" charset="0"/>
              </a:rPr>
              <a:t>?</a:t>
            </a:r>
            <a:endParaRPr kumimoji="0" lang="en-US" sz="7200" b="1" u="none" strike="noStrike" kern="0" cap="none" spc="0" normalizeH="0" baseline="0" noProof="0" dirty="0">
              <a:ln>
                <a:noFill/>
              </a:ln>
              <a:solidFill>
                <a:schemeClr val="bg2">
                  <a:lumMod val="50000"/>
                </a:schemeClr>
              </a:solidFill>
              <a:effectLst/>
              <a:uFillTx/>
              <a:latin typeface="Trebuchet MS" pitchFamily="34" charset="0"/>
              <a:ea typeface="+mj-ea"/>
              <a:cs typeface="+mj-cs"/>
              <a:sym typeface="Trebuchet MS" pitchFamily="-100" charset="0"/>
            </a:endParaRPr>
          </a:p>
        </p:txBody>
      </p:sp>
      <p:sp>
        <p:nvSpPr>
          <p:cNvPr id="5" name="Subtitle 2"/>
          <p:cNvSpPr txBox="1">
            <a:spLocks/>
          </p:cNvSpPr>
          <p:nvPr/>
        </p:nvSpPr>
        <p:spPr>
          <a:xfrm>
            <a:off x="819127" y="652175"/>
            <a:ext cx="12039600" cy="3505200"/>
          </a:xfrm>
          <a:prstGeom prst="rect">
            <a:avLst/>
          </a:prstGeom>
        </p:spPr>
        <p:txBody>
          <a:bodyPr anchor="ctr" anchorCtr="0">
            <a:noAutofit/>
          </a:bodyPr>
          <a:lstStyle/>
          <a:p>
            <a:pPr marL="342900" marR="0" lvl="1" indent="-342900" algn="ctr" defTabSz="584200" rtl="0" eaLnBrk="0" fontAlgn="base" latinLnBrk="0" hangingPunct="0">
              <a:lnSpc>
                <a:spcPct val="120000"/>
              </a:lnSpc>
              <a:spcBef>
                <a:spcPts val="0"/>
              </a:spcBef>
              <a:spcAft>
                <a:spcPct val="0"/>
              </a:spcAft>
              <a:buFontTx/>
              <a:buNone/>
              <a:defRPr>
                <a:uFillTx/>
              </a:defRPr>
            </a:pPr>
            <a:endParaRPr kumimoji="0" lang="en-US" sz="5400" b="0" i="0" u="none" strike="noStrike" kern="0" cap="none" spc="0" normalizeH="0" baseline="0" noProof="0" dirty="0" smtClean="0">
              <a:ln>
                <a:noFill/>
              </a:ln>
              <a:solidFill>
                <a:schemeClr val="bg2">
                  <a:lumMod val="50000"/>
                </a:schemeClr>
              </a:solidFill>
              <a:effectLst/>
              <a:uFillTx/>
              <a:latin typeface="Trebuchet MS" pitchFamily="34" charset="0"/>
              <a:ea typeface="+mn-ea"/>
              <a:cs typeface="+mn-cs"/>
              <a:sym typeface="Trebuchet MS" pitchFamily="-100" charset="0"/>
            </a:endParaRPr>
          </a:p>
        </p:txBody>
      </p:sp>
    </p:spTree>
    <p:extLst>
      <p:ext uri="{BB962C8B-B14F-4D97-AF65-F5344CB8AC3E}">
        <p14:creationId xmlns:p14="http://schemas.microsoft.com/office/powerpoint/2010/main" val="3244432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FontTx/>
          <a:buNone/>
          <a:defRPr kumimoji="0" lang="en-US" sz="1800" b="0" i="0" u="none" strike="noStrike" cap="none" normalizeH="0" baseline="0">
            <a:ln>
              <a:noFill/>
            </a:ln>
            <a:solidFill>
              <a:srgbClr val="5C6670"/>
            </a:solidFill>
            <a:effectLst/>
            <a:uFillTx/>
            <a:latin typeface="Trebuchet MS" pitchFamily="-100" charset="0"/>
            <a:ea typeface="Trebuchet MS" pitchFamily="-100" charset="0"/>
            <a:cs typeface="Trebuchet MS" pitchFamily="-100" charset="0"/>
            <a:sym typeface="Trebuchet MS" pitchFamily="-100" charset="0"/>
          </a:defRPr>
        </a:defPPr>
      </a:lstStyle>
      <a:style>
        <a:lnRef idx="1">
          <a:schemeClr val="accent1"/>
        </a:lnRef>
        <a:fillRef idx="1">
          <a:schemeClr val="accent1"/>
        </a:fillRef>
        <a:effectRef idx="1">
          <a:schemeClr val="accent1"/>
        </a:effectRef>
        <a:fontRef idx="minor">
          <a:schemeClr val="lt1"/>
        </a:fontRef>
      </a: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FontTx/>
          <a:buNone/>
          <a:defRPr kumimoji="0" lang="en-US" sz="1800" b="0" i="0" u="none" strike="noStrike" cap="none" normalizeH="0" baseline="0">
            <a:ln>
              <a:noFill/>
            </a:ln>
            <a:solidFill>
              <a:srgbClr val="5C6670"/>
            </a:solidFill>
            <a:effectLst/>
            <a:uFillTx/>
            <a:latin typeface="Trebuchet MS" pitchFamily="-100" charset="0"/>
            <a:ea typeface="Trebuchet MS" pitchFamily="-100" charset="0"/>
            <a:cs typeface="Trebuchet MS" pitchFamily="-100" charset="0"/>
            <a:sym typeface="Trebuchet MS" pitchFamily="-100" charset="0"/>
          </a:defRPr>
        </a:defP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FontTx/>
          <a:buNone/>
          <a:defRPr kumimoji="0" lang="en-US" sz="1800" b="0" i="0" u="none" strike="noStrike" cap="none" normalizeH="0" baseline="0">
            <a:ln>
              <a:noFill/>
            </a:ln>
            <a:solidFill>
              <a:srgbClr val="5C6670"/>
            </a:solidFill>
            <a:effectLst/>
            <a:uFillTx/>
            <a:latin typeface="Trebuchet MS" pitchFamily="-100" charset="0"/>
            <a:ea typeface="Trebuchet MS" pitchFamily="-100" charset="0"/>
            <a:cs typeface="Trebuchet MS" pitchFamily="-100" charset="0"/>
            <a:sym typeface="Trebuchet MS" pitchFamily="-100" charset="0"/>
          </a:defRPr>
        </a:defPPr>
      </a:lstStyle>
      <a:style>
        <a:lnRef idx="1">
          <a:schemeClr val="accent1"/>
        </a:lnRef>
        <a:fillRef idx="1">
          <a:schemeClr val="accent1"/>
        </a:fillRef>
        <a:effectRef idx="1">
          <a:schemeClr val="accent1"/>
        </a:effectRef>
        <a:fontRef idx="minor">
          <a:schemeClr val="lt1"/>
        </a:fontRef>
      </a: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FontTx/>
          <a:buNone/>
          <a:defRPr kumimoji="0" lang="en-US" sz="1800" b="0" i="0" u="none" strike="noStrike" cap="none" normalizeH="0" baseline="0">
            <a:ln>
              <a:noFill/>
            </a:ln>
            <a:solidFill>
              <a:srgbClr val="5C6670"/>
            </a:solidFill>
            <a:effectLst/>
            <a:uFillTx/>
            <a:latin typeface="Trebuchet MS" pitchFamily="-100" charset="0"/>
            <a:ea typeface="Trebuchet MS" pitchFamily="-100" charset="0"/>
            <a:cs typeface="Trebuchet MS" pitchFamily="-100" charset="0"/>
            <a:sym typeface="Trebuchet MS" pitchFamily="-100" charset="0"/>
          </a:defRPr>
        </a:defP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3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FontTx/>
          <a:buNone/>
          <a:defRPr kumimoji="0" lang="en-US" sz="1800" b="0" i="0" u="none" strike="noStrike" cap="none" normalizeH="0" baseline="0">
            <a:ln>
              <a:noFill/>
            </a:ln>
            <a:solidFill>
              <a:srgbClr val="5C6670"/>
            </a:solidFill>
            <a:effectLst/>
            <a:uFillTx/>
            <a:latin typeface="Trebuchet MS" pitchFamily="-100" charset="0"/>
            <a:ea typeface="Trebuchet MS" pitchFamily="-100" charset="0"/>
            <a:cs typeface="Trebuchet MS" pitchFamily="-100" charset="0"/>
            <a:sym typeface="Trebuchet MS" pitchFamily="-100" charset="0"/>
          </a:defRPr>
        </a:defPPr>
      </a:lstStyle>
      <a:style>
        <a:lnRef idx="1">
          <a:schemeClr val="accent1"/>
        </a:lnRef>
        <a:fillRef idx="1">
          <a:schemeClr val="accent1"/>
        </a:fillRef>
        <a:effectRef idx="1">
          <a:schemeClr val="accent1"/>
        </a:effectRef>
        <a:fontRef idx="minor">
          <a:schemeClr val="lt1"/>
        </a:fontRef>
      </a: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FontTx/>
          <a:buNone/>
          <a:defRPr kumimoji="0" lang="en-US" sz="1800" b="0" i="0" u="none" strike="noStrike" cap="none" normalizeH="0" baseline="0">
            <a:ln>
              <a:noFill/>
            </a:ln>
            <a:solidFill>
              <a:srgbClr val="5C6670"/>
            </a:solidFill>
            <a:effectLst/>
            <a:uFillTx/>
            <a:latin typeface="Trebuchet MS" pitchFamily="-100" charset="0"/>
            <a:ea typeface="Trebuchet MS" pitchFamily="-100" charset="0"/>
            <a:cs typeface="Trebuchet MS" pitchFamily="-100" charset="0"/>
            <a:sym typeface="Trebuchet MS" pitchFamily="-100" charset="0"/>
          </a:defRPr>
        </a:defP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6507</TotalTime>
  <Words>1313</Words>
  <Application>Microsoft Office PowerPoint</Application>
  <PresentationFormat>Custom</PresentationFormat>
  <Paragraphs>291</Paragraphs>
  <Slides>42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42</vt:i4>
      </vt:variant>
    </vt:vector>
  </HeadingPairs>
  <TitlesOfParts>
    <vt:vector size="48" baseType="lpstr">
      <vt:lpstr>Arial</vt:lpstr>
      <vt:lpstr>Avenir</vt:lpstr>
      <vt:lpstr>Trebuchet MS</vt:lpstr>
      <vt:lpstr>8_Office Theme</vt:lpstr>
      <vt:lpstr>7_Office Theme</vt:lpstr>
      <vt:lpstr>3_Office Theme</vt:lpstr>
      <vt:lpstr>PowerPoint Presentation</vt:lpstr>
      <vt:lpstr>Today’s Discussion</vt:lpstr>
      <vt:lpstr>Today’s Discussion</vt:lpstr>
      <vt:lpstr>Today’s Discussion</vt:lpstr>
      <vt:lpstr>Today’s Discussion</vt:lpstr>
      <vt:lpstr>Today’s Discussion</vt:lpstr>
      <vt:lpstr>Today’s Discussion</vt:lpstr>
      <vt:lpstr>Five Areas of Concern</vt:lpstr>
      <vt:lpstr>PowerPoint Presentation</vt:lpstr>
      <vt:lpstr>Areas of Concern</vt:lpstr>
      <vt:lpstr>Areas of Concern</vt:lpstr>
      <vt:lpstr>Areas of Concern</vt:lpstr>
      <vt:lpstr>Areas of Concern</vt:lpstr>
      <vt:lpstr>Areas of Concern</vt:lpstr>
      <vt:lpstr>For example…</vt:lpstr>
      <vt:lpstr>Five Areas of Concern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example… Let’s tweak the example  Divert an additional amount  to “protect” our full decreed  water right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Synopsis from the Regulatory Perspective Historical Consumptive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 Euismod Risus Scelerisque Aliquet</dc:title>
  <dc:creator>Rein, Kevin</dc:creator>
  <cp:lastModifiedBy>Rein</cp:lastModifiedBy>
  <cp:revision>398</cp:revision>
  <dcterms:created xsi:type="dcterms:W3CDTF">2014-01-16T23:28:42Z</dcterms:created>
  <dcterms:modified xsi:type="dcterms:W3CDTF">2018-01-28T23:00:40Z</dcterms:modified>
</cp:coreProperties>
</file>