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8" r:id="rId2"/>
    <p:sldId id="256" r:id="rId3"/>
    <p:sldId id="269" r:id="rId4"/>
    <p:sldId id="266" r:id="rId5"/>
    <p:sldId id="267" r:id="rId6"/>
    <p:sldId id="268" r:id="rId7"/>
    <p:sldId id="265" r:id="rId8"/>
    <p:sldId id="263" r:id="rId9"/>
    <p:sldId id="270" r:id="rId10"/>
    <p:sldId id="271" r:id="rId11"/>
    <p:sldId id="272" r:id="rId12"/>
    <p:sldId id="273" r:id="rId13"/>
    <p:sldId id="260"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04"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032575007376"/>
          <c:y val="0.0835772335472129"/>
          <c:w val="0.779137017173337"/>
          <c:h val="0.801060602432103"/>
        </c:manualLayout>
      </c:layout>
      <c:areaChart>
        <c:grouping val="standard"/>
        <c:varyColors val="0"/>
        <c:ser>
          <c:idx val="2"/>
          <c:order val="0"/>
          <c:tx>
            <c:strRef>
              <c:f>q7_reach7_Benefits!$D$1</c:f>
              <c:strCache>
                <c:ptCount val="1"/>
                <c:pt idx="0">
                  <c:v>Optimum</c:v>
                </c:pt>
              </c:strCache>
            </c:strRef>
          </c:tx>
          <c:spPr>
            <a:solidFill>
              <a:srgbClr val="00B050"/>
            </a:solidFill>
            <a:ln>
              <a:noFill/>
            </a:ln>
            <a:effectLst/>
          </c:spPr>
          <c:cat>
            <c:strRef>
              <c:f>q7_reach7_Benefits!$A$2:$A$10</c:f>
              <c:strCache>
                <c:ptCount val="5"/>
                <c:pt idx="0">
                  <c:v>1:20 (dry)</c:v>
                </c:pt>
                <c:pt idx="1">
                  <c:v>1:10</c:v>
                </c:pt>
                <c:pt idx="2">
                  <c:v>1:5</c:v>
                </c:pt>
                <c:pt idx="3">
                  <c:v>1:4</c:v>
                </c:pt>
                <c:pt idx="4">
                  <c:v>1:2 (avg.)</c:v>
                </c:pt>
              </c:strCache>
            </c:strRef>
          </c:cat>
          <c:val>
            <c:numRef>
              <c:f>q7_reach7_Benefits!$D$2:$D$10</c:f>
              <c:numCache>
                <c:formatCode>General</c:formatCode>
                <c:ptCount val="5"/>
                <c:pt idx="0">
                  <c:v>50.6857142857143</c:v>
                </c:pt>
                <c:pt idx="1">
                  <c:v>55.4285714285714</c:v>
                </c:pt>
                <c:pt idx="2">
                  <c:v>57.51428571428549</c:v>
                </c:pt>
                <c:pt idx="3">
                  <c:v>67.7285714285711</c:v>
                </c:pt>
                <c:pt idx="4">
                  <c:v>79.3142857142857</c:v>
                </c:pt>
              </c:numCache>
            </c:numRef>
          </c:val>
        </c:ser>
        <c:ser>
          <c:idx val="3"/>
          <c:order val="1"/>
          <c:tx>
            <c:strRef>
              <c:f>q7_reach7_Benefits!$E$1</c:f>
              <c:strCache>
                <c:ptCount val="1"/>
                <c:pt idx="0">
                  <c:v>High Benefit</c:v>
                </c:pt>
              </c:strCache>
            </c:strRef>
          </c:tx>
          <c:spPr>
            <a:solidFill>
              <a:srgbClr val="FFFFFF"/>
            </a:solidFill>
            <a:ln>
              <a:noFill/>
            </a:ln>
            <a:effectLst/>
          </c:spPr>
          <c:cat>
            <c:strRef>
              <c:f>q7_reach7_Benefits!$A$2:$A$10</c:f>
              <c:strCache>
                <c:ptCount val="5"/>
                <c:pt idx="0">
                  <c:v>1:20 (dry)</c:v>
                </c:pt>
                <c:pt idx="1">
                  <c:v>1:10</c:v>
                </c:pt>
                <c:pt idx="2">
                  <c:v>1:5</c:v>
                </c:pt>
                <c:pt idx="3">
                  <c:v>1:4</c:v>
                </c:pt>
                <c:pt idx="4">
                  <c:v>1:2 (avg.)</c:v>
                </c:pt>
              </c:strCache>
            </c:strRef>
          </c:cat>
          <c:val>
            <c:numRef>
              <c:f>q7_reach7_Benefits!$E$2:$E$10</c:f>
              <c:numCache>
                <c:formatCode>General</c:formatCode>
                <c:ptCount val="5"/>
                <c:pt idx="0">
                  <c:v>49.67200000000001</c:v>
                </c:pt>
                <c:pt idx="1">
                  <c:v>54.31999999999997</c:v>
                </c:pt>
                <c:pt idx="2">
                  <c:v>56.36399999999998</c:v>
                </c:pt>
                <c:pt idx="3">
                  <c:v>66.37399999999995</c:v>
                </c:pt>
                <c:pt idx="4">
                  <c:v>77.728</c:v>
                </c:pt>
              </c:numCache>
            </c:numRef>
          </c:val>
        </c:ser>
        <c:ser>
          <c:idx val="4"/>
          <c:order val="2"/>
          <c:tx>
            <c:strRef>
              <c:f>q7_reach7_Benefits!$F$1</c:f>
              <c:strCache>
                <c:ptCount val="1"/>
                <c:pt idx="0">
                  <c:v>Moderate Benefit</c:v>
                </c:pt>
              </c:strCache>
            </c:strRef>
          </c:tx>
          <c:spPr>
            <a:solidFill>
              <a:srgbClr val="FF9900"/>
            </a:solidFill>
            <a:ln>
              <a:noFill/>
            </a:ln>
            <a:effectLst/>
          </c:spPr>
          <c:cat>
            <c:strRef>
              <c:f>q7_reach7_Benefits!$A$2:$A$10</c:f>
              <c:strCache>
                <c:ptCount val="5"/>
                <c:pt idx="0">
                  <c:v>1:20 (dry)</c:v>
                </c:pt>
                <c:pt idx="1">
                  <c:v>1:10</c:v>
                </c:pt>
                <c:pt idx="2">
                  <c:v>1:5</c:v>
                </c:pt>
                <c:pt idx="3">
                  <c:v>1:4</c:v>
                </c:pt>
                <c:pt idx="4">
                  <c:v>1:2 (avg.)</c:v>
                </c:pt>
              </c:strCache>
            </c:strRef>
          </c:cat>
          <c:val>
            <c:numRef>
              <c:f>q7_reach7_Benefits!$F$2:$F$10</c:f>
              <c:numCache>
                <c:formatCode>General</c:formatCode>
                <c:ptCount val="5"/>
                <c:pt idx="0">
                  <c:v>45.61714285714287</c:v>
                </c:pt>
                <c:pt idx="1">
                  <c:v>49.88571428571429</c:v>
                </c:pt>
                <c:pt idx="2">
                  <c:v>51.7628571428571</c:v>
                </c:pt>
                <c:pt idx="3">
                  <c:v>60.95571428571429</c:v>
                </c:pt>
                <c:pt idx="4">
                  <c:v>71.38285714285645</c:v>
                </c:pt>
              </c:numCache>
            </c:numRef>
          </c:val>
        </c:ser>
        <c:ser>
          <c:idx val="5"/>
          <c:order val="3"/>
          <c:tx>
            <c:strRef>
              <c:f>q7_reach7_Benefits!$G$1</c:f>
              <c:strCache>
                <c:ptCount val="1"/>
                <c:pt idx="0">
                  <c:v>Low Benefit</c:v>
                </c:pt>
              </c:strCache>
            </c:strRef>
          </c:tx>
          <c:spPr>
            <a:solidFill>
              <a:srgbClr val="FFFFFF"/>
            </a:solidFill>
            <a:ln>
              <a:noFill/>
            </a:ln>
            <a:effectLst/>
          </c:spPr>
          <c:cat>
            <c:strRef>
              <c:f>q7_reach7_Benefits!$A$2:$A$10</c:f>
              <c:strCache>
                <c:ptCount val="5"/>
                <c:pt idx="0">
                  <c:v>1:20 (dry)</c:v>
                </c:pt>
                <c:pt idx="1">
                  <c:v>1:10</c:v>
                </c:pt>
                <c:pt idx="2">
                  <c:v>1:5</c:v>
                </c:pt>
                <c:pt idx="3">
                  <c:v>1:4</c:v>
                </c:pt>
                <c:pt idx="4">
                  <c:v>1:2 (avg.)</c:v>
                </c:pt>
              </c:strCache>
            </c:strRef>
          </c:cat>
          <c:val>
            <c:numRef>
              <c:f>q7_reach7_Benefits!$G$2:$G$10</c:f>
              <c:numCache>
                <c:formatCode>General</c:formatCode>
                <c:ptCount val="5"/>
                <c:pt idx="0">
                  <c:v>40.5485714285714</c:v>
                </c:pt>
                <c:pt idx="1">
                  <c:v>44.3428571428571</c:v>
                </c:pt>
                <c:pt idx="2">
                  <c:v>46.01142857142838</c:v>
                </c:pt>
                <c:pt idx="3">
                  <c:v>54.1828571428571</c:v>
                </c:pt>
                <c:pt idx="4">
                  <c:v>63.45142857142832</c:v>
                </c:pt>
              </c:numCache>
            </c:numRef>
          </c:val>
        </c:ser>
        <c:dLbls>
          <c:showLegendKey val="0"/>
          <c:showVal val="0"/>
          <c:showCatName val="0"/>
          <c:showSerName val="0"/>
          <c:showPercent val="0"/>
          <c:showBubbleSize val="0"/>
        </c:dLbls>
        <c:axId val="-2144633784"/>
        <c:axId val="-2144627000"/>
        <c:extLst>
          <c:ext xmlns:c15="http://schemas.microsoft.com/office/drawing/2012/chart" uri="{02D57815-91ED-43cb-92C2-25804820EDAC}">
            <c15:filteredAreaSeries>
              <c15:ser>
                <c:idx val="0"/>
                <c:order val="0"/>
                <c:tx>
                  <c:strRef>
                    <c:extLst>
                      <c:ext uri="{02D57815-91ED-43cb-92C2-25804820EDAC}">
                        <c15:formulaRef>
                          <c15:sqref>q7_reach7_Benefits!$B$1</c15:sqref>
                        </c15:formulaRef>
                      </c:ext>
                    </c:extLst>
                    <c:strCache>
                      <c:ptCount val="1"/>
                      <c:pt idx="0">
                        <c:v>High Risk (+)</c:v>
                      </c:pt>
                    </c:strCache>
                  </c:strRef>
                </c:tx>
                <c:spPr>
                  <a:solidFill>
                    <a:schemeClr val="accent1"/>
                  </a:solidFill>
                  <a:ln>
                    <a:noFill/>
                  </a:ln>
                  <a:effectLst/>
                </c:spPr>
                <c:cat>
                  <c:strRef>
                    <c:extLst>
                      <c:ext uri="{02D57815-91ED-43cb-92C2-25804820EDAC}">
                        <c15:formulaRef>
                          <c15:sqref>q7_reach7_Benefits!$A$2:$A$10</c15:sqref>
                        </c15:formulaRef>
                      </c:ext>
                    </c:extLst>
                    <c:strCache>
                      <c:ptCount val="5"/>
                      <c:pt idx="0">
                        <c:v>1:20 (dry)</c:v>
                      </c:pt>
                      <c:pt idx="1">
                        <c:v>1:10</c:v>
                      </c:pt>
                      <c:pt idx="2">
                        <c:v>1:5</c:v>
                      </c:pt>
                      <c:pt idx="3">
                        <c:v>1:4</c:v>
                      </c:pt>
                      <c:pt idx="4">
                        <c:v>1:2 (avg.)</c:v>
                      </c:pt>
                    </c:strCache>
                  </c:strRef>
                </c:cat>
                <c:val>
                  <c:numRef>
                    <c:extLst>
                      <c:ext uri="{02D57815-91ED-43cb-92C2-25804820EDAC}">
                        <c15:formulaRef>
                          <c15:sqref>q7_reach7_Benefits!$B$2:$B$10</c15:sqref>
                        </c15:formulaRef>
                      </c:ext>
                    </c:extLst>
                    <c:numCache>
                      <c:formatCode>General</c:formatCode>
                      <c:ptCount val="5"/>
                      <c:pt idx="0">
                        <c:v>60.8228571428571</c:v>
                      </c:pt>
                      <c:pt idx="1">
                        <c:v>66.5142857142857</c:v>
                      </c:pt>
                      <c:pt idx="2">
                        <c:v>69.0171428571428</c:v>
                      </c:pt>
                      <c:pt idx="3">
                        <c:v>81.27428571428568</c:v>
                      </c:pt>
                      <c:pt idx="4">
                        <c:v>95.17714285714274</c:v>
                      </c:pt>
                    </c:numCache>
                  </c:numRef>
                </c:val>
              </c15:ser>
            </c15:filteredAreaSeries>
            <c15:filteredAreaSeries>
              <c15:ser>
                <c:idx val="1"/>
                <c:order val="1"/>
                <c:tx>
                  <c:strRef>
                    <c:extLst xmlns:c15="http://schemas.microsoft.com/office/drawing/2012/chart">
                      <c:ext xmlns:c15="http://schemas.microsoft.com/office/drawing/2012/chart" uri="{02D57815-91ED-43cb-92C2-25804820EDAC}">
                        <c15:formulaRef>
                          <c15:sqref>q7_reach7_Benefits!$C$1</c15:sqref>
                        </c15:formulaRef>
                      </c:ext>
                    </c:extLst>
                    <c:strCache>
                      <c:ptCount val="1"/>
                      <c:pt idx="0">
                        <c:v>Moderate Risk (+)</c:v>
                      </c:pt>
                    </c:strCache>
                  </c:strRef>
                </c:tx>
                <c:spPr>
                  <a:solidFill>
                    <a:schemeClr val="accent2"/>
                  </a:solidFill>
                  <a:ln>
                    <a:noFill/>
                  </a:ln>
                  <a:effectLst/>
                </c:spPr>
                <c:cat>
                  <c:strRef>
                    <c:extLst xmlns:c15="http://schemas.microsoft.com/office/drawing/2012/chart">
                      <c:ext xmlns:c15="http://schemas.microsoft.com/office/drawing/2012/chart" uri="{02D57815-91ED-43cb-92C2-25804820EDAC}">
                        <c15:formulaRef>
                          <c15:sqref>q7_reach7_Benefits!$A$2:$A$10</c15:sqref>
                        </c15:formulaRef>
                      </c:ext>
                    </c:extLst>
                    <c:strCache>
                      <c:ptCount val="5"/>
                      <c:pt idx="0">
                        <c:v>1:20 (dry)</c:v>
                      </c:pt>
                      <c:pt idx="1">
                        <c:v>1:10</c:v>
                      </c:pt>
                      <c:pt idx="2">
                        <c:v>1:5</c:v>
                      </c:pt>
                      <c:pt idx="3">
                        <c:v>1:4</c:v>
                      </c:pt>
                      <c:pt idx="4">
                        <c:v>1:2 (avg.)</c:v>
                      </c:pt>
                    </c:strCache>
                  </c:strRef>
                </c:cat>
                <c:val>
                  <c:numRef>
                    <c:extLst xmlns:c15="http://schemas.microsoft.com/office/drawing/2012/chart">
                      <c:ext xmlns:c15="http://schemas.microsoft.com/office/drawing/2012/chart" uri="{02D57815-91ED-43cb-92C2-25804820EDAC}">
                        <c15:formulaRef>
                          <c15:sqref>q7_reach7_Benefits!$C$2:$C$10</c15:sqref>
                        </c15:formulaRef>
                      </c:ext>
                    </c:extLst>
                    <c:numCache>
                      <c:formatCode>General</c:formatCode>
                      <c:ptCount val="5"/>
                      <c:pt idx="0">
                        <c:v>55.7542857142857</c:v>
                      </c:pt>
                      <c:pt idx="1">
                        <c:v>60.97142857142857</c:v>
                      </c:pt>
                      <c:pt idx="2">
                        <c:v>63.2657142857143</c:v>
                      </c:pt>
                      <c:pt idx="3">
                        <c:v>74.50142857142858</c:v>
                      </c:pt>
                      <c:pt idx="4">
                        <c:v>87.2457142857143</c:v>
                      </c:pt>
                    </c:numCache>
                  </c:numRef>
                </c:val>
              </c15:ser>
            </c15:filteredAreaSeries>
          </c:ext>
        </c:extLst>
      </c:areaChart>
      <c:catAx>
        <c:axId val="-214463378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Frequency</a:t>
                </a:r>
                <a:r>
                  <a:rPr lang="en-US" sz="1400" b="1" baseline="0"/>
                  <a:t> of Drought Occurence (y times/z years)</a:t>
                </a:r>
                <a:endParaRPr lang="en-US" sz="1400" b="1"/>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4627000"/>
        <c:crosses val="autoZero"/>
        <c:auto val="1"/>
        <c:lblAlgn val="ctr"/>
        <c:lblOffset val="100"/>
        <c:noMultiLvlLbl val="0"/>
      </c:catAx>
      <c:valAx>
        <c:axId val="-2144627000"/>
        <c:scaling>
          <c:orientation val="minMax"/>
          <c:max val="80.0"/>
        </c:scaling>
        <c:delete val="0"/>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Mean 7-Day Annual Minimum (cfs)</a:t>
                </a:r>
              </a:p>
            </c:rich>
          </c:tx>
          <c:layout>
            <c:manualLayout>
              <c:xMode val="edge"/>
              <c:yMode val="edge"/>
              <c:x val="0.0"/>
              <c:y val="0.188903658757577"/>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4633784"/>
        <c:crosses val="autoZero"/>
        <c:crossBetween val="midCat"/>
        <c:majorUnit val="5.0"/>
        <c:minorUnit val="2.5"/>
      </c:valAx>
      <c:spPr>
        <a:noFill/>
        <a:ln>
          <a:noFill/>
        </a:ln>
        <a:effectLst/>
      </c:spPr>
    </c:plotArea>
    <c:legend>
      <c:legendPos val="t"/>
      <c:legendEntry>
        <c:idx val="1"/>
        <c:delete val="1"/>
      </c:legendEntry>
      <c:legendEntry>
        <c:idx val="3"/>
        <c:delete val="1"/>
      </c:legendEntry>
      <c:layout>
        <c:manualLayout>
          <c:xMode val="edge"/>
          <c:yMode val="edge"/>
          <c:x val="0.148207118507418"/>
          <c:y val="0.104104807118462"/>
          <c:w val="0.29940173208686"/>
          <c:h val="0.104918642632529"/>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smtClean="0"/>
              <a:t>1 in 10 Yea</a:t>
            </a:r>
            <a:r>
              <a:rPr lang="en-US" sz="1800" b="1" baseline="0" dirty="0" smtClean="0"/>
              <a:t>r Drought</a:t>
            </a:r>
            <a:endParaRPr lang="en-US" sz="1800" b="1" dirty="0"/>
          </a:p>
        </c:rich>
      </c:tx>
      <c:layout/>
      <c:overlay val="0"/>
      <c:spPr>
        <a:noFill/>
        <a:ln>
          <a:noFill/>
        </a:ln>
        <a:effectLst/>
      </c:spPr>
    </c:title>
    <c:autoTitleDeleted val="0"/>
    <c:plotArea>
      <c:layout>
        <c:manualLayout>
          <c:layoutTarget val="inner"/>
          <c:xMode val="edge"/>
          <c:yMode val="edge"/>
          <c:x val="0.164072294512356"/>
          <c:y val="0.0931259745315483"/>
          <c:w val="0.806327983983521"/>
          <c:h val="0.753531421291159"/>
        </c:manualLayout>
      </c:layout>
      <c:lineChart>
        <c:grouping val="standard"/>
        <c:varyColors val="0"/>
        <c:ser>
          <c:idx val="9"/>
          <c:order val="0"/>
          <c:tx>
            <c:strRef>
              <c:f>q7_reach7_in10!$A$2</c:f>
              <c:strCache>
                <c:ptCount val="1"/>
                <c:pt idx="0">
                  <c:v>1:10</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cat>
            <c:numRef>
              <c:f>q7_reach7_in10!$B$1:$K$1</c:f>
              <c:numCache>
                <c:formatCode>0%</c:formatCode>
                <c:ptCount val="10"/>
                <c:pt idx="0">
                  <c:v>0.0</c:v>
                </c:pt>
                <c:pt idx="1">
                  <c:v>0.05</c:v>
                </c:pt>
                <c:pt idx="2">
                  <c:v>0.1</c:v>
                </c:pt>
                <c:pt idx="3">
                  <c:v>0.15</c:v>
                </c:pt>
                <c:pt idx="4">
                  <c:v>0.2</c:v>
                </c:pt>
                <c:pt idx="5">
                  <c:v>0.25</c:v>
                </c:pt>
                <c:pt idx="6">
                  <c:v>0.3</c:v>
                </c:pt>
                <c:pt idx="7">
                  <c:v>0.35</c:v>
                </c:pt>
                <c:pt idx="8">
                  <c:v>0.75</c:v>
                </c:pt>
                <c:pt idx="9">
                  <c:v>1.0</c:v>
                </c:pt>
              </c:numCache>
            </c:numRef>
          </c:cat>
          <c:val>
            <c:numRef>
              <c:f>q7_reach7_in10!$B$2:$K$2</c:f>
              <c:numCache>
                <c:formatCode>General</c:formatCode>
                <c:ptCount val="10"/>
                <c:pt idx="0">
                  <c:v>23.9</c:v>
                </c:pt>
                <c:pt idx="1">
                  <c:v>35.9428571428571</c:v>
                </c:pt>
                <c:pt idx="2">
                  <c:v>41.6857142857143</c:v>
                </c:pt>
                <c:pt idx="3">
                  <c:v>47.4428571428571</c:v>
                </c:pt>
                <c:pt idx="4">
                  <c:v>53.1857142857143</c:v>
                </c:pt>
                <c:pt idx="5">
                  <c:v>55.4</c:v>
                </c:pt>
                <c:pt idx="6">
                  <c:v>55.4</c:v>
                </c:pt>
                <c:pt idx="7">
                  <c:v>55.4</c:v>
                </c:pt>
                <c:pt idx="8">
                  <c:v>55.4</c:v>
                </c:pt>
                <c:pt idx="9">
                  <c:v>55.4285714285714</c:v>
                </c:pt>
              </c:numCache>
            </c:numRef>
          </c:val>
          <c:smooth val="0"/>
        </c:ser>
        <c:ser>
          <c:idx val="0"/>
          <c:order val="1"/>
          <c:tx>
            <c:strRef>
              <c:f>q7_reach7_in10!$A$3</c:f>
              <c:strCache>
                <c:ptCount val="1"/>
                <c:pt idx="0">
                  <c:v>Moderate Benefits</c:v>
                </c:pt>
              </c:strCache>
            </c:strRef>
          </c:tx>
          <c:spPr>
            <a:ln w="28575" cap="rnd">
              <a:solidFill>
                <a:schemeClr val="accent6">
                  <a:lumMod val="75000"/>
                </a:schemeClr>
              </a:solidFill>
              <a:round/>
            </a:ln>
            <a:effectLst/>
          </c:spPr>
          <c:marker>
            <c:symbol val="none"/>
          </c:marker>
          <c:cat>
            <c:numRef>
              <c:f>q7_reach7_in10!$B$1:$K$1</c:f>
              <c:numCache>
                <c:formatCode>0%</c:formatCode>
                <c:ptCount val="10"/>
                <c:pt idx="0">
                  <c:v>0.0</c:v>
                </c:pt>
                <c:pt idx="1">
                  <c:v>0.05</c:v>
                </c:pt>
                <c:pt idx="2">
                  <c:v>0.1</c:v>
                </c:pt>
                <c:pt idx="3">
                  <c:v>0.15</c:v>
                </c:pt>
                <c:pt idx="4">
                  <c:v>0.2</c:v>
                </c:pt>
                <c:pt idx="5">
                  <c:v>0.25</c:v>
                </c:pt>
                <c:pt idx="6">
                  <c:v>0.3</c:v>
                </c:pt>
                <c:pt idx="7">
                  <c:v>0.35</c:v>
                </c:pt>
                <c:pt idx="8">
                  <c:v>0.75</c:v>
                </c:pt>
                <c:pt idx="9">
                  <c:v>1.0</c:v>
                </c:pt>
              </c:numCache>
            </c:numRef>
          </c:cat>
          <c:val>
            <c:numRef>
              <c:f>q7_reach7_in10!$B$3:$K$3</c:f>
              <c:numCache>
                <c:formatCode>General</c:formatCode>
                <c:ptCount val="10"/>
                <c:pt idx="0">
                  <c:v>49.88571428571429</c:v>
                </c:pt>
                <c:pt idx="1">
                  <c:v>49.88571428571429</c:v>
                </c:pt>
                <c:pt idx="2">
                  <c:v>49.88571428571429</c:v>
                </c:pt>
                <c:pt idx="3">
                  <c:v>49.88571428571429</c:v>
                </c:pt>
                <c:pt idx="4">
                  <c:v>49.88571428571429</c:v>
                </c:pt>
                <c:pt idx="5">
                  <c:v>49.88571428571429</c:v>
                </c:pt>
                <c:pt idx="6">
                  <c:v>49.88571428571429</c:v>
                </c:pt>
                <c:pt idx="7">
                  <c:v>49.88571428571429</c:v>
                </c:pt>
                <c:pt idx="8">
                  <c:v>49.88571428571429</c:v>
                </c:pt>
                <c:pt idx="9">
                  <c:v>49.88571428571429</c:v>
                </c:pt>
              </c:numCache>
            </c:numRef>
          </c:val>
          <c:smooth val="0"/>
        </c:ser>
        <c:ser>
          <c:idx val="2"/>
          <c:order val="2"/>
          <c:tx>
            <c:strRef>
              <c:f>q7_reach7_in10!$A$4</c:f>
              <c:strCache>
                <c:ptCount val="1"/>
                <c:pt idx="0">
                  <c:v>Low</c:v>
                </c:pt>
              </c:strCache>
            </c:strRef>
          </c:tx>
          <c:spPr>
            <a:ln w="28575" cap="rnd">
              <a:solidFill>
                <a:schemeClr val="accent6">
                  <a:lumMod val="75000"/>
                </a:schemeClr>
              </a:solidFill>
              <a:round/>
            </a:ln>
            <a:effectLst/>
          </c:spPr>
          <c:marker>
            <c:symbol val="none"/>
          </c:marker>
          <c:cat>
            <c:numRef>
              <c:f>q7_reach7_in10!$B$1:$K$1</c:f>
              <c:numCache>
                <c:formatCode>0%</c:formatCode>
                <c:ptCount val="10"/>
                <c:pt idx="0">
                  <c:v>0.0</c:v>
                </c:pt>
                <c:pt idx="1">
                  <c:v>0.05</c:v>
                </c:pt>
                <c:pt idx="2">
                  <c:v>0.1</c:v>
                </c:pt>
                <c:pt idx="3">
                  <c:v>0.15</c:v>
                </c:pt>
                <c:pt idx="4">
                  <c:v>0.2</c:v>
                </c:pt>
                <c:pt idx="5">
                  <c:v>0.25</c:v>
                </c:pt>
                <c:pt idx="6">
                  <c:v>0.3</c:v>
                </c:pt>
                <c:pt idx="7">
                  <c:v>0.35</c:v>
                </c:pt>
                <c:pt idx="8">
                  <c:v>0.75</c:v>
                </c:pt>
                <c:pt idx="9">
                  <c:v>1.0</c:v>
                </c:pt>
              </c:numCache>
            </c:numRef>
          </c:cat>
          <c:val>
            <c:numRef>
              <c:f>q7_reach7_in10!$B$4:$K$4</c:f>
              <c:numCache>
                <c:formatCode>General</c:formatCode>
                <c:ptCount val="10"/>
                <c:pt idx="0">
                  <c:v>44.3428571428571</c:v>
                </c:pt>
                <c:pt idx="1">
                  <c:v>44.3428571428571</c:v>
                </c:pt>
                <c:pt idx="2">
                  <c:v>44.3428571428571</c:v>
                </c:pt>
                <c:pt idx="3">
                  <c:v>44.3428571428571</c:v>
                </c:pt>
                <c:pt idx="4">
                  <c:v>44.3428571428571</c:v>
                </c:pt>
                <c:pt idx="5">
                  <c:v>44.3428571428571</c:v>
                </c:pt>
                <c:pt idx="6">
                  <c:v>44.3428571428571</c:v>
                </c:pt>
                <c:pt idx="7">
                  <c:v>44.3428571428571</c:v>
                </c:pt>
                <c:pt idx="8">
                  <c:v>44.3428571428571</c:v>
                </c:pt>
                <c:pt idx="9">
                  <c:v>44.3428571428571</c:v>
                </c:pt>
              </c:numCache>
            </c:numRef>
          </c:val>
          <c:smooth val="0"/>
        </c:ser>
        <c:dLbls>
          <c:showLegendKey val="0"/>
          <c:showVal val="0"/>
          <c:showCatName val="0"/>
          <c:showSerName val="0"/>
          <c:showPercent val="0"/>
          <c:showBubbleSize val="0"/>
        </c:dLbls>
        <c:marker val="1"/>
        <c:smooth val="0"/>
        <c:axId val="2136332952"/>
        <c:axId val="2138909768"/>
        <c:extLst/>
      </c:lineChart>
      <c:catAx>
        <c:axId val="2136332952"/>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lumMod val="65000"/>
                        <a:lumOff val="35000"/>
                      </a:prstClr>
                    </a:solidFill>
                    <a:latin typeface="+mn-lt"/>
                    <a:ea typeface="+mn-ea"/>
                    <a:cs typeface="+mn-cs"/>
                  </a:defRPr>
                </a:pPr>
                <a:r>
                  <a:rPr lang="en-US" sz="1400" b="1" i="0" baseline="0" dirty="0" smtClean="0">
                    <a:effectLst/>
                  </a:rPr>
                  <a:t>% Reduction in Diversions</a:t>
                </a:r>
                <a:endParaRPr lang="en-US" sz="1400" b="1" dirty="0"/>
              </a:p>
            </c:rich>
          </c:tx>
          <c:layout>
            <c:manualLayout>
              <c:xMode val="edge"/>
              <c:yMode val="edge"/>
              <c:x val="0.25649060544232"/>
              <c:y val="0.918752231349877"/>
            </c:manualLayout>
          </c:layout>
          <c:overlay val="0"/>
          <c:spPr>
            <a:noFill/>
            <a:ln>
              <a:noFill/>
            </a:ln>
            <a:effectLst/>
          </c:spPr>
        </c:title>
        <c:numFmt formatCode="0%" sourceLinked="1"/>
        <c:majorTickMark val="out"/>
        <c:minorTickMark val="none"/>
        <c:tickLblPos val="low"/>
        <c:spPr>
          <a:noFill/>
          <a:ln w="9525" cap="flat" cmpd="sng" algn="ctr">
            <a:solidFill>
              <a:schemeClr val="tx1"/>
            </a:solidFill>
            <a:round/>
          </a:ln>
          <a:effectLst/>
        </c:spPr>
        <c:txPr>
          <a:bodyPr rot="-2100000" spcFirstLastPara="1" vertOverflow="ellipsis" wrap="square" anchor="t"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2138909768"/>
        <c:crosses val="autoZero"/>
        <c:auto val="1"/>
        <c:lblAlgn val="ctr"/>
        <c:lblOffset val="5"/>
        <c:noMultiLvlLbl val="0"/>
      </c:catAx>
      <c:valAx>
        <c:axId val="2138909768"/>
        <c:scaling>
          <c:orientation val="minMax"/>
          <c:max val="6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Mean</a:t>
                </a:r>
                <a:r>
                  <a:rPr lang="en-US" sz="1400" b="1" baseline="0"/>
                  <a:t> 7-Day Annual Minimum Flow (cfs)</a:t>
                </a:r>
                <a:endParaRPr lang="en-US" sz="1400" b="1"/>
              </a:p>
            </c:rich>
          </c:tx>
          <c:layout>
            <c:manualLayout>
              <c:xMode val="edge"/>
              <c:yMode val="edge"/>
              <c:x val="0.0190783659512941"/>
              <c:y val="0.066970832380363"/>
            </c:manualLayout>
          </c:layout>
          <c:overlay val="0"/>
          <c:spPr>
            <a:noFill/>
            <a:ln>
              <a:noFill/>
            </a:ln>
            <a:effectLst/>
          </c:spPr>
        </c:title>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6332952"/>
        <c:crosses val="autoZero"/>
        <c:crossBetween val="between"/>
        <c:majorUnit val="10.0"/>
      </c:valAx>
      <c:spPr>
        <a:noFill/>
        <a:ln>
          <a:noFill/>
        </a:ln>
        <a:effectLst/>
      </c:spPr>
    </c:plotArea>
    <c:legend>
      <c:legendPos val="tr"/>
      <c:legendEntry>
        <c:idx val="2"/>
        <c:delete val="1"/>
      </c:legendEntry>
      <c:layout>
        <c:manualLayout>
          <c:xMode val="edge"/>
          <c:yMode val="edge"/>
          <c:x val="0.540051878329351"/>
          <c:y val="0.558746687373402"/>
          <c:w val="0.374755392046222"/>
          <c:h val="0.0938212925929699"/>
        </c:manualLayout>
      </c:layou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a:outerShdw blurRad="50800" dist="38100" dir="2700000" algn="tl" rotWithShape="0">
        <a:prstClr val="black">
          <a:alpha val="40000"/>
        </a:prstClr>
      </a:outerShdw>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0.475</cdr:x>
      <cdr:y>0.22149</cdr:y>
    </cdr:from>
    <cdr:to>
      <cdr:x>0.47838</cdr:x>
      <cdr:y>0.84877</cdr:y>
    </cdr:to>
    <cdr:cxnSp macro="">
      <cdr:nvCxnSpPr>
        <cdr:cNvPr id="2" name="Straight Connector 1"/>
        <cdr:cNvCxnSpPr/>
      </cdr:nvCxnSpPr>
      <cdr:spPr>
        <a:xfrm xmlns:a="http://schemas.openxmlformats.org/drawingml/2006/main" flipH="1">
          <a:off x="2359160" y="1063964"/>
          <a:ext cx="16771" cy="3013165"/>
        </a:xfrm>
        <a:prstGeom xmlns:a="http://schemas.openxmlformats.org/drawingml/2006/main" prst="line">
          <a:avLst/>
        </a:prstGeom>
        <a:ln xmlns:a="http://schemas.openxmlformats.org/drawingml/2006/main" w="12700">
          <a:solidFill>
            <a:schemeClr val="bg1">
              <a:lumMod val="75000"/>
            </a:schemeClr>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FBF0E-94C4-5B41-B181-49B6760843D3}" type="datetimeFigureOut">
              <a:rPr lang="en-US" smtClean="0"/>
              <a:t>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8E5F7-3DAB-2742-A409-0274E8F77657}" type="slidenum">
              <a:rPr lang="en-US" smtClean="0"/>
              <a:t>‹#›</a:t>
            </a:fld>
            <a:endParaRPr lang="en-US"/>
          </a:p>
        </p:txBody>
      </p:sp>
    </p:spTree>
    <p:extLst>
      <p:ext uri="{BB962C8B-B14F-4D97-AF65-F5344CB8AC3E}">
        <p14:creationId xmlns:p14="http://schemas.microsoft.com/office/powerpoint/2010/main" val="33661018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a:t>
            </a:r>
            <a:r>
              <a:rPr lang="en-US" baseline="0" dirty="0" smtClean="0"/>
              <a:t> partners - name</a:t>
            </a:r>
          </a:p>
          <a:p>
            <a:endParaRPr lang="en-US" dirty="0" smtClean="0"/>
          </a:p>
          <a:p>
            <a:r>
              <a:rPr lang="en-US" dirty="0" smtClean="0"/>
              <a:t>18</a:t>
            </a:r>
            <a:r>
              <a:rPr lang="en-US" baseline="0" dirty="0" smtClean="0"/>
              <a:t> months beginning summer of 2014</a:t>
            </a:r>
          </a:p>
          <a:p>
            <a:r>
              <a:rPr lang="en-US" baseline="0" dirty="0" smtClean="0"/>
              <a:t>Concluded December 2015 with a facilitated collaborative stakeholder engagement process</a:t>
            </a:r>
          </a:p>
          <a:p>
            <a:endParaRPr lang="en-US" baseline="0" dirty="0" smtClean="0"/>
          </a:p>
          <a:p>
            <a:r>
              <a:rPr lang="en-US" baseline="0" dirty="0" smtClean="0"/>
              <a:t>1. One of the first, as Water Plan being developed</a:t>
            </a:r>
          </a:p>
          <a:p>
            <a:endParaRPr lang="en-US" baseline="0" dirty="0" smtClean="0"/>
          </a:p>
          <a:p>
            <a:r>
              <a:rPr lang="en-US" baseline="0" dirty="0" smtClean="0"/>
              <a:t>2. Designed intentionally to be replicable, a template for other watersheds, and one example of voluntary collaborative stakeholder engagement around watershed restoration</a:t>
            </a:r>
          </a:p>
          <a:p>
            <a:endParaRPr lang="en-US" baseline="0" dirty="0" smtClean="0"/>
          </a:p>
          <a:p>
            <a:r>
              <a:rPr lang="en-US" baseline="0" dirty="0" smtClean="0"/>
              <a:t>3. Now implementing primary recommendations with continued engagement by stakeholders</a:t>
            </a:r>
            <a:r>
              <a:rPr lang="is-IS" baseline="0" dirty="0" smtClean="0"/>
              <a:t>… </a:t>
            </a:r>
            <a:endParaRPr lang="en-US" dirty="0"/>
          </a:p>
        </p:txBody>
      </p:sp>
      <p:sp>
        <p:nvSpPr>
          <p:cNvPr id="4" name="Slide Number Placeholder 3"/>
          <p:cNvSpPr>
            <a:spLocks noGrp="1"/>
          </p:cNvSpPr>
          <p:nvPr>
            <p:ph type="sldNum" sz="quarter" idx="10"/>
          </p:nvPr>
        </p:nvSpPr>
        <p:spPr/>
        <p:txBody>
          <a:bodyPr/>
          <a:lstStyle/>
          <a:p>
            <a:fld id="{70AB078C-2F94-884A-AB4A-C00DE09A56A1}" type="slidenum">
              <a:rPr lang="en-US" smtClean="0"/>
              <a:t>1</a:t>
            </a:fld>
            <a:endParaRPr lang="en-US"/>
          </a:p>
        </p:txBody>
      </p:sp>
    </p:spTree>
    <p:extLst>
      <p:ext uri="{BB962C8B-B14F-4D97-AF65-F5344CB8AC3E}">
        <p14:creationId xmlns:p14="http://schemas.microsoft.com/office/powerpoint/2010/main" val="29175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dotted line shows the mean 7 Day Annual Minimum flows that the Crystal is currently hitting with in various degrees of drought year.  </a:t>
            </a:r>
          </a:p>
          <a:p>
            <a:r>
              <a:rPr lang="en-US" b="0" baseline="0" dirty="0" smtClean="0"/>
              <a:t>In average years, the Crystal is not that far off of the optimum 7Q target already, but during really dry years (1:20) there is more work to be done.   </a:t>
            </a:r>
            <a:endParaRPr lang="en-US" b="0" baseline="0" dirty="0" smtClean="0"/>
          </a:p>
          <a:p>
            <a:r>
              <a:rPr lang="en-US" b="0" baseline="0" dirty="0" smtClean="0"/>
              <a:t>The </a:t>
            </a:r>
            <a:r>
              <a:rPr lang="en-US" b="0" baseline="0" dirty="0" smtClean="0"/>
              <a:t>distance between the black dotted line and chosen target shows how many </a:t>
            </a:r>
            <a:r>
              <a:rPr lang="en-US" b="0" baseline="0" dirty="0" err="1" smtClean="0"/>
              <a:t>cfs</a:t>
            </a:r>
            <a:r>
              <a:rPr lang="en-US" b="0" baseline="0" dirty="0" smtClean="0"/>
              <a:t> need to be put back into the river.  </a:t>
            </a:r>
          </a:p>
          <a:p>
            <a:endParaRPr lang="en-US" b="1" baseline="0" dirty="0" smtClean="0"/>
          </a:p>
          <a:p>
            <a:r>
              <a:rPr lang="en-US" b="1" baseline="0" dirty="0" smtClean="0"/>
              <a:t>Question: Where could management changes make the most difference?</a:t>
            </a: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We worked with the stakeholders through several hours of discussion to try to understand the flow targets that would be most confortable for them</a:t>
            </a:r>
            <a:r>
              <a:rPr lang="is-IS" b="0" baseline="0" dirty="0" smtClean="0"/>
              <a:t>… 1:10 or 1:5</a:t>
            </a:r>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70AB078C-2F94-884A-AB4A-C00DE09A56A1}" type="slidenum">
              <a:rPr lang="en-US" smtClean="0"/>
              <a:t>10</a:t>
            </a:fld>
            <a:endParaRPr lang="en-US"/>
          </a:p>
        </p:txBody>
      </p:sp>
    </p:spTree>
    <p:extLst>
      <p:ext uri="{BB962C8B-B14F-4D97-AF65-F5344CB8AC3E}">
        <p14:creationId xmlns:p14="http://schemas.microsoft.com/office/powerpoint/2010/main" val="299755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box that is outlined was the flow target area we focused on .</a:t>
            </a:r>
            <a:endParaRPr lang="en-US" b="1" baseline="0" dirty="0" smtClean="0"/>
          </a:p>
          <a:p>
            <a:endParaRPr lang="en-US" b="1" baseline="0" dirty="0" smtClean="0"/>
          </a:p>
          <a:p>
            <a:r>
              <a:rPr lang="en-US" b="0" baseline="0" dirty="0" smtClean="0"/>
              <a:t>How many </a:t>
            </a:r>
            <a:r>
              <a:rPr lang="en-US" b="0" baseline="0" dirty="0" err="1" smtClean="0"/>
              <a:t>cfs</a:t>
            </a:r>
            <a:r>
              <a:rPr lang="en-US" b="0" baseline="0" dirty="0" smtClean="0"/>
              <a:t> are needed to get from existing to desired moderate benefit threshold in 1 in 10 and 1in 5 year droughts</a:t>
            </a:r>
          </a:p>
          <a:p>
            <a:endParaRPr lang="en-US" b="0" baseline="0" dirty="0" smtClean="0"/>
          </a:p>
          <a:p>
            <a:r>
              <a:rPr lang="en-US" b="0" baseline="0" dirty="0" smtClean="0"/>
              <a:t>Potential </a:t>
            </a:r>
            <a:r>
              <a:rPr lang="en-US" b="0" baseline="0" dirty="0" err="1" smtClean="0"/>
              <a:t>Interannual</a:t>
            </a:r>
            <a:r>
              <a:rPr lang="en-US" b="0" baseline="0" dirty="0" smtClean="0"/>
              <a:t> Flow Target: 48 </a:t>
            </a:r>
            <a:r>
              <a:rPr lang="en-US" b="0" baseline="0" dirty="0" err="1" smtClean="0"/>
              <a:t>cfs</a:t>
            </a:r>
            <a:endParaRPr lang="en-US" b="0" baseline="0" dirty="0" smtClean="0"/>
          </a:p>
          <a:p>
            <a:endParaRPr lang="en-US" b="1" baseline="0" dirty="0" smtClean="0"/>
          </a:p>
          <a:p>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70AB078C-2F94-884A-AB4A-C00DE09A56A1}" type="slidenum">
              <a:rPr lang="en-US" smtClean="0"/>
              <a:t>11</a:t>
            </a:fld>
            <a:endParaRPr lang="en-US"/>
          </a:p>
        </p:txBody>
      </p:sp>
    </p:spTree>
    <p:extLst>
      <p:ext uri="{BB962C8B-B14F-4D97-AF65-F5344CB8AC3E}">
        <p14:creationId xmlns:p14="http://schemas.microsoft.com/office/powerpoint/2010/main" val="10407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To make this meaningful to stakeholders we translated the flows needed to achieve moderate ecological benefit in a given drought year into diversion reductions for individual irrigators</a:t>
            </a:r>
          </a:p>
          <a:p>
            <a:endParaRPr lang="en-US" b="0" baseline="0" dirty="0" smtClean="0"/>
          </a:p>
          <a:p>
            <a:r>
              <a:rPr lang="en-US" b="0" baseline="0" dirty="0" smtClean="0"/>
              <a:t>e.g. Shows diversion </a:t>
            </a:r>
            <a:r>
              <a:rPr lang="en-US" b="0" baseline="0" dirty="0" smtClean="0"/>
              <a:t>reductions needed to attain moderate ecological benefits in 1 in 10 </a:t>
            </a:r>
            <a:r>
              <a:rPr lang="en-US" b="0" baseline="0" dirty="0" smtClean="0"/>
              <a:t> </a:t>
            </a:r>
            <a:r>
              <a:rPr lang="en-US" b="0" baseline="0" dirty="0" smtClean="0"/>
              <a:t>year droughts. </a:t>
            </a:r>
          </a:p>
          <a:p>
            <a:endParaRPr lang="en-US" b="0" baseline="0" dirty="0" smtClean="0"/>
          </a:p>
          <a:p>
            <a:r>
              <a:rPr lang="en-US" b="0" baseline="0" dirty="0" smtClean="0"/>
              <a:t>Brought the scenario home – what might this mean?</a:t>
            </a:r>
          </a:p>
          <a:p>
            <a:endParaRPr lang="en-US" b="0" dirty="0"/>
          </a:p>
        </p:txBody>
      </p:sp>
      <p:sp>
        <p:nvSpPr>
          <p:cNvPr id="4" name="Slide Number Placeholder 3"/>
          <p:cNvSpPr>
            <a:spLocks noGrp="1"/>
          </p:cNvSpPr>
          <p:nvPr>
            <p:ph type="sldNum" sz="quarter" idx="10"/>
          </p:nvPr>
        </p:nvSpPr>
        <p:spPr/>
        <p:txBody>
          <a:bodyPr/>
          <a:lstStyle/>
          <a:p>
            <a:fld id="{70AB078C-2F94-884A-AB4A-C00DE09A56A1}" type="slidenum">
              <a:rPr lang="en-US" smtClean="0"/>
              <a:t>12</a:t>
            </a:fld>
            <a:endParaRPr lang="en-US"/>
          </a:p>
        </p:txBody>
      </p:sp>
    </p:spTree>
    <p:extLst>
      <p:ext uri="{BB962C8B-B14F-4D97-AF65-F5344CB8AC3E}">
        <p14:creationId xmlns:p14="http://schemas.microsoft.com/office/powerpoint/2010/main" val="15571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Perhaps not surprising that the main issues that came up during</a:t>
            </a:r>
            <a:r>
              <a:rPr lang="en-US" b="0" baseline="0" dirty="0" smtClean="0"/>
              <a:t> the stakeholder process were concerns about:</a:t>
            </a:r>
          </a:p>
          <a:p>
            <a:endParaRPr lang="en-US" b="0" baseline="0" dirty="0" smtClean="0"/>
          </a:p>
          <a:p>
            <a:pPr marL="228600" indent="-228600">
              <a:buAutoNum type="arabicPeriod"/>
            </a:pPr>
            <a:r>
              <a:rPr lang="en-US" b="0" baseline="0" dirty="0" smtClean="0"/>
              <a:t>Safe harbor/protection of water rights – SB 19, water conservation planning with River District</a:t>
            </a:r>
          </a:p>
          <a:p>
            <a:pPr marL="228600" indent="-228600">
              <a:buAutoNum type="arabicPeriod"/>
            </a:pPr>
            <a:r>
              <a:rPr lang="en-US" b="0" baseline="0" dirty="0" smtClean="0"/>
              <a:t>Funding – looked at Irrigation district near Sterling – arrangement for water conservation to support upstream energy </a:t>
            </a:r>
            <a:r>
              <a:rPr lang="en-US" b="0" baseline="0" dirty="0" err="1" smtClean="0"/>
              <a:t>genereation</a:t>
            </a:r>
            <a:r>
              <a:rPr lang="en-US" b="0" baseline="0" dirty="0" smtClean="0"/>
              <a:t> and the split payment plan that compensates the district and the irrigators. Hoping to continue to engage stakeholders for input on River Restoration Fund</a:t>
            </a:r>
          </a:p>
          <a:p>
            <a:pPr marL="228600" indent="-228600">
              <a:buAutoNum type="arabicPeriod"/>
            </a:pPr>
            <a:endParaRPr lang="en-US" b="0" baseline="0" dirty="0" smtClean="0"/>
          </a:p>
          <a:p>
            <a:pPr marL="0" indent="0">
              <a:buNone/>
            </a:pPr>
            <a:endParaRPr lang="en-US" b="0" dirty="0"/>
          </a:p>
        </p:txBody>
      </p:sp>
      <p:sp>
        <p:nvSpPr>
          <p:cNvPr id="4" name="Slide Number Placeholder 3"/>
          <p:cNvSpPr>
            <a:spLocks noGrp="1"/>
          </p:cNvSpPr>
          <p:nvPr>
            <p:ph type="sldNum" sz="quarter" idx="10"/>
          </p:nvPr>
        </p:nvSpPr>
        <p:spPr/>
        <p:txBody>
          <a:bodyPr/>
          <a:lstStyle/>
          <a:p>
            <a:fld id="{70AB078C-2F94-884A-AB4A-C00DE09A56A1}" type="slidenum">
              <a:rPr lang="en-US" smtClean="0"/>
              <a:t>13</a:t>
            </a:fld>
            <a:endParaRPr lang="en-US"/>
          </a:p>
        </p:txBody>
      </p:sp>
    </p:spTree>
    <p:extLst>
      <p:ext uri="{BB962C8B-B14F-4D97-AF65-F5344CB8AC3E}">
        <p14:creationId xmlns:p14="http://schemas.microsoft.com/office/powerpoint/2010/main" val="155714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871" indent="-285719">
              <a:defRPr>
                <a:solidFill>
                  <a:schemeClr val="tx1"/>
                </a:solidFill>
                <a:latin typeface="Calibri" charset="0"/>
                <a:ea typeface="ＭＳ Ｐゴシック" charset="0"/>
              </a:defRPr>
            </a:lvl2pPr>
            <a:lvl3pPr marL="1142879" indent="-228576">
              <a:defRPr>
                <a:solidFill>
                  <a:schemeClr val="tx1"/>
                </a:solidFill>
                <a:latin typeface="Calibri" charset="0"/>
                <a:ea typeface="ＭＳ Ｐゴシック" charset="0"/>
              </a:defRPr>
            </a:lvl3pPr>
            <a:lvl4pPr marL="1600031" indent="-228576">
              <a:defRPr>
                <a:solidFill>
                  <a:schemeClr val="tx1"/>
                </a:solidFill>
                <a:latin typeface="Calibri" charset="0"/>
                <a:ea typeface="ＭＳ Ｐゴシック" charset="0"/>
              </a:defRPr>
            </a:lvl4pPr>
            <a:lvl5pPr marL="2057183" indent="-228576">
              <a:defRPr>
                <a:solidFill>
                  <a:schemeClr val="tx1"/>
                </a:solidFill>
                <a:latin typeface="Calibri" charset="0"/>
                <a:ea typeface="ＭＳ Ｐゴシック" charset="0"/>
              </a:defRPr>
            </a:lvl5pPr>
            <a:lvl6pPr marL="2514334" indent="-228576" defTabSz="455565" fontAlgn="base">
              <a:spcBef>
                <a:spcPct val="0"/>
              </a:spcBef>
              <a:spcAft>
                <a:spcPct val="0"/>
              </a:spcAft>
              <a:defRPr>
                <a:solidFill>
                  <a:schemeClr val="tx1"/>
                </a:solidFill>
                <a:latin typeface="Calibri" charset="0"/>
                <a:ea typeface="ＭＳ Ｐゴシック" charset="0"/>
              </a:defRPr>
            </a:lvl6pPr>
            <a:lvl7pPr marL="2971486" indent="-228576" defTabSz="455565" fontAlgn="base">
              <a:spcBef>
                <a:spcPct val="0"/>
              </a:spcBef>
              <a:spcAft>
                <a:spcPct val="0"/>
              </a:spcAft>
              <a:defRPr>
                <a:solidFill>
                  <a:schemeClr val="tx1"/>
                </a:solidFill>
                <a:latin typeface="Calibri" charset="0"/>
                <a:ea typeface="ＭＳ Ｐゴシック" charset="0"/>
              </a:defRPr>
            </a:lvl7pPr>
            <a:lvl8pPr marL="3428638" indent="-228576" defTabSz="455565" fontAlgn="base">
              <a:spcBef>
                <a:spcPct val="0"/>
              </a:spcBef>
              <a:spcAft>
                <a:spcPct val="0"/>
              </a:spcAft>
              <a:defRPr>
                <a:solidFill>
                  <a:schemeClr val="tx1"/>
                </a:solidFill>
                <a:latin typeface="Calibri" charset="0"/>
                <a:ea typeface="ＭＳ Ｐゴシック" charset="0"/>
              </a:defRPr>
            </a:lvl8pPr>
            <a:lvl9pPr marL="3885789" indent="-228576" defTabSz="455565" fontAlgn="base">
              <a:spcBef>
                <a:spcPct val="0"/>
              </a:spcBef>
              <a:spcAft>
                <a:spcPct val="0"/>
              </a:spcAft>
              <a:defRPr>
                <a:solidFill>
                  <a:schemeClr val="tx1"/>
                </a:solidFill>
                <a:latin typeface="Calibri" charset="0"/>
                <a:ea typeface="ＭＳ Ｐゴシック" charset="0"/>
              </a:defRPr>
            </a:lvl9pPr>
          </a:lstStyle>
          <a:p>
            <a:pPr defTabSz="455565" fontAlgn="base">
              <a:spcBef>
                <a:spcPct val="0"/>
              </a:spcBef>
              <a:spcAft>
                <a:spcPct val="0"/>
              </a:spcAft>
            </a:pPr>
            <a:fld id="{073AF2CE-E2CC-304F-812D-5C9C13074410}" type="slidenum">
              <a:rPr lang="en-US"/>
              <a:pPr defTabSz="455565" fontAlgn="base">
                <a:spcBef>
                  <a:spcPct val="0"/>
                </a:spcBef>
                <a:spcAft>
                  <a:spcPct val="0"/>
                </a:spcAft>
              </a:pPr>
              <a:t>14</a:t>
            </a:fld>
            <a:endParaRPr lang="en-US"/>
          </a:p>
        </p:txBody>
      </p:sp>
    </p:spTree>
    <p:extLst>
      <p:ext uri="{BB962C8B-B14F-4D97-AF65-F5344CB8AC3E}">
        <p14:creationId xmlns:p14="http://schemas.microsoft.com/office/powerpoint/2010/main" val="424537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CATALYST</a:t>
            </a:r>
            <a:r>
              <a:rPr lang="en-US" baseline="0" dirty="0" smtClean="0"/>
              <a:t> COULD BE MANY THINGS: </a:t>
            </a:r>
          </a:p>
          <a:p>
            <a:pPr marL="228600" indent="-228600">
              <a:buAutoNum type="arabicPeriod"/>
            </a:pPr>
            <a:r>
              <a:rPr lang="en-US" baseline="0" dirty="0" smtClean="0"/>
              <a:t>Drought</a:t>
            </a:r>
          </a:p>
          <a:p>
            <a:pPr marL="0" indent="0">
              <a:buNone/>
            </a:pPr>
            <a:r>
              <a:rPr lang="en-US" baseline="0" dirty="0" smtClean="0"/>
              <a:t>2. Water Quality regulatory action</a:t>
            </a:r>
          </a:p>
          <a:p>
            <a:pPr marL="228600" indent="-228600">
              <a:buAutoNum type="arabicPeriod" startAt="3"/>
            </a:pPr>
            <a:r>
              <a:rPr lang="en-US" dirty="0" smtClean="0"/>
              <a:t>Non- consumptive Needs Assessment</a:t>
            </a:r>
          </a:p>
          <a:p>
            <a:pPr marL="228600" indent="-228600">
              <a:buAutoNum type="arabicPeriod" startAt="3"/>
            </a:pPr>
            <a:r>
              <a:rPr lang="en-US" dirty="0" smtClean="0"/>
              <a:t>Watershed</a:t>
            </a:r>
            <a:r>
              <a:rPr lang="en-US" baseline="0" dirty="0" smtClean="0"/>
              <a:t> Plans</a:t>
            </a:r>
          </a:p>
          <a:p>
            <a:pPr marL="228600" indent="-228600">
              <a:buAutoNum type="arabicPeriod" startAt="3"/>
            </a:pPr>
            <a:r>
              <a:rPr lang="en-US" baseline="0" dirty="0" smtClean="0"/>
              <a:t>Environment and Recreation Needs analysis</a:t>
            </a:r>
            <a:endParaRPr lang="en-US" dirty="0" smtClean="0"/>
          </a:p>
          <a:p>
            <a:endParaRPr lang="en-US" dirty="0" smtClean="0"/>
          </a:p>
          <a:p>
            <a:r>
              <a:rPr lang="en-US" dirty="0" smtClean="0"/>
              <a:t>On Crystal – 2012 drought</a:t>
            </a:r>
            <a:r>
              <a:rPr lang="en-US" baseline="0" dirty="0" smtClean="0"/>
              <a:t> and snapshot assessment</a:t>
            </a:r>
          </a:p>
          <a:p>
            <a:r>
              <a:rPr lang="en-US" baseline="0" dirty="0" smtClean="0"/>
              <a:t>Series of flow and temperature measurements in August –October to characterize low flow conditions</a:t>
            </a:r>
          </a:p>
          <a:p>
            <a:r>
              <a:rPr lang="en-US" baseline="0" dirty="0" smtClean="0"/>
              <a:t>Yellow line is how big the blue line – flow – should be to meet minimum. </a:t>
            </a:r>
          </a:p>
          <a:p>
            <a:endParaRPr lang="en-US" baseline="0" dirty="0" smtClean="0"/>
          </a:p>
          <a:p>
            <a:r>
              <a:rPr lang="en-US" baseline="0" dirty="0" smtClean="0"/>
              <a:t>IMPORTANT – THERE IS A CWCB MINIMUM ISF FOR THE RIVER – IT DID NOT DRIVE THIS PROCESS. Our effort was focused on engaging stakeholders as water managers who share appreciation for the river. </a:t>
            </a:r>
          </a:p>
        </p:txBody>
      </p:sp>
      <p:sp>
        <p:nvSpPr>
          <p:cNvPr id="4" name="Slide Number Placeholder 3"/>
          <p:cNvSpPr>
            <a:spLocks noGrp="1"/>
          </p:cNvSpPr>
          <p:nvPr>
            <p:ph type="sldNum" sz="quarter" idx="10"/>
          </p:nvPr>
        </p:nvSpPr>
        <p:spPr/>
        <p:txBody>
          <a:bodyPr/>
          <a:lstStyle/>
          <a:p>
            <a:fld id="{A6F8E5F7-3DAB-2742-A409-0274E8F77657}" type="slidenum">
              <a:rPr lang="en-US" smtClean="0"/>
              <a:t>2</a:t>
            </a:fld>
            <a:endParaRPr lang="en-US"/>
          </a:p>
        </p:txBody>
      </p:sp>
    </p:spTree>
    <p:extLst>
      <p:ext uri="{BB962C8B-B14F-4D97-AF65-F5344CB8AC3E}">
        <p14:creationId xmlns:p14="http://schemas.microsoft.com/office/powerpoint/2010/main" val="31282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400" b="1" u="sng" dirty="0">
                <a:solidFill>
                  <a:srgbClr val="404040"/>
                </a:solidFill>
              </a:rPr>
              <a:t>Approach</a:t>
            </a:r>
            <a:r>
              <a:rPr lang="en-US" sz="1400" dirty="0">
                <a:solidFill>
                  <a:srgbClr val="404040"/>
                </a:solidFill>
              </a:rPr>
              <a:t>: </a:t>
            </a:r>
          </a:p>
          <a:p>
            <a:pPr marL="277263" indent="-277263">
              <a:buFont typeface="Arial"/>
              <a:buChar char="•"/>
            </a:pPr>
            <a:r>
              <a:rPr lang="en-US" dirty="0" smtClean="0">
                <a:solidFill>
                  <a:srgbClr val="404040"/>
                </a:solidFill>
              </a:rPr>
              <a:t>Rely on expert knowledge and previous studies</a:t>
            </a:r>
          </a:p>
          <a:p>
            <a:pPr marL="277263" indent="-277263">
              <a:buFont typeface="Arial"/>
              <a:buChar char="•"/>
            </a:pPr>
            <a:r>
              <a:rPr lang="en-US" dirty="0" smtClean="0">
                <a:solidFill>
                  <a:srgbClr val="404040"/>
                </a:solidFill>
              </a:rPr>
              <a:t>Consider issues of scale and resource constraints</a:t>
            </a:r>
          </a:p>
          <a:p>
            <a:pPr marL="277263" indent="-277263">
              <a:buFont typeface="Arial"/>
              <a:buChar char="•"/>
            </a:pPr>
            <a:r>
              <a:rPr lang="en-US" dirty="0" smtClean="0">
                <a:solidFill>
                  <a:srgbClr val="404040"/>
                </a:solidFill>
              </a:rPr>
              <a:t>Engage stakeholders to identify historical and emergent </a:t>
            </a:r>
            <a:r>
              <a:rPr lang="en-US" dirty="0" smtClean="0">
                <a:solidFill>
                  <a:srgbClr val="404040"/>
                </a:solidFill>
              </a:rPr>
              <a:t>concerns; evaluate feasibility, prioritize management alternatives</a:t>
            </a:r>
          </a:p>
          <a:p>
            <a:pPr marL="0" indent="0">
              <a:buFont typeface="Arial"/>
              <a:buNone/>
            </a:pPr>
            <a:endParaRPr lang="en-US" dirty="0" smtClean="0">
              <a:solidFill>
                <a:srgbClr val="404040"/>
              </a:solidFill>
            </a:endParaRPr>
          </a:p>
          <a:p>
            <a:pPr marL="0" indent="0">
              <a:buFont typeface="Arial"/>
              <a:buNone/>
            </a:pPr>
            <a:r>
              <a:rPr lang="en-US" dirty="0" smtClean="0">
                <a:solidFill>
                  <a:srgbClr val="404040"/>
                </a:solidFill>
              </a:rPr>
              <a:t>VERY IMPORTANT AT</a:t>
            </a:r>
            <a:r>
              <a:rPr lang="en-US" baseline="0" dirty="0" smtClean="0">
                <a:solidFill>
                  <a:srgbClr val="404040"/>
                </a:solidFill>
              </a:rPr>
              <a:t> OUTSET TO UNDERSTAND THAT WE WANTED TO DEVELOP A  PROCESS TO EXPLORE AND DEMONSTRATE POTENTIAL FOR SOLVING PROBLEMS COLLABORATIVELY, WITH STAKEHOLDERS ALONG THE RIVER, WITHOUT THE CATALYST OF REGULATION--- MORE MUTUAL INTEREST, VOLUNTEERISM</a:t>
            </a:r>
            <a:endParaRPr lang="en-US" dirty="0" smtClean="0">
              <a:solidFill>
                <a:srgbClr val="404040"/>
              </a:solidFill>
            </a:endParaRPr>
          </a:p>
          <a:p>
            <a:pPr marL="0" indent="0">
              <a:buFont typeface="Arial"/>
              <a:buNone/>
            </a:pPr>
            <a:endParaRPr lang="en-US" dirty="0" smtClean="0">
              <a:solidFill>
                <a:srgbClr val="404040"/>
              </a:solidFill>
            </a:endParaRPr>
          </a:p>
          <a:p>
            <a:endParaRPr lang="en-US" dirty="0" smtClean="0">
              <a:effectLst/>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871" indent="-285719">
              <a:defRPr>
                <a:solidFill>
                  <a:schemeClr val="tx1"/>
                </a:solidFill>
                <a:latin typeface="Calibri" charset="0"/>
                <a:ea typeface="ＭＳ Ｐゴシック" charset="0"/>
              </a:defRPr>
            </a:lvl2pPr>
            <a:lvl3pPr marL="1142879" indent="-228576">
              <a:defRPr>
                <a:solidFill>
                  <a:schemeClr val="tx1"/>
                </a:solidFill>
                <a:latin typeface="Calibri" charset="0"/>
                <a:ea typeface="ＭＳ Ｐゴシック" charset="0"/>
              </a:defRPr>
            </a:lvl3pPr>
            <a:lvl4pPr marL="1600031" indent="-228576">
              <a:defRPr>
                <a:solidFill>
                  <a:schemeClr val="tx1"/>
                </a:solidFill>
                <a:latin typeface="Calibri" charset="0"/>
                <a:ea typeface="ＭＳ Ｐゴシック" charset="0"/>
              </a:defRPr>
            </a:lvl4pPr>
            <a:lvl5pPr marL="2057183" indent="-228576">
              <a:defRPr>
                <a:solidFill>
                  <a:schemeClr val="tx1"/>
                </a:solidFill>
                <a:latin typeface="Calibri" charset="0"/>
                <a:ea typeface="ＭＳ Ｐゴシック" charset="0"/>
              </a:defRPr>
            </a:lvl5pPr>
            <a:lvl6pPr marL="2514334" indent="-228576" defTabSz="455565" fontAlgn="base">
              <a:spcBef>
                <a:spcPct val="0"/>
              </a:spcBef>
              <a:spcAft>
                <a:spcPct val="0"/>
              </a:spcAft>
              <a:defRPr>
                <a:solidFill>
                  <a:schemeClr val="tx1"/>
                </a:solidFill>
                <a:latin typeface="Calibri" charset="0"/>
                <a:ea typeface="ＭＳ Ｐゴシック" charset="0"/>
              </a:defRPr>
            </a:lvl6pPr>
            <a:lvl7pPr marL="2971486" indent="-228576" defTabSz="455565" fontAlgn="base">
              <a:spcBef>
                <a:spcPct val="0"/>
              </a:spcBef>
              <a:spcAft>
                <a:spcPct val="0"/>
              </a:spcAft>
              <a:defRPr>
                <a:solidFill>
                  <a:schemeClr val="tx1"/>
                </a:solidFill>
                <a:latin typeface="Calibri" charset="0"/>
                <a:ea typeface="ＭＳ Ｐゴシック" charset="0"/>
              </a:defRPr>
            </a:lvl7pPr>
            <a:lvl8pPr marL="3428638" indent="-228576" defTabSz="455565" fontAlgn="base">
              <a:spcBef>
                <a:spcPct val="0"/>
              </a:spcBef>
              <a:spcAft>
                <a:spcPct val="0"/>
              </a:spcAft>
              <a:defRPr>
                <a:solidFill>
                  <a:schemeClr val="tx1"/>
                </a:solidFill>
                <a:latin typeface="Calibri" charset="0"/>
                <a:ea typeface="ＭＳ Ｐゴシック" charset="0"/>
              </a:defRPr>
            </a:lvl8pPr>
            <a:lvl9pPr marL="3885789" indent="-228576" defTabSz="455565" fontAlgn="base">
              <a:spcBef>
                <a:spcPct val="0"/>
              </a:spcBef>
              <a:spcAft>
                <a:spcPct val="0"/>
              </a:spcAft>
              <a:defRPr>
                <a:solidFill>
                  <a:schemeClr val="tx1"/>
                </a:solidFill>
                <a:latin typeface="Calibri" charset="0"/>
                <a:ea typeface="ＭＳ Ｐゴシック" charset="0"/>
              </a:defRPr>
            </a:lvl9pPr>
          </a:lstStyle>
          <a:p>
            <a:pPr defTabSz="455565" fontAlgn="base">
              <a:spcBef>
                <a:spcPct val="0"/>
              </a:spcBef>
              <a:spcAft>
                <a:spcPct val="0"/>
              </a:spcAft>
            </a:pPr>
            <a:fld id="{6821A613-C75C-9148-815E-506EA038F285}" type="slidenum">
              <a:rPr lang="en-US"/>
              <a:pPr defTabSz="455565" fontAlgn="base">
                <a:spcBef>
                  <a:spcPct val="0"/>
                </a:spcBef>
                <a:spcAft>
                  <a:spcPct val="0"/>
                </a:spcAft>
              </a:pPr>
              <a:t>3</a:t>
            </a:fld>
            <a:endParaRPr lang="en-US"/>
          </a:p>
        </p:txBody>
      </p:sp>
    </p:spTree>
    <p:extLst>
      <p:ext uri="{BB962C8B-B14F-4D97-AF65-F5344CB8AC3E}">
        <p14:creationId xmlns:p14="http://schemas.microsoft.com/office/powerpoint/2010/main" val="80853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 by stakeholder questions --- </a:t>
            </a:r>
          </a:p>
          <a:p>
            <a:endParaRPr lang="en-US" dirty="0" smtClean="0"/>
          </a:p>
          <a:p>
            <a:r>
              <a:rPr lang="en-US" dirty="0" smtClean="0"/>
              <a:t>Used</a:t>
            </a:r>
            <a:r>
              <a:rPr lang="en-US" baseline="0" dirty="0" smtClean="0"/>
              <a:t> </a:t>
            </a:r>
            <a:r>
              <a:rPr lang="en-US" baseline="0" dirty="0" err="1" smtClean="0"/>
              <a:t>FACStream</a:t>
            </a:r>
            <a:r>
              <a:rPr lang="en-US" baseline="0" dirty="0" smtClean="0"/>
              <a:t> methodology to characterize current</a:t>
            </a:r>
          </a:p>
          <a:p>
            <a:r>
              <a:rPr lang="en-US" baseline="0" dirty="0" smtClean="0"/>
              <a:t>Condition of various state variables along the </a:t>
            </a:r>
            <a:r>
              <a:rPr lang="en-US" baseline="0" dirty="0" err="1" smtClean="0"/>
              <a:t>mainstem</a:t>
            </a:r>
            <a:endParaRPr lang="en-US" baseline="0" dirty="0" smtClean="0"/>
          </a:p>
          <a:p>
            <a:r>
              <a:rPr lang="en-US" baseline="0" dirty="0" smtClean="0"/>
              <a:t>Crystal River</a:t>
            </a:r>
          </a:p>
          <a:p>
            <a:endParaRPr lang="en-US" baseline="0" dirty="0" smtClean="0"/>
          </a:p>
          <a:p>
            <a:r>
              <a:rPr lang="en-US" baseline="0" dirty="0" smtClean="0"/>
              <a:t>Verified that changes to hydrologic regime and the </a:t>
            </a:r>
          </a:p>
          <a:p>
            <a:r>
              <a:rPr lang="en-US" baseline="0" dirty="0" smtClean="0"/>
              <a:t>Corresponding changes to the complexity of available</a:t>
            </a:r>
          </a:p>
          <a:p>
            <a:r>
              <a:rPr lang="en-US" baseline="0" dirty="0" smtClean="0"/>
              <a:t>Habitat for aquatic biota was, in fact, the largest constraint</a:t>
            </a:r>
          </a:p>
          <a:p>
            <a:endParaRPr lang="en-US" baseline="0" dirty="0" smtClean="0"/>
          </a:p>
          <a:p>
            <a:r>
              <a:rPr lang="en-US" baseline="0" dirty="0" smtClean="0"/>
              <a:t>Located the primary issues</a:t>
            </a:r>
            <a:endParaRPr lang="en-US" dirty="0"/>
          </a:p>
        </p:txBody>
      </p:sp>
      <p:sp>
        <p:nvSpPr>
          <p:cNvPr id="4" name="Slide Number Placeholder 3"/>
          <p:cNvSpPr>
            <a:spLocks noGrp="1"/>
          </p:cNvSpPr>
          <p:nvPr>
            <p:ph type="sldNum" sz="quarter" idx="10"/>
          </p:nvPr>
        </p:nvSpPr>
        <p:spPr/>
        <p:txBody>
          <a:bodyPr/>
          <a:lstStyle/>
          <a:p>
            <a:fld id="{70AB078C-2F94-884A-AB4A-C00DE09A56A1}" type="slidenum">
              <a:rPr lang="en-US" smtClean="0"/>
              <a:t>4</a:t>
            </a:fld>
            <a:endParaRPr lang="en-US"/>
          </a:p>
        </p:txBody>
      </p:sp>
    </p:spTree>
    <p:extLst>
      <p:ext uri="{BB962C8B-B14F-4D97-AF65-F5344CB8AC3E}">
        <p14:creationId xmlns:p14="http://schemas.microsoft.com/office/powerpoint/2010/main" val="389192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the planning goal and stakeholder questions to develop an analytical framework for </a:t>
            </a:r>
          </a:p>
          <a:p>
            <a:r>
              <a:rPr lang="en-US" baseline="0" dirty="0" smtClean="0"/>
              <a:t>evaluating current conditions and </a:t>
            </a:r>
          </a:p>
          <a:p>
            <a:r>
              <a:rPr lang="en-US" baseline="0" dirty="0" smtClean="0"/>
              <a:t>predict changes to those conditions </a:t>
            </a:r>
          </a:p>
          <a:p>
            <a:r>
              <a:rPr lang="en-US" baseline="0" dirty="0" smtClean="0"/>
              <a:t>under future management scenarios</a:t>
            </a:r>
            <a:endParaRPr lang="en-US" dirty="0"/>
          </a:p>
        </p:txBody>
      </p:sp>
      <p:sp>
        <p:nvSpPr>
          <p:cNvPr id="4" name="Slide Number Placeholder 3"/>
          <p:cNvSpPr>
            <a:spLocks noGrp="1"/>
          </p:cNvSpPr>
          <p:nvPr>
            <p:ph type="sldNum" sz="quarter" idx="10"/>
          </p:nvPr>
        </p:nvSpPr>
        <p:spPr/>
        <p:txBody>
          <a:bodyPr/>
          <a:lstStyle/>
          <a:p>
            <a:fld id="{70AB078C-2F94-884A-AB4A-C00DE09A56A1}" type="slidenum">
              <a:rPr lang="en-US" smtClean="0"/>
              <a:t>5</a:t>
            </a:fld>
            <a:endParaRPr lang="en-US"/>
          </a:p>
        </p:txBody>
      </p:sp>
    </p:spTree>
    <p:extLst>
      <p:ext uri="{BB962C8B-B14F-4D97-AF65-F5344CB8AC3E}">
        <p14:creationId xmlns:p14="http://schemas.microsoft.com/office/powerpoint/2010/main" val="389192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AB078C-2F94-884A-AB4A-C00DE09A56A1}" type="slidenum">
              <a:rPr lang="en-US" smtClean="0"/>
              <a:t>6</a:t>
            </a:fld>
            <a:endParaRPr lang="en-US"/>
          </a:p>
        </p:txBody>
      </p:sp>
    </p:spTree>
    <p:extLst>
      <p:ext uri="{BB962C8B-B14F-4D97-AF65-F5344CB8AC3E}">
        <p14:creationId xmlns:p14="http://schemas.microsoft.com/office/powerpoint/2010/main" val="12400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the DSS to characterize the flow conditions in the river by integrating data on water rights and diversions and return flows. </a:t>
            </a:r>
          </a:p>
          <a:p>
            <a:endParaRPr lang="en-US" baseline="0" dirty="0" smtClean="0"/>
          </a:p>
          <a:p>
            <a:r>
              <a:rPr lang="en-US" baseline="0" dirty="0" smtClean="0"/>
              <a:t>Importantly, we developed the model so we could also understand where agricultural water users had “water gaps” – i.e., we wanted to make sure we were understanding ecological gaps as well as shortages for ditches as a basis for evaluating management alternatives that would be BOTH feasible and effective. </a:t>
            </a:r>
            <a:endParaRPr lang="en-US" dirty="0"/>
          </a:p>
        </p:txBody>
      </p:sp>
      <p:sp>
        <p:nvSpPr>
          <p:cNvPr id="4" name="Slide Number Placeholder 3"/>
          <p:cNvSpPr>
            <a:spLocks noGrp="1"/>
          </p:cNvSpPr>
          <p:nvPr>
            <p:ph type="sldNum" sz="quarter" idx="10"/>
          </p:nvPr>
        </p:nvSpPr>
        <p:spPr/>
        <p:txBody>
          <a:bodyPr/>
          <a:lstStyle/>
          <a:p>
            <a:fld id="{70AB078C-2F94-884A-AB4A-C00DE09A56A1}" type="slidenum">
              <a:rPr lang="en-US" smtClean="0"/>
              <a:t>7</a:t>
            </a:fld>
            <a:endParaRPr lang="en-US"/>
          </a:p>
        </p:txBody>
      </p:sp>
    </p:spTree>
    <p:extLst>
      <p:ext uri="{BB962C8B-B14F-4D97-AF65-F5344CB8AC3E}">
        <p14:creationId xmlns:p14="http://schemas.microsoft.com/office/powerpoint/2010/main" val="3800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AB078C-2F94-884A-AB4A-C00DE09A56A1}" type="slidenum">
              <a:rPr lang="en-US" smtClean="0"/>
              <a:t>8</a:t>
            </a:fld>
            <a:endParaRPr lang="en-US"/>
          </a:p>
        </p:txBody>
      </p:sp>
    </p:spTree>
    <p:extLst>
      <p:ext uri="{BB962C8B-B14F-4D97-AF65-F5344CB8AC3E}">
        <p14:creationId xmlns:p14="http://schemas.microsoft.com/office/powerpoint/2010/main" val="410782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621">
              <a:defRPr/>
            </a:pPr>
            <a:r>
              <a:rPr lang="en-US" b="1" baseline="0" dirty="0" smtClean="0"/>
              <a:t>Alternatives analysis using DSS resulted in these primary recommendations:</a:t>
            </a:r>
          </a:p>
          <a:p>
            <a:pPr defTabSz="443621">
              <a:defRPr/>
            </a:pPr>
            <a:endParaRPr lang="en-US" b="1" baseline="0" dirty="0" smtClean="0"/>
          </a:p>
          <a:p>
            <a:pPr defTabSz="443621">
              <a:defRPr/>
            </a:pPr>
            <a:r>
              <a:rPr lang="en-US" b="1" baseline="0" dirty="0" smtClean="0"/>
              <a:t>Short term reduced diversions by </a:t>
            </a:r>
            <a:r>
              <a:rPr lang="en-US" b="1" baseline="0" dirty="0" err="1" smtClean="0"/>
              <a:t>ag</a:t>
            </a:r>
            <a:r>
              <a:rPr lang="en-US" b="1" baseline="0" dirty="0" smtClean="0"/>
              <a:t> in drought years, with a voluntary compensated water market for allowing water to remain in the river; on-going exploration of irrigation efficiency improvements that might support reduced diversions</a:t>
            </a:r>
          </a:p>
          <a:p>
            <a:pPr defTabSz="443621">
              <a:defRPr/>
            </a:pPr>
            <a:endParaRPr lang="en-US" b="1" baseline="0" dirty="0" smtClean="0"/>
          </a:p>
          <a:p>
            <a:pPr defTabSz="443621">
              <a:defRPr/>
            </a:pPr>
            <a:r>
              <a:rPr lang="en-US" b="1" baseline="0" dirty="0" smtClean="0"/>
              <a:t>Efficiency </a:t>
            </a:r>
            <a:r>
              <a:rPr lang="en-US" b="1" baseline="0" dirty="0" err="1" smtClean="0"/>
              <a:t>improvemments</a:t>
            </a:r>
            <a:r>
              <a:rPr lang="en-US" b="1" baseline="0" dirty="0" smtClean="0"/>
              <a:t> in Carbondale ditches and incentivized conservation of raw water</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0AB078C-2F94-884A-AB4A-C00DE09A56A1}" type="slidenum">
              <a:rPr lang="en-US" smtClean="0"/>
              <a:t>9</a:t>
            </a:fld>
            <a:endParaRPr lang="en-US"/>
          </a:p>
        </p:txBody>
      </p:sp>
    </p:spTree>
    <p:extLst>
      <p:ext uri="{BB962C8B-B14F-4D97-AF65-F5344CB8AC3E}">
        <p14:creationId xmlns:p14="http://schemas.microsoft.com/office/powerpoint/2010/main" val="138916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68921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202323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70597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423281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76482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6615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F9CA3-105E-4857-9057-6DB6197DA786}"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47744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36098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76150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6961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62156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F9CA3-105E-4857-9057-6DB6197DA786}" type="datetimeFigureOut">
              <a:rPr lang="en-US" smtClean="0"/>
              <a:t>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15575018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microsoft.com/office/2007/relationships/hdphoto" Target="../media/hdphoto1.wdp"/><Relationship Id="rId10"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0.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3.wdp"/><Relationship Id="rId5" Type="http://schemas.openxmlformats.org/officeDocument/2006/relationships/image" Target="../media/image18.png"/><Relationship Id="rId6" Type="http://schemas.microsoft.com/office/2007/relationships/hdphoto" Target="../media/hdphoto4.wdp"/><Relationship Id="rId7" Type="http://schemas.openxmlformats.org/officeDocument/2006/relationships/image" Target="../media/image19.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117" y="319537"/>
            <a:ext cx="7914672" cy="1061829"/>
          </a:xfrm>
          <a:prstGeom prst="rect">
            <a:avLst/>
          </a:prstGeom>
          <a:noFill/>
        </p:spPr>
        <p:txBody>
          <a:bodyPr wrap="square">
            <a:spAutoFit/>
          </a:bodyPr>
          <a:lstStyle/>
          <a:p>
            <a:pPr defTabSz="457149" eaLnBrk="1" fontAlgn="auto" hangingPunct="1">
              <a:spcBef>
                <a:spcPts val="0"/>
              </a:spcBef>
              <a:spcAft>
                <a:spcPts val="1800"/>
              </a:spcAft>
              <a:defRPr/>
            </a:pPr>
            <a:r>
              <a:rPr lang="en-US" sz="3000" b="1" dirty="0" smtClean="0">
                <a:solidFill>
                  <a:srgbClr val="376092"/>
                </a:solidFill>
                <a:latin typeface="Lucida Grande"/>
                <a:cs typeface="Lucida Grande"/>
              </a:rPr>
              <a:t>Crystal River Stream </a:t>
            </a:r>
            <a:r>
              <a:rPr lang="en-US" sz="3000" b="1" dirty="0" smtClean="0">
                <a:solidFill>
                  <a:srgbClr val="376092"/>
                </a:solidFill>
                <a:latin typeface="Lucida Grande"/>
                <a:ea typeface="+mn-ea"/>
                <a:cs typeface="Lucida Grande"/>
              </a:rPr>
              <a:t>Management Plan</a:t>
            </a:r>
            <a:endParaRPr lang="en-US" sz="3000" b="1" dirty="0">
              <a:solidFill>
                <a:srgbClr val="376092"/>
              </a:solidFill>
              <a:latin typeface="Lucida Grande"/>
              <a:ea typeface="+mn-ea"/>
              <a:cs typeface="Lucida Grande"/>
            </a:endParaRPr>
          </a:p>
          <a:p>
            <a:pPr defTabSz="457149" eaLnBrk="1" fontAlgn="auto" hangingPunct="1">
              <a:spcBef>
                <a:spcPts val="0"/>
              </a:spcBef>
              <a:spcAft>
                <a:spcPts val="1800"/>
              </a:spcAft>
              <a:defRPr/>
            </a:pPr>
            <a:r>
              <a:rPr lang="en-US" dirty="0" smtClean="0">
                <a:solidFill>
                  <a:schemeClr val="tx1">
                    <a:lumMod val="50000"/>
                    <a:lumOff val="50000"/>
                  </a:schemeClr>
                </a:solidFill>
                <a:latin typeface="Lucida Grande"/>
                <a:cs typeface="Lucida Grande"/>
              </a:rPr>
              <a:t>Collaborative</a:t>
            </a:r>
            <a:r>
              <a:rPr lang="en-US" dirty="0" smtClean="0">
                <a:solidFill>
                  <a:schemeClr val="tx1">
                    <a:lumMod val="50000"/>
                    <a:lumOff val="50000"/>
                  </a:schemeClr>
                </a:solidFill>
                <a:latin typeface="Lucida Grande"/>
                <a:ea typeface="+mn-ea"/>
                <a:cs typeface="Lucida Grande"/>
              </a:rPr>
              <a:t> </a:t>
            </a:r>
            <a:r>
              <a:rPr lang="en-US" dirty="0" smtClean="0">
                <a:solidFill>
                  <a:schemeClr val="tx1">
                    <a:lumMod val="50000"/>
                    <a:lumOff val="50000"/>
                  </a:schemeClr>
                </a:solidFill>
                <a:latin typeface="Lucida Grande"/>
                <a:ea typeface="+mn-ea"/>
                <a:cs typeface="Lucida Grande"/>
              </a:rPr>
              <a:t>Stakeholder Engagement</a:t>
            </a:r>
            <a:endParaRPr lang="en-US" dirty="0">
              <a:solidFill>
                <a:schemeClr val="tx1">
                  <a:lumMod val="50000"/>
                  <a:lumOff val="50000"/>
                </a:schemeClr>
              </a:solidFill>
              <a:latin typeface="Lucida Grande"/>
              <a:ea typeface="+mn-ea"/>
              <a:cs typeface="Lucida Grande"/>
            </a:endParaRPr>
          </a:p>
        </p:txBody>
      </p:sp>
      <p:pic>
        <p:nvPicPr>
          <p:cNvPr id="3" name="Picture 5" descr="2015_logo.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06621" y="5878032"/>
            <a:ext cx="1158913" cy="67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print">
            <a:clrChange>
              <a:clrFrom>
                <a:srgbClr val="F6F1EB"/>
              </a:clrFrom>
              <a:clrTo>
                <a:srgbClr val="F6F1EB">
                  <a:alpha val="0"/>
                </a:srgbClr>
              </a:clrTo>
            </a:clrChange>
            <a:extLst>
              <a:ext uri="{28A0092B-C50C-407E-A947-70E740481C1C}">
                <a14:useLocalDpi xmlns:a14="http://schemas.microsoft.com/office/drawing/2010/main"/>
              </a:ext>
            </a:extLst>
          </a:blip>
          <a:srcRect/>
          <a:stretch/>
        </p:blipFill>
        <p:spPr>
          <a:xfrm>
            <a:off x="584806" y="5683664"/>
            <a:ext cx="1165628" cy="986246"/>
          </a:xfrm>
          <a:prstGeom prst="rect">
            <a:avLst/>
          </a:prstGeom>
        </p:spPr>
      </p:pic>
      <p:pic>
        <p:nvPicPr>
          <p:cNvPr id="6" name="Picture 5"/>
          <p:cNvPicPr>
            <a:picLocks noChangeAspect="1"/>
          </p:cNvPicPr>
          <p:nvPr/>
        </p:nvPicPr>
        <p:blipFill>
          <a:blip r:embed="rId5"/>
          <a:stretch>
            <a:fillRect/>
          </a:stretch>
        </p:blipFill>
        <p:spPr>
          <a:xfrm>
            <a:off x="2444975" y="5838446"/>
            <a:ext cx="1438757" cy="750656"/>
          </a:xfrm>
          <a:prstGeom prst="rect">
            <a:avLst/>
          </a:prstGeom>
        </p:spPr>
      </p:pic>
      <p:cxnSp>
        <p:nvCxnSpPr>
          <p:cNvPr id="7" name="Straight Connector 6"/>
          <p:cNvCxnSpPr>
            <a:cxnSpLocks noChangeShapeType="1"/>
          </p:cNvCxnSpPr>
          <p:nvPr/>
        </p:nvCxnSpPr>
        <p:spPr bwMode="auto">
          <a:xfrm>
            <a:off x="272355" y="5560560"/>
            <a:ext cx="8448313" cy="0"/>
          </a:xfrm>
          <a:prstGeom prst="line">
            <a:avLst/>
          </a:prstGeom>
          <a:noFill/>
          <a:ln w="25400">
            <a:solidFill>
              <a:srgbClr val="7F7F7F"/>
            </a:solidFill>
            <a:round/>
            <a:headEnd/>
            <a:tailEnd/>
          </a:ln>
          <a:effectLst/>
          <a:extLst>
            <a:ext uri="{909E8E84-426E-40dd-AFC4-6F175D3DCCD1}">
              <a14:hiddenFill xmlns:a14="http://schemas.microsoft.com/office/drawing/2010/main">
                <a:noFill/>
              </a14:hiddenFill>
            </a:ext>
          </a:extLst>
        </p:spPr>
      </p:cxnSp>
      <p:grpSp>
        <p:nvGrpSpPr>
          <p:cNvPr id="4" name="Group 3"/>
          <p:cNvGrpSpPr/>
          <p:nvPr/>
        </p:nvGrpSpPr>
        <p:grpSpPr>
          <a:xfrm>
            <a:off x="-64773" y="2080105"/>
            <a:ext cx="9283478" cy="3503436"/>
            <a:chOff x="-47990" y="193918"/>
            <a:chExt cx="9283478" cy="3503436"/>
          </a:xfrm>
        </p:grpSpPr>
        <p:pic>
          <p:nvPicPr>
            <p:cNvPr id="12" name="Picture 11"/>
            <p:cNvPicPr>
              <a:picLocks noChangeAspect="1"/>
            </p:cNvPicPr>
            <p:nvPr/>
          </p:nvPicPr>
          <p:blipFill>
            <a:blip r:embed="rId6">
              <a:duotone>
                <a:schemeClr val="accent1">
                  <a:shade val="45000"/>
                  <a:satMod val="135000"/>
                </a:schemeClr>
                <a:prstClr val="white"/>
              </a:duotone>
              <a:alphaModFix amt="60000"/>
            </a:blip>
            <a:stretch>
              <a:fillRect/>
            </a:stretch>
          </p:blipFill>
          <p:spPr>
            <a:xfrm>
              <a:off x="1023364" y="193918"/>
              <a:ext cx="6980326" cy="2645107"/>
            </a:xfrm>
            <a:prstGeom prst="rect">
              <a:avLst/>
            </a:prstGeom>
          </p:spPr>
        </p:pic>
        <p:grpSp>
          <p:nvGrpSpPr>
            <p:cNvPr id="22" name="Group 21"/>
            <p:cNvGrpSpPr/>
            <p:nvPr/>
          </p:nvGrpSpPr>
          <p:grpSpPr>
            <a:xfrm>
              <a:off x="-47990" y="720736"/>
              <a:ext cx="9283478" cy="2976618"/>
              <a:chOff x="-47990" y="967316"/>
              <a:chExt cx="9283478" cy="2976618"/>
            </a:xfrm>
          </p:grpSpPr>
          <p:pic>
            <p:nvPicPr>
              <p:cNvPr id="9" name="Picture 8"/>
              <p:cNvPicPr>
                <a:picLocks noChangeAspect="1"/>
              </p:cNvPicPr>
              <p:nvPr/>
            </p:nvPicPr>
            <p:blipFill>
              <a:blip r:embed="rId7">
                <a:clrChange>
                  <a:clrFrom>
                    <a:srgbClr val="FDFEFB"/>
                  </a:clrFrom>
                  <a:clrTo>
                    <a:srgbClr val="FDFEFB">
                      <a:alpha val="0"/>
                    </a:srgbClr>
                  </a:clrTo>
                </a:clrChange>
              </a:blip>
              <a:stretch>
                <a:fillRect/>
              </a:stretch>
            </p:blipFill>
            <p:spPr>
              <a:xfrm>
                <a:off x="7158665" y="967316"/>
                <a:ext cx="1739673" cy="2100876"/>
              </a:xfrm>
              <a:prstGeom prst="rect">
                <a:avLst/>
              </a:prstGeom>
            </p:spPr>
          </p:pic>
          <p:pic>
            <p:nvPicPr>
              <p:cNvPr id="11" name="Picture 10"/>
              <p:cNvPicPr>
                <a:picLocks noChangeAspect="1"/>
              </p:cNvPicPr>
              <p:nvPr/>
            </p:nvPicPr>
            <p:blipFill rotWithShape="1">
              <a:blip r:embed="rId8">
                <a:extLst>
                  <a:ext uri="{BEBA8EAE-BF5A-486C-A8C5-ECC9F3942E4B}">
                    <a14:imgProps xmlns:a14="http://schemas.microsoft.com/office/drawing/2010/main">
                      <a14:imgLayer r:embed="rId9">
                        <a14:imgEffect>
                          <a14:backgroundRemoval t="16256" b="99015" l="816" r="98695"/>
                        </a14:imgEffect>
                      </a14:imgLayer>
                    </a14:imgProps>
                  </a:ext>
                </a:extLst>
              </a:blip>
              <a:srcRect l="-66" b="2317"/>
              <a:stretch/>
            </p:blipFill>
            <p:spPr>
              <a:xfrm>
                <a:off x="3090554" y="1481213"/>
                <a:ext cx="3157850" cy="2041705"/>
              </a:xfrm>
              <a:prstGeom prst="rect">
                <a:avLst/>
              </a:prstGeom>
            </p:spPr>
          </p:pic>
          <p:pic>
            <p:nvPicPr>
              <p:cNvPr id="13" name="Picture 12"/>
              <p:cNvPicPr>
                <a:picLocks noChangeAspect="1"/>
              </p:cNvPicPr>
              <p:nvPr/>
            </p:nvPicPr>
            <p:blipFill>
              <a:blip r:embed="rId10">
                <a:clrChange>
                  <a:clrFrom>
                    <a:srgbClr val="F5F5F5"/>
                  </a:clrFrom>
                  <a:clrTo>
                    <a:srgbClr val="F5F5F5">
                      <a:alpha val="0"/>
                    </a:srgbClr>
                  </a:clrTo>
                </a:clrChange>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rot="21395170">
                <a:off x="260567" y="1728939"/>
                <a:ext cx="1892905" cy="1892905"/>
              </a:xfrm>
              <a:prstGeom prst="rect">
                <a:avLst/>
              </a:prstGeom>
            </p:spPr>
          </p:pic>
          <p:sp>
            <p:nvSpPr>
              <p:cNvPr id="18" name="Freeform 17"/>
              <p:cNvSpPr/>
              <p:nvPr/>
            </p:nvSpPr>
            <p:spPr>
              <a:xfrm>
                <a:off x="-47990" y="2946073"/>
                <a:ext cx="9283478" cy="813609"/>
              </a:xfrm>
              <a:custGeom>
                <a:avLst/>
                <a:gdLst>
                  <a:gd name="connsiteX0" fmla="*/ 0 w 8537634"/>
                  <a:gd name="connsiteY0" fmla="*/ 158771 h 811494"/>
                  <a:gd name="connsiteX1" fmla="*/ 758509 w 8537634"/>
                  <a:gd name="connsiteY1" fmla="*/ 88206 h 811494"/>
                  <a:gd name="connsiteX2" fmla="*/ 1287701 w 8537634"/>
                  <a:gd name="connsiteY2" fmla="*/ 105847 h 811494"/>
                  <a:gd name="connsiteX3" fmla="*/ 1675775 w 8537634"/>
                  <a:gd name="connsiteY3" fmla="*/ 211694 h 811494"/>
                  <a:gd name="connsiteX4" fmla="*/ 2116769 w 8537634"/>
                  <a:gd name="connsiteY4" fmla="*/ 335182 h 811494"/>
                  <a:gd name="connsiteX5" fmla="*/ 2804718 w 8537634"/>
                  <a:gd name="connsiteY5" fmla="*/ 511594 h 811494"/>
                  <a:gd name="connsiteX6" fmla="*/ 2981116 w 8537634"/>
                  <a:gd name="connsiteY6" fmla="*/ 423388 h 811494"/>
                  <a:gd name="connsiteX7" fmla="*/ 6173909 w 8537634"/>
                  <a:gd name="connsiteY7" fmla="*/ 441029 h 811494"/>
                  <a:gd name="connsiteX8" fmla="*/ 6791300 w 8537634"/>
                  <a:gd name="connsiteY8" fmla="*/ 70565 h 811494"/>
                  <a:gd name="connsiteX9" fmla="*/ 7391051 w 8537634"/>
                  <a:gd name="connsiteY9" fmla="*/ 17641 h 811494"/>
                  <a:gd name="connsiteX10" fmla="*/ 8202479 w 8537634"/>
                  <a:gd name="connsiteY10" fmla="*/ 0 h 811494"/>
                  <a:gd name="connsiteX11" fmla="*/ 8537634 w 8537634"/>
                  <a:gd name="connsiteY11" fmla="*/ 176412 h 811494"/>
                  <a:gd name="connsiteX12" fmla="*/ 8149560 w 8537634"/>
                  <a:gd name="connsiteY12" fmla="*/ 299900 h 811494"/>
                  <a:gd name="connsiteX13" fmla="*/ 6226828 w 8537634"/>
                  <a:gd name="connsiteY13" fmla="*/ 635082 h 811494"/>
                  <a:gd name="connsiteX14" fmla="*/ 3757264 w 8537634"/>
                  <a:gd name="connsiteY14" fmla="*/ 811494 h 811494"/>
                  <a:gd name="connsiteX15" fmla="*/ 2469563 w 8537634"/>
                  <a:gd name="connsiteY15" fmla="*/ 793852 h 811494"/>
                  <a:gd name="connsiteX16" fmla="*/ 1322980 w 8537634"/>
                  <a:gd name="connsiteY16" fmla="*/ 423388 h 811494"/>
                  <a:gd name="connsiteX17" fmla="*/ 282236 w 8537634"/>
                  <a:gd name="connsiteY17" fmla="*/ 335182 h 811494"/>
                  <a:gd name="connsiteX18" fmla="*/ 0 w 8537634"/>
                  <a:gd name="connsiteY18" fmla="*/ 158771 h 811494"/>
                  <a:gd name="connsiteX0" fmla="*/ 0 w 8537634"/>
                  <a:gd name="connsiteY0" fmla="*/ 158771 h 811494"/>
                  <a:gd name="connsiteX1" fmla="*/ 758509 w 8537634"/>
                  <a:gd name="connsiteY1" fmla="*/ 88206 h 811494"/>
                  <a:gd name="connsiteX2" fmla="*/ 1287701 w 8537634"/>
                  <a:gd name="connsiteY2" fmla="*/ 105847 h 811494"/>
                  <a:gd name="connsiteX3" fmla="*/ 1675775 w 8537634"/>
                  <a:gd name="connsiteY3" fmla="*/ 211694 h 811494"/>
                  <a:gd name="connsiteX4" fmla="*/ 2116769 w 8537634"/>
                  <a:gd name="connsiteY4" fmla="*/ 335182 h 811494"/>
                  <a:gd name="connsiteX5" fmla="*/ 2804718 w 8537634"/>
                  <a:gd name="connsiteY5" fmla="*/ 511594 h 811494"/>
                  <a:gd name="connsiteX6" fmla="*/ 2981116 w 8537634"/>
                  <a:gd name="connsiteY6" fmla="*/ 423388 h 811494"/>
                  <a:gd name="connsiteX7" fmla="*/ 6173909 w 8537634"/>
                  <a:gd name="connsiteY7" fmla="*/ 441029 h 811494"/>
                  <a:gd name="connsiteX8" fmla="*/ 6791300 w 8537634"/>
                  <a:gd name="connsiteY8" fmla="*/ 70565 h 811494"/>
                  <a:gd name="connsiteX9" fmla="*/ 7391051 w 8537634"/>
                  <a:gd name="connsiteY9" fmla="*/ 17641 h 811494"/>
                  <a:gd name="connsiteX10" fmla="*/ 8202479 w 8537634"/>
                  <a:gd name="connsiteY10" fmla="*/ 0 h 811494"/>
                  <a:gd name="connsiteX11" fmla="*/ 8537634 w 8537634"/>
                  <a:gd name="connsiteY11" fmla="*/ 176412 h 811494"/>
                  <a:gd name="connsiteX12" fmla="*/ 8149560 w 8537634"/>
                  <a:gd name="connsiteY12" fmla="*/ 299900 h 811494"/>
                  <a:gd name="connsiteX13" fmla="*/ 6226828 w 8537634"/>
                  <a:gd name="connsiteY13" fmla="*/ 635082 h 811494"/>
                  <a:gd name="connsiteX14" fmla="*/ 3757264 w 8537634"/>
                  <a:gd name="connsiteY14" fmla="*/ 811494 h 811494"/>
                  <a:gd name="connsiteX15" fmla="*/ 2469563 w 8537634"/>
                  <a:gd name="connsiteY15" fmla="*/ 793852 h 811494"/>
                  <a:gd name="connsiteX16" fmla="*/ 1322980 w 8537634"/>
                  <a:gd name="connsiteY16" fmla="*/ 423388 h 811494"/>
                  <a:gd name="connsiteX17" fmla="*/ 282236 w 8537634"/>
                  <a:gd name="connsiteY17" fmla="*/ 335182 h 811494"/>
                  <a:gd name="connsiteX18" fmla="*/ 0 w 8537634"/>
                  <a:gd name="connsiteY18" fmla="*/ 158771 h 811494"/>
                  <a:gd name="connsiteX0" fmla="*/ 0 w 8537634"/>
                  <a:gd name="connsiteY0" fmla="*/ 158771 h 811494"/>
                  <a:gd name="connsiteX1" fmla="*/ 758509 w 8537634"/>
                  <a:gd name="connsiteY1" fmla="*/ 88206 h 811494"/>
                  <a:gd name="connsiteX2" fmla="*/ 1287701 w 8537634"/>
                  <a:gd name="connsiteY2" fmla="*/ 105847 h 811494"/>
                  <a:gd name="connsiteX3" fmla="*/ 1675775 w 8537634"/>
                  <a:gd name="connsiteY3" fmla="*/ 211694 h 811494"/>
                  <a:gd name="connsiteX4" fmla="*/ 2116769 w 8537634"/>
                  <a:gd name="connsiteY4" fmla="*/ 335182 h 811494"/>
                  <a:gd name="connsiteX5" fmla="*/ 2804718 w 8537634"/>
                  <a:gd name="connsiteY5" fmla="*/ 511594 h 811494"/>
                  <a:gd name="connsiteX6" fmla="*/ 2981116 w 8537634"/>
                  <a:gd name="connsiteY6" fmla="*/ 423388 h 811494"/>
                  <a:gd name="connsiteX7" fmla="*/ 6173909 w 8537634"/>
                  <a:gd name="connsiteY7" fmla="*/ 441029 h 811494"/>
                  <a:gd name="connsiteX8" fmla="*/ 6791300 w 8537634"/>
                  <a:gd name="connsiteY8" fmla="*/ 70565 h 811494"/>
                  <a:gd name="connsiteX9" fmla="*/ 7391051 w 8537634"/>
                  <a:gd name="connsiteY9" fmla="*/ 17641 h 811494"/>
                  <a:gd name="connsiteX10" fmla="*/ 8202479 w 8537634"/>
                  <a:gd name="connsiteY10" fmla="*/ 0 h 811494"/>
                  <a:gd name="connsiteX11" fmla="*/ 8537634 w 8537634"/>
                  <a:gd name="connsiteY11" fmla="*/ 176412 h 811494"/>
                  <a:gd name="connsiteX12" fmla="*/ 8149560 w 8537634"/>
                  <a:gd name="connsiteY12" fmla="*/ 299900 h 811494"/>
                  <a:gd name="connsiteX13" fmla="*/ 6226828 w 8537634"/>
                  <a:gd name="connsiteY13" fmla="*/ 635082 h 811494"/>
                  <a:gd name="connsiteX14" fmla="*/ 3757264 w 8537634"/>
                  <a:gd name="connsiteY14" fmla="*/ 811494 h 811494"/>
                  <a:gd name="connsiteX15" fmla="*/ 2469563 w 8537634"/>
                  <a:gd name="connsiteY15" fmla="*/ 793852 h 811494"/>
                  <a:gd name="connsiteX16" fmla="*/ 1322980 w 8537634"/>
                  <a:gd name="connsiteY16" fmla="*/ 423388 h 811494"/>
                  <a:gd name="connsiteX17" fmla="*/ 282236 w 8537634"/>
                  <a:gd name="connsiteY17" fmla="*/ 335182 h 811494"/>
                  <a:gd name="connsiteX18" fmla="*/ 0 w 8537634"/>
                  <a:gd name="connsiteY18" fmla="*/ 158771 h 811494"/>
                  <a:gd name="connsiteX0" fmla="*/ 0 w 8537634"/>
                  <a:gd name="connsiteY0" fmla="*/ 158771 h 811494"/>
                  <a:gd name="connsiteX1" fmla="*/ 758509 w 8537634"/>
                  <a:gd name="connsiteY1" fmla="*/ 88206 h 811494"/>
                  <a:gd name="connsiteX2" fmla="*/ 1287701 w 8537634"/>
                  <a:gd name="connsiteY2" fmla="*/ 105847 h 811494"/>
                  <a:gd name="connsiteX3" fmla="*/ 1675775 w 8537634"/>
                  <a:gd name="connsiteY3" fmla="*/ 211694 h 811494"/>
                  <a:gd name="connsiteX4" fmla="*/ 2116769 w 8537634"/>
                  <a:gd name="connsiteY4" fmla="*/ 335182 h 811494"/>
                  <a:gd name="connsiteX5" fmla="*/ 2804718 w 8537634"/>
                  <a:gd name="connsiteY5" fmla="*/ 511594 h 811494"/>
                  <a:gd name="connsiteX6" fmla="*/ 2981116 w 8537634"/>
                  <a:gd name="connsiteY6" fmla="*/ 423388 h 811494"/>
                  <a:gd name="connsiteX7" fmla="*/ 6173909 w 8537634"/>
                  <a:gd name="connsiteY7" fmla="*/ 441029 h 811494"/>
                  <a:gd name="connsiteX8" fmla="*/ 6791300 w 8537634"/>
                  <a:gd name="connsiteY8" fmla="*/ 70565 h 811494"/>
                  <a:gd name="connsiteX9" fmla="*/ 7391051 w 8537634"/>
                  <a:gd name="connsiteY9" fmla="*/ 17641 h 811494"/>
                  <a:gd name="connsiteX10" fmla="*/ 8202479 w 8537634"/>
                  <a:gd name="connsiteY10" fmla="*/ 0 h 811494"/>
                  <a:gd name="connsiteX11" fmla="*/ 8537634 w 8537634"/>
                  <a:gd name="connsiteY11" fmla="*/ 176412 h 811494"/>
                  <a:gd name="connsiteX12" fmla="*/ 8149560 w 8537634"/>
                  <a:gd name="connsiteY12" fmla="*/ 299900 h 811494"/>
                  <a:gd name="connsiteX13" fmla="*/ 6226828 w 8537634"/>
                  <a:gd name="connsiteY13" fmla="*/ 635082 h 811494"/>
                  <a:gd name="connsiteX14" fmla="*/ 3757264 w 8537634"/>
                  <a:gd name="connsiteY14" fmla="*/ 811494 h 811494"/>
                  <a:gd name="connsiteX15" fmla="*/ 2469563 w 8537634"/>
                  <a:gd name="connsiteY15" fmla="*/ 793852 h 811494"/>
                  <a:gd name="connsiteX16" fmla="*/ 1322980 w 8537634"/>
                  <a:gd name="connsiteY16" fmla="*/ 423388 h 811494"/>
                  <a:gd name="connsiteX17" fmla="*/ 333036 w 8537634"/>
                  <a:gd name="connsiteY17" fmla="*/ 406302 h 811494"/>
                  <a:gd name="connsiteX18" fmla="*/ 0 w 8537634"/>
                  <a:gd name="connsiteY18" fmla="*/ 158771 h 811494"/>
                  <a:gd name="connsiteX0" fmla="*/ 0 w 8537634"/>
                  <a:gd name="connsiteY0" fmla="*/ 158771 h 811494"/>
                  <a:gd name="connsiteX1" fmla="*/ 758509 w 8537634"/>
                  <a:gd name="connsiteY1" fmla="*/ 88206 h 811494"/>
                  <a:gd name="connsiteX2" fmla="*/ 1287701 w 8537634"/>
                  <a:gd name="connsiteY2" fmla="*/ 105847 h 811494"/>
                  <a:gd name="connsiteX3" fmla="*/ 1675775 w 8537634"/>
                  <a:gd name="connsiteY3" fmla="*/ 211694 h 811494"/>
                  <a:gd name="connsiteX4" fmla="*/ 2116769 w 8537634"/>
                  <a:gd name="connsiteY4" fmla="*/ 335182 h 811494"/>
                  <a:gd name="connsiteX5" fmla="*/ 2804718 w 8537634"/>
                  <a:gd name="connsiteY5" fmla="*/ 511594 h 811494"/>
                  <a:gd name="connsiteX6" fmla="*/ 2981116 w 8537634"/>
                  <a:gd name="connsiteY6" fmla="*/ 423388 h 811494"/>
                  <a:gd name="connsiteX7" fmla="*/ 6173909 w 8537634"/>
                  <a:gd name="connsiteY7" fmla="*/ 441029 h 811494"/>
                  <a:gd name="connsiteX8" fmla="*/ 6791300 w 8537634"/>
                  <a:gd name="connsiteY8" fmla="*/ 70565 h 811494"/>
                  <a:gd name="connsiteX9" fmla="*/ 7391051 w 8537634"/>
                  <a:gd name="connsiteY9" fmla="*/ 17641 h 811494"/>
                  <a:gd name="connsiteX10" fmla="*/ 8202479 w 8537634"/>
                  <a:gd name="connsiteY10" fmla="*/ 0 h 811494"/>
                  <a:gd name="connsiteX11" fmla="*/ 8537634 w 8537634"/>
                  <a:gd name="connsiteY11" fmla="*/ 176412 h 811494"/>
                  <a:gd name="connsiteX12" fmla="*/ 8149560 w 8537634"/>
                  <a:gd name="connsiteY12" fmla="*/ 299900 h 811494"/>
                  <a:gd name="connsiteX13" fmla="*/ 6226828 w 8537634"/>
                  <a:gd name="connsiteY13" fmla="*/ 635082 h 811494"/>
                  <a:gd name="connsiteX14" fmla="*/ 3757264 w 8537634"/>
                  <a:gd name="connsiteY14" fmla="*/ 811494 h 811494"/>
                  <a:gd name="connsiteX15" fmla="*/ 2469563 w 8537634"/>
                  <a:gd name="connsiteY15" fmla="*/ 793852 h 811494"/>
                  <a:gd name="connsiteX16" fmla="*/ 1292500 w 8537634"/>
                  <a:gd name="connsiteY16" fmla="*/ 514828 h 811494"/>
                  <a:gd name="connsiteX17" fmla="*/ 333036 w 8537634"/>
                  <a:gd name="connsiteY17" fmla="*/ 406302 h 811494"/>
                  <a:gd name="connsiteX18" fmla="*/ 0 w 8537634"/>
                  <a:gd name="connsiteY18" fmla="*/ 158771 h 811494"/>
                  <a:gd name="connsiteX0" fmla="*/ 0 w 8537634"/>
                  <a:gd name="connsiteY0" fmla="*/ 158771 h 811494"/>
                  <a:gd name="connsiteX1" fmla="*/ 758509 w 8537634"/>
                  <a:gd name="connsiteY1" fmla="*/ 88206 h 811494"/>
                  <a:gd name="connsiteX2" fmla="*/ 1287701 w 8537634"/>
                  <a:gd name="connsiteY2" fmla="*/ 105847 h 811494"/>
                  <a:gd name="connsiteX3" fmla="*/ 1675775 w 8537634"/>
                  <a:gd name="connsiteY3" fmla="*/ 211694 h 811494"/>
                  <a:gd name="connsiteX4" fmla="*/ 2116769 w 8537634"/>
                  <a:gd name="connsiteY4" fmla="*/ 335182 h 811494"/>
                  <a:gd name="connsiteX5" fmla="*/ 2571038 w 8537634"/>
                  <a:gd name="connsiteY5" fmla="*/ 430314 h 811494"/>
                  <a:gd name="connsiteX6" fmla="*/ 2981116 w 8537634"/>
                  <a:gd name="connsiteY6" fmla="*/ 423388 h 811494"/>
                  <a:gd name="connsiteX7" fmla="*/ 6173909 w 8537634"/>
                  <a:gd name="connsiteY7" fmla="*/ 441029 h 811494"/>
                  <a:gd name="connsiteX8" fmla="*/ 6791300 w 8537634"/>
                  <a:gd name="connsiteY8" fmla="*/ 70565 h 811494"/>
                  <a:gd name="connsiteX9" fmla="*/ 7391051 w 8537634"/>
                  <a:gd name="connsiteY9" fmla="*/ 17641 h 811494"/>
                  <a:gd name="connsiteX10" fmla="*/ 8202479 w 8537634"/>
                  <a:gd name="connsiteY10" fmla="*/ 0 h 811494"/>
                  <a:gd name="connsiteX11" fmla="*/ 8537634 w 8537634"/>
                  <a:gd name="connsiteY11" fmla="*/ 176412 h 811494"/>
                  <a:gd name="connsiteX12" fmla="*/ 8149560 w 8537634"/>
                  <a:gd name="connsiteY12" fmla="*/ 299900 h 811494"/>
                  <a:gd name="connsiteX13" fmla="*/ 6226828 w 8537634"/>
                  <a:gd name="connsiteY13" fmla="*/ 635082 h 811494"/>
                  <a:gd name="connsiteX14" fmla="*/ 3757264 w 8537634"/>
                  <a:gd name="connsiteY14" fmla="*/ 811494 h 811494"/>
                  <a:gd name="connsiteX15" fmla="*/ 2469563 w 8537634"/>
                  <a:gd name="connsiteY15" fmla="*/ 793852 h 811494"/>
                  <a:gd name="connsiteX16" fmla="*/ 1292500 w 8537634"/>
                  <a:gd name="connsiteY16" fmla="*/ 514828 h 811494"/>
                  <a:gd name="connsiteX17" fmla="*/ 333036 w 8537634"/>
                  <a:gd name="connsiteY17" fmla="*/ 406302 h 811494"/>
                  <a:gd name="connsiteX18" fmla="*/ 0 w 8537634"/>
                  <a:gd name="connsiteY18" fmla="*/ 158771 h 811494"/>
                  <a:gd name="connsiteX0" fmla="*/ 0 w 8537634"/>
                  <a:gd name="connsiteY0" fmla="*/ 233125 h 885848"/>
                  <a:gd name="connsiteX1" fmla="*/ 758509 w 8537634"/>
                  <a:gd name="connsiteY1" fmla="*/ 0 h 885848"/>
                  <a:gd name="connsiteX2" fmla="*/ 1287701 w 8537634"/>
                  <a:gd name="connsiteY2" fmla="*/ 180201 h 885848"/>
                  <a:gd name="connsiteX3" fmla="*/ 1675775 w 8537634"/>
                  <a:gd name="connsiteY3" fmla="*/ 286048 h 885848"/>
                  <a:gd name="connsiteX4" fmla="*/ 2116769 w 8537634"/>
                  <a:gd name="connsiteY4" fmla="*/ 409536 h 885848"/>
                  <a:gd name="connsiteX5" fmla="*/ 2571038 w 8537634"/>
                  <a:gd name="connsiteY5" fmla="*/ 504668 h 885848"/>
                  <a:gd name="connsiteX6" fmla="*/ 2981116 w 8537634"/>
                  <a:gd name="connsiteY6" fmla="*/ 497742 h 885848"/>
                  <a:gd name="connsiteX7" fmla="*/ 6173909 w 8537634"/>
                  <a:gd name="connsiteY7" fmla="*/ 515383 h 885848"/>
                  <a:gd name="connsiteX8" fmla="*/ 6791300 w 8537634"/>
                  <a:gd name="connsiteY8" fmla="*/ 144919 h 885848"/>
                  <a:gd name="connsiteX9" fmla="*/ 7391051 w 8537634"/>
                  <a:gd name="connsiteY9" fmla="*/ 91995 h 885848"/>
                  <a:gd name="connsiteX10" fmla="*/ 8202479 w 8537634"/>
                  <a:gd name="connsiteY10" fmla="*/ 74354 h 885848"/>
                  <a:gd name="connsiteX11" fmla="*/ 8537634 w 8537634"/>
                  <a:gd name="connsiteY11" fmla="*/ 250766 h 885848"/>
                  <a:gd name="connsiteX12" fmla="*/ 8149560 w 8537634"/>
                  <a:gd name="connsiteY12" fmla="*/ 374254 h 885848"/>
                  <a:gd name="connsiteX13" fmla="*/ 6226828 w 8537634"/>
                  <a:gd name="connsiteY13" fmla="*/ 709436 h 885848"/>
                  <a:gd name="connsiteX14" fmla="*/ 3757264 w 8537634"/>
                  <a:gd name="connsiteY14" fmla="*/ 885848 h 885848"/>
                  <a:gd name="connsiteX15" fmla="*/ 2469563 w 8537634"/>
                  <a:gd name="connsiteY15" fmla="*/ 868206 h 885848"/>
                  <a:gd name="connsiteX16" fmla="*/ 1292500 w 8537634"/>
                  <a:gd name="connsiteY16" fmla="*/ 589182 h 885848"/>
                  <a:gd name="connsiteX17" fmla="*/ 333036 w 8537634"/>
                  <a:gd name="connsiteY17" fmla="*/ 480656 h 885848"/>
                  <a:gd name="connsiteX18" fmla="*/ 0 w 8537634"/>
                  <a:gd name="connsiteY18" fmla="*/ 233125 h 885848"/>
                  <a:gd name="connsiteX0" fmla="*/ 0 w 8537634"/>
                  <a:gd name="connsiteY0" fmla="*/ 272954 h 925677"/>
                  <a:gd name="connsiteX1" fmla="*/ 758509 w 8537634"/>
                  <a:gd name="connsiteY1" fmla="*/ 39829 h 925677"/>
                  <a:gd name="connsiteX2" fmla="*/ 1373283 w 8537634"/>
                  <a:gd name="connsiteY2" fmla="*/ 33230 h 925677"/>
                  <a:gd name="connsiteX3" fmla="*/ 1287701 w 8537634"/>
                  <a:gd name="connsiteY3" fmla="*/ 220030 h 925677"/>
                  <a:gd name="connsiteX4" fmla="*/ 1675775 w 8537634"/>
                  <a:gd name="connsiteY4" fmla="*/ 325877 h 925677"/>
                  <a:gd name="connsiteX5" fmla="*/ 211676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572181 w 8537634"/>
                  <a:gd name="connsiteY3" fmla="*/ 189550 h 925677"/>
                  <a:gd name="connsiteX4" fmla="*/ 1675775 w 8537634"/>
                  <a:gd name="connsiteY4" fmla="*/ 325877 h 925677"/>
                  <a:gd name="connsiteX5" fmla="*/ 211676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572181 w 8537634"/>
                  <a:gd name="connsiteY3" fmla="*/ 189550 h 925677"/>
                  <a:gd name="connsiteX4" fmla="*/ 1777375 w 8537634"/>
                  <a:gd name="connsiteY4" fmla="*/ 305557 h 925677"/>
                  <a:gd name="connsiteX5" fmla="*/ 211676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777375 w 8537634"/>
                  <a:gd name="connsiteY4" fmla="*/ 305557 h 925677"/>
                  <a:gd name="connsiteX5" fmla="*/ 211676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1676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18474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24570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24570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37634"/>
                  <a:gd name="connsiteY0" fmla="*/ 272954 h 925677"/>
                  <a:gd name="connsiteX1" fmla="*/ 758509 w 8537634"/>
                  <a:gd name="connsiteY1" fmla="*/ 39829 h 925677"/>
                  <a:gd name="connsiteX2" fmla="*/ 1373283 w 8537634"/>
                  <a:gd name="connsiteY2" fmla="*/ 33230 h 925677"/>
                  <a:gd name="connsiteX3" fmla="*/ 1785541 w 8537634"/>
                  <a:gd name="connsiteY3" fmla="*/ 169230 h 925677"/>
                  <a:gd name="connsiteX4" fmla="*/ 1970415 w 8537634"/>
                  <a:gd name="connsiteY4" fmla="*/ 315717 h 925677"/>
                  <a:gd name="connsiteX5" fmla="*/ 2198049 w 8537634"/>
                  <a:gd name="connsiteY5" fmla="*/ 449365 h 925677"/>
                  <a:gd name="connsiteX6" fmla="*/ 2571038 w 8537634"/>
                  <a:gd name="connsiteY6" fmla="*/ 544497 h 925677"/>
                  <a:gd name="connsiteX7" fmla="*/ 2981116 w 8537634"/>
                  <a:gd name="connsiteY7" fmla="*/ 537571 h 925677"/>
                  <a:gd name="connsiteX8" fmla="*/ 6173909 w 8537634"/>
                  <a:gd name="connsiteY8" fmla="*/ 555212 h 925677"/>
                  <a:gd name="connsiteX9" fmla="*/ 6791300 w 8537634"/>
                  <a:gd name="connsiteY9" fmla="*/ 245708 h 925677"/>
                  <a:gd name="connsiteX10" fmla="*/ 7391051 w 8537634"/>
                  <a:gd name="connsiteY10" fmla="*/ 131824 h 925677"/>
                  <a:gd name="connsiteX11" fmla="*/ 8202479 w 8537634"/>
                  <a:gd name="connsiteY11" fmla="*/ 114183 h 925677"/>
                  <a:gd name="connsiteX12" fmla="*/ 8537634 w 8537634"/>
                  <a:gd name="connsiteY12" fmla="*/ 290595 h 925677"/>
                  <a:gd name="connsiteX13" fmla="*/ 8149560 w 8537634"/>
                  <a:gd name="connsiteY13" fmla="*/ 414083 h 925677"/>
                  <a:gd name="connsiteX14" fmla="*/ 6226828 w 8537634"/>
                  <a:gd name="connsiteY14" fmla="*/ 749265 h 925677"/>
                  <a:gd name="connsiteX15" fmla="*/ 3757264 w 8537634"/>
                  <a:gd name="connsiteY15" fmla="*/ 925677 h 925677"/>
                  <a:gd name="connsiteX16" fmla="*/ 2469563 w 8537634"/>
                  <a:gd name="connsiteY16" fmla="*/ 908035 h 925677"/>
                  <a:gd name="connsiteX17" fmla="*/ 1292500 w 8537634"/>
                  <a:gd name="connsiteY17" fmla="*/ 629011 h 925677"/>
                  <a:gd name="connsiteX18" fmla="*/ 333036 w 8537634"/>
                  <a:gd name="connsiteY18" fmla="*/ 520485 h 925677"/>
                  <a:gd name="connsiteX19" fmla="*/ 0 w 8537634"/>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8149560 w 8543163"/>
                  <a:gd name="connsiteY13" fmla="*/ 414083 h 925677"/>
                  <a:gd name="connsiteX14" fmla="*/ 6226828 w 8543163"/>
                  <a:gd name="connsiteY14" fmla="*/ 74926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8149560 w 8543163"/>
                  <a:gd name="connsiteY13" fmla="*/ 414083 h 925677"/>
                  <a:gd name="connsiteX14" fmla="*/ 6226828 w 8543163"/>
                  <a:gd name="connsiteY14" fmla="*/ 74926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611080 w 8543163"/>
                  <a:gd name="connsiteY13" fmla="*/ 779843 h 925677"/>
                  <a:gd name="connsiteX14" fmla="*/ 6226828 w 8543163"/>
                  <a:gd name="connsiteY14" fmla="*/ 74926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611080 w 8543163"/>
                  <a:gd name="connsiteY13" fmla="*/ 779843 h 925677"/>
                  <a:gd name="connsiteX14" fmla="*/ 5830588 w 8543163"/>
                  <a:gd name="connsiteY14" fmla="*/ 85086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611080 w 8543163"/>
                  <a:gd name="connsiteY13" fmla="*/ 779843 h 925677"/>
                  <a:gd name="connsiteX14" fmla="*/ 5596908 w 8543163"/>
                  <a:gd name="connsiteY14" fmla="*/ 87118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611080 w 8543163"/>
                  <a:gd name="connsiteY13" fmla="*/ 779843 h 925677"/>
                  <a:gd name="connsiteX14" fmla="*/ 5596908 w 8543163"/>
                  <a:gd name="connsiteY14" fmla="*/ 87118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519640 w 8543163"/>
                  <a:gd name="connsiteY13" fmla="*/ 749363 h 925677"/>
                  <a:gd name="connsiteX14" fmla="*/ 5596908 w 8543163"/>
                  <a:gd name="connsiteY14" fmla="*/ 87118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519640 w 8543163"/>
                  <a:gd name="connsiteY13" fmla="*/ 749363 h 925677"/>
                  <a:gd name="connsiteX14" fmla="*/ 5596908 w 8543163"/>
                  <a:gd name="connsiteY14" fmla="*/ 871185 h 925677"/>
                  <a:gd name="connsiteX15" fmla="*/ 3757264 w 8543163"/>
                  <a:gd name="connsiteY15" fmla="*/ 925677 h 925677"/>
                  <a:gd name="connsiteX16" fmla="*/ 2469563 w 8543163"/>
                  <a:gd name="connsiteY16" fmla="*/ 908035 h 925677"/>
                  <a:gd name="connsiteX17" fmla="*/ 1292500 w 8543163"/>
                  <a:gd name="connsiteY17" fmla="*/ 629011 h 925677"/>
                  <a:gd name="connsiteX18" fmla="*/ 333036 w 8543163"/>
                  <a:gd name="connsiteY18" fmla="*/ 520485 h 925677"/>
                  <a:gd name="connsiteX19" fmla="*/ 0 w 8543163"/>
                  <a:gd name="connsiteY19" fmla="*/ 272954 h 925677"/>
                  <a:gd name="connsiteX0" fmla="*/ 0 w 8543163"/>
                  <a:gd name="connsiteY0" fmla="*/ 272954 h 925677"/>
                  <a:gd name="connsiteX1" fmla="*/ 758509 w 8543163"/>
                  <a:gd name="connsiteY1" fmla="*/ 39829 h 925677"/>
                  <a:gd name="connsiteX2" fmla="*/ 1373283 w 8543163"/>
                  <a:gd name="connsiteY2" fmla="*/ 33230 h 925677"/>
                  <a:gd name="connsiteX3" fmla="*/ 1785541 w 8543163"/>
                  <a:gd name="connsiteY3" fmla="*/ 169230 h 925677"/>
                  <a:gd name="connsiteX4" fmla="*/ 1970415 w 8543163"/>
                  <a:gd name="connsiteY4" fmla="*/ 315717 h 925677"/>
                  <a:gd name="connsiteX5" fmla="*/ 2198049 w 8543163"/>
                  <a:gd name="connsiteY5" fmla="*/ 449365 h 925677"/>
                  <a:gd name="connsiteX6" fmla="*/ 2571038 w 8543163"/>
                  <a:gd name="connsiteY6" fmla="*/ 544497 h 925677"/>
                  <a:gd name="connsiteX7" fmla="*/ 2981116 w 8543163"/>
                  <a:gd name="connsiteY7" fmla="*/ 537571 h 925677"/>
                  <a:gd name="connsiteX8" fmla="*/ 6173909 w 8543163"/>
                  <a:gd name="connsiteY8" fmla="*/ 555212 h 925677"/>
                  <a:gd name="connsiteX9" fmla="*/ 6791300 w 8543163"/>
                  <a:gd name="connsiteY9" fmla="*/ 245708 h 925677"/>
                  <a:gd name="connsiteX10" fmla="*/ 7391051 w 8543163"/>
                  <a:gd name="connsiteY10" fmla="*/ 131824 h 925677"/>
                  <a:gd name="connsiteX11" fmla="*/ 8202479 w 8543163"/>
                  <a:gd name="connsiteY11" fmla="*/ 114183 h 925677"/>
                  <a:gd name="connsiteX12" fmla="*/ 8537634 w 8543163"/>
                  <a:gd name="connsiteY12" fmla="*/ 290595 h 925677"/>
                  <a:gd name="connsiteX13" fmla="*/ 7519640 w 8543163"/>
                  <a:gd name="connsiteY13" fmla="*/ 749363 h 925677"/>
                  <a:gd name="connsiteX14" fmla="*/ 5596908 w 8543163"/>
                  <a:gd name="connsiteY14" fmla="*/ 871185 h 925677"/>
                  <a:gd name="connsiteX15" fmla="*/ 3757264 w 8543163"/>
                  <a:gd name="connsiteY15" fmla="*/ 925677 h 925677"/>
                  <a:gd name="connsiteX16" fmla="*/ 2469563 w 8543163"/>
                  <a:gd name="connsiteY16" fmla="*/ 908035 h 925677"/>
                  <a:gd name="connsiteX17" fmla="*/ 1180740 w 8543163"/>
                  <a:gd name="connsiteY17" fmla="*/ 679811 h 925677"/>
                  <a:gd name="connsiteX18" fmla="*/ 333036 w 8543163"/>
                  <a:gd name="connsiteY18" fmla="*/ 520485 h 925677"/>
                  <a:gd name="connsiteX19" fmla="*/ 0 w 8543163"/>
                  <a:gd name="connsiteY19" fmla="*/ 272954 h 925677"/>
                  <a:gd name="connsiteX0" fmla="*/ 0 w 8441563"/>
                  <a:gd name="connsiteY0" fmla="*/ 272954 h 925677"/>
                  <a:gd name="connsiteX1" fmla="*/ 656909 w 8441563"/>
                  <a:gd name="connsiteY1" fmla="*/ 39829 h 925677"/>
                  <a:gd name="connsiteX2" fmla="*/ 1271683 w 8441563"/>
                  <a:gd name="connsiteY2" fmla="*/ 33230 h 925677"/>
                  <a:gd name="connsiteX3" fmla="*/ 1683941 w 8441563"/>
                  <a:gd name="connsiteY3" fmla="*/ 169230 h 925677"/>
                  <a:gd name="connsiteX4" fmla="*/ 1868815 w 8441563"/>
                  <a:gd name="connsiteY4" fmla="*/ 315717 h 925677"/>
                  <a:gd name="connsiteX5" fmla="*/ 2096449 w 8441563"/>
                  <a:gd name="connsiteY5" fmla="*/ 449365 h 925677"/>
                  <a:gd name="connsiteX6" fmla="*/ 2469438 w 8441563"/>
                  <a:gd name="connsiteY6" fmla="*/ 544497 h 925677"/>
                  <a:gd name="connsiteX7" fmla="*/ 2879516 w 8441563"/>
                  <a:gd name="connsiteY7" fmla="*/ 537571 h 925677"/>
                  <a:gd name="connsiteX8" fmla="*/ 6072309 w 8441563"/>
                  <a:gd name="connsiteY8" fmla="*/ 555212 h 925677"/>
                  <a:gd name="connsiteX9" fmla="*/ 6689700 w 8441563"/>
                  <a:gd name="connsiteY9" fmla="*/ 245708 h 925677"/>
                  <a:gd name="connsiteX10" fmla="*/ 7289451 w 8441563"/>
                  <a:gd name="connsiteY10" fmla="*/ 131824 h 925677"/>
                  <a:gd name="connsiteX11" fmla="*/ 8100879 w 8441563"/>
                  <a:gd name="connsiteY11" fmla="*/ 114183 h 925677"/>
                  <a:gd name="connsiteX12" fmla="*/ 8436034 w 8441563"/>
                  <a:gd name="connsiteY12" fmla="*/ 290595 h 925677"/>
                  <a:gd name="connsiteX13" fmla="*/ 7418040 w 8441563"/>
                  <a:gd name="connsiteY13" fmla="*/ 749363 h 925677"/>
                  <a:gd name="connsiteX14" fmla="*/ 5495308 w 8441563"/>
                  <a:gd name="connsiteY14" fmla="*/ 871185 h 925677"/>
                  <a:gd name="connsiteX15" fmla="*/ 3655664 w 8441563"/>
                  <a:gd name="connsiteY15" fmla="*/ 925677 h 925677"/>
                  <a:gd name="connsiteX16" fmla="*/ 2367963 w 8441563"/>
                  <a:gd name="connsiteY16" fmla="*/ 908035 h 925677"/>
                  <a:gd name="connsiteX17" fmla="*/ 1079140 w 8441563"/>
                  <a:gd name="connsiteY17" fmla="*/ 679811 h 925677"/>
                  <a:gd name="connsiteX18" fmla="*/ 231436 w 8441563"/>
                  <a:gd name="connsiteY18" fmla="*/ 520485 h 925677"/>
                  <a:gd name="connsiteX19" fmla="*/ 0 w 8441563"/>
                  <a:gd name="connsiteY19" fmla="*/ 272954 h 925677"/>
                  <a:gd name="connsiteX0" fmla="*/ 281 w 8441844"/>
                  <a:gd name="connsiteY0" fmla="*/ 272954 h 925677"/>
                  <a:gd name="connsiteX1" fmla="*/ 657190 w 8441844"/>
                  <a:gd name="connsiteY1" fmla="*/ 39829 h 925677"/>
                  <a:gd name="connsiteX2" fmla="*/ 1271964 w 8441844"/>
                  <a:gd name="connsiteY2" fmla="*/ 33230 h 925677"/>
                  <a:gd name="connsiteX3" fmla="*/ 1684222 w 8441844"/>
                  <a:gd name="connsiteY3" fmla="*/ 169230 h 925677"/>
                  <a:gd name="connsiteX4" fmla="*/ 1869096 w 8441844"/>
                  <a:gd name="connsiteY4" fmla="*/ 315717 h 925677"/>
                  <a:gd name="connsiteX5" fmla="*/ 2096730 w 8441844"/>
                  <a:gd name="connsiteY5" fmla="*/ 449365 h 925677"/>
                  <a:gd name="connsiteX6" fmla="*/ 2469719 w 8441844"/>
                  <a:gd name="connsiteY6" fmla="*/ 544497 h 925677"/>
                  <a:gd name="connsiteX7" fmla="*/ 2879797 w 8441844"/>
                  <a:gd name="connsiteY7" fmla="*/ 537571 h 925677"/>
                  <a:gd name="connsiteX8" fmla="*/ 6072590 w 8441844"/>
                  <a:gd name="connsiteY8" fmla="*/ 555212 h 925677"/>
                  <a:gd name="connsiteX9" fmla="*/ 6689981 w 8441844"/>
                  <a:gd name="connsiteY9" fmla="*/ 245708 h 925677"/>
                  <a:gd name="connsiteX10" fmla="*/ 7289732 w 8441844"/>
                  <a:gd name="connsiteY10" fmla="*/ 131824 h 925677"/>
                  <a:gd name="connsiteX11" fmla="*/ 8101160 w 8441844"/>
                  <a:gd name="connsiteY11" fmla="*/ 114183 h 925677"/>
                  <a:gd name="connsiteX12" fmla="*/ 8436315 w 8441844"/>
                  <a:gd name="connsiteY12" fmla="*/ 290595 h 925677"/>
                  <a:gd name="connsiteX13" fmla="*/ 7418321 w 8441844"/>
                  <a:gd name="connsiteY13" fmla="*/ 749363 h 925677"/>
                  <a:gd name="connsiteX14" fmla="*/ 5495589 w 8441844"/>
                  <a:gd name="connsiteY14" fmla="*/ 871185 h 925677"/>
                  <a:gd name="connsiteX15" fmla="*/ 3655945 w 8441844"/>
                  <a:gd name="connsiteY15" fmla="*/ 925677 h 925677"/>
                  <a:gd name="connsiteX16" fmla="*/ 2368244 w 8441844"/>
                  <a:gd name="connsiteY16" fmla="*/ 908035 h 925677"/>
                  <a:gd name="connsiteX17" fmla="*/ 1079421 w 8441844"/>
                  <a:gd name="connsiteY17" fmla="*/ 679811 h 925677"/>
                  <a:gd name="connsiteX18" fmla="*/ 231717 w 8441844"/>
                  <a:gd name="connsiteY18" fmla="*/ 520485 h 925677"/>
                  <a:gd name="connsiteX19" fmla="*/ 281 w 8441844"/>
                  <a:gd name="connsiteY19" fmla="*/ 272954 h 925677"/>
                  <a:gd name="connsiteX0" fmla="*/ 281 w 8441844"/>
                  <a:gd name="connsiteY0" fmla="*/ 272954 h 925677"/>
                  <a:gd name="connsiteX1" fmla="*/ 657190 w 8441844"/>
                  <a:gd name="connsiteY1" fmla="*/ 39829 h 925677"/>
                  <a:gd name="connsiteX2" fmla="*/ 1271964 w 8441844"/>
                  <a:gd name="connsiteY2" fmla="*/ 33230 h 925677"/>
                  <a:gd name="connsiteX3" fmla="*/ 1684222 w 8441844"/>
                  <a:gd name="connsiteY3" fmla="*/ 169230 h 925677"/>
                  <a:gd name="connsiteX4" fmla="*/ 1869096 w 8441844"/>
                  <a:gd name="connsiteY4" fmla="*/ 315717 h 925677"/>
                  <a:gd name="connsiteX5" fmla="*/ 2096730 w 8441844"/>
                  <a:gd name="connsiteY5" fmla="*/ 449365 h 925677"/>
                  <a:gd name="connsiteX6" fmla="*/ 2469719 w 8441844"/>
                  <a:gd name="connsiteY6" fmla="*/ 544497 h 925677"/>
                  <a:gd name="connsiteX7" fmla="*/ 2879797 w 8441844"/>
                  <a:gd name="connsiteY7" fmla="*/ 537571 h 925677"/>
                  <a:gd name="connsiteX8" fmla="*/ 6072590 w 8441844"/>
                  <a:gd name="connsiteY8" fmla="*/ 555212 h 925677"/>
                  <a:gd name="connsiteX9" fmla="*/ 6689981 w 8441844"/>
                  <a:gd name="connsiteY9" fmla="*/ 245708 h 925677"/>
                  <a:gd name="connsiteX10" fmla="*/ 7289732 w 8441844"/>
                  <a:gd name="connsiteY10" fmla="*/ 131824 h 925677"/>
                  <a:gd name="connsiteX11" fmla="*/ 8101160 w 8441844"/>
                  <a:gd name="connsiteY11" fmla="*/ 114183 h 925677"/>
                  <a:gd name="connsiteX12" fmla="*/ 8436315 w 8441844"/>
                  <a:gd name="connsiteY12" fmla="*/ 290595 h 925677"/>
                  <a:gd name="connsiteX13" fmla="*/ 7418321 w 8441844"/>
                  <a:gd name="connsiteY13" fmla="*/ 749363 h 925677"/>
                  <a:gd name="connsiteX14" fmla="*/ 5495589 w 8441844"/>
                  <a:gd name="connsiteY14" fmla="*/ 871185 h 925677"/>
                  <a:gd name="connsiteX15" fmla="*/ 3655945 w 8441844"/>
                  <a:gd name="connsiteY15" fmla="*/ 925677 h 925677"/>
                  <a:gd name="connsiteX16" fmla="*/ 2368244 w 8441844"/>
                  <a:gd name="connsiteY16" fmla="*/ 908035 h 925677"/>
                  <a:gd name="connsiteX17" fmla="*/ 1079421 w 8441844"/>
                  <a:gd name="connsiteY17" fmla="*/ 679811 h 925677"/>
                  <a:gd name="connsiteX18" fmla="*/ 231717 w 8441844"/>
                  <a:gd name="connsiteY18" fmla="*/ 520485 h 925677"/>
                  <a:gd name="connsiteX19" fmla="*/ 281 w 8441844"/>
                  <a:gd name="connsiteY19" fmla="*/ 272954 h 925677"/>
                  <a:gd name="connsiteX0" fmla="*/ 37928 w 8255971"/>
                  <a:gd name="connsiteY0" fmla="*/ 294354 h 926757"/>
                  <a:gd name="connsiteX1" fmla="*/ 471317 w 8255971"/>
                  <a:gd name="connsiteY1" fmla="*/ 40909 h 926757"/>
                  <a:gd name="connsiteX2" fmla="*/ 1086091 w 8255971"/>
                  <a:gd name="connsiteY2" fmla="*/ 34310 h 926757"/>
                  <a:gd name="connsiteX3" fmla="*/ 1498349 w 8255971"/>
                  <a:gd name="connsiteY3" fmla="*/ 170310 h 926757"/>
                  <a:gd name="connsiteX4" fmla="*/ 1683223 w 8255971"/>
                  <a:gd name="connsiteY4" fmla="*/ 316797 h 926757"/>
                  <a:gd name="connsiteX5" fmla="*/ 1910857 w 8255971"/>
                  <a:gd name="connsiteY5" fmla="*/ 450445 h 926757"/>
                  <a:gd name="connsiteX6" fmla="*/ 2283846 w 8255971"/>
                  <a:gd name="connsiteY6" fmla="*/ 545577 h 926757"/>
                  <a:gd name="connsiteX7" fmla="*/ 2693924 w 8255971"/>
                  <a:gd name="connsiteY7" fmla="*/ 538651 h 926757"/>
                  <a:gd name="connsiteX8" fmla="*/ 5886717 w 8255971"/>
                  <a:gd name="connsiteY8" fmla="*/ 556292 h 926757"/>
                  <a:gd name="connsiteX9" fmla="*/ 6504108 w 8255971"/>
                  <a:gd name="connsiteY9" fmla="*/ 246788 h 926757"/>
                  <a:gd name="connsiteX10" fmla="*/ 7103859 w 8255971"/>
                  <a:gd name="connsiteY10" fmla="*/ 132904 h 926757"/>
                  <a:gd name="connsiteX11" fmla="*/ 7915287 w 8255971"/>
                  <a:gd name="connsiteY11" fmla="*/ 115263 h 926757"/>
                  <a:gd name="connsiteX12" fmla="*/ 8250442 w 8255971"/>
                  <a:gd name="connsiteY12" fmla="*/ 291675 h 926757"/>
                  <a:gd name="connsiteX13" fmla="*/ 7232448 w 8255971"/>
                  <a:gd name="connsiteY13" fmla="*/ 750443 h 926757"/>
                  <a:gd name="connsiteX14" fmla="*/ 5309716 w 8255971"/>
                  <a:gd name="connsiteY14" fmla="*/ 872265 h 926757"/>
                  <a:gd name="connsiteX15" fmla="*/ 3470072 w 8255971"/>
                  <a:gd name="connsiteY15" fmla="*/ 926757 h 926757"/>
                  <a:gd name="connsiteX16" fmla="*/ 2182371 w 8255971"/>
                  <a:gd name="connsiteY16" fmla="*/ 909115 h 926757"/>
                  <a:gd name="connsiteX17" fmla="*/ 893548 w 8255971"/>
                  <a:gd name="connsiteY17" fmla="*/ 680891 h 926757"/>
                  <a:gd name="connsiteX18" fmla="*/ 45844 w 8255971"/>
                  <a:gd name="connsiteY18" fmla="*/ 521565 h 926757"/>
                  <a:gd name="connsiteX19" fmla="*/ 37928 w 8255971"/>
                  <a:gd name="connsiteY19" fmla="*/ 294354 h 926757"/>
                  <a:gd name="connsiteX0" fmla="*/ 176 w 8218219"/>
                  <a:gd name="connsiteY0" fmla="*/ 294354 h 926757"/>
                  <a:gd name="connsiteX1" fmla="*/ 433565 w 8218219"/>
                  <a:gd name="connsiteY1" fmla="*/ 40909 h 926757"/>
                  <a:gd name="connsiteX2" fmla="*/ 1048339 w 8218219"/>
                  <a:gd name="connsiteY2" fmla="*/ 34310 h 926757"/>
                  <a:gd name="connsiteX3" fmla="*/ 1460597 w 8218219"/>
                  <a:gd name="connsiteY3" fmla="*/ 170310 h 926757"/>
                  <a:gd name="connsiteX4" fmla="*/ 1645471 w 8218219"/>
                  <a:gd name="connsiteY4" fmla="*/ 316797 h 926757"/>
                  <a:gd name="connsiteX5" fmla="*/ 1873105 w 8218219"/>
                  <a:gd name="connsiteY5" fmla="*/ 450445 h 926757"/>
                  <a:gd name="connsiteX6" fmla="*/ 2246094 w 8218219"/>
                  <a:gd name="connsiteY6" fmla="*/ 545577 h 926757"/>
                  <a:gd name="connsiteX7" fmla="*/ 2656172 w 8218219"/>
                  <a:gd name="connsiteY7" fmla="*/ 538651 h 926757"/>
                  <a:gd name="connsiteX8" fmla="*/ 5848965 w 8218219"/>
                  <a:gd name="connsiteY8" fmla="*/ 556292 h 926757"/>
                  <a:gd name="connsiteX9" fmla="*/ 6466356 w 8218219"/>
                  <a:gd name="connsiteY9" fmla="*/ 246788 h 926757"/>
                  <a:gd name="connsiteX10" fmla="*/ 7066107 w 8218219"/>
                  <a:gd name="connsiteY10" fmla="*/ 132904 h 926757"/>
                  <a:gd name="connsiteX11" fmla="*/ 7877535 w 8218219"/>
                  <a:gd name="connsiteY11" fmla="*/ 115263 h 926757"/>
                  <a:gd name="connsiteX12" fmla="*/ 8212690 w 8218219"/>
                  <a:gd name="connsiteY12" fmla="*/ 291675 h 926757"/>
                  <a:gd name="connsiteX13" fmla="*/ 7194696 w 8218219"/>
                  <a:gd name="connsiteY13" fmla="*/ 750443 h 926757"/>
                  <a:gd name="connsiteX14" fmla="*/ 5271964 w 8218219"/>
                  <a:gd name="connsiteY14" fmla="*/ 872265 h 926757"/>
                  <a:gd name="connsiteX15" fmla="*/ 3432320 w 8218219"/>
                  <a:gd name="connsiteY15" fmla="*/ 926757 h 926757"/>
                  <a:gd name="connsiteX16" fmla="*/ 2144619 w 8218219"/>
                  <a:gd name="connsiteY16" fmla="*/ 909115 h 926757"/>
                  <a:gd name="connsiteX17" fmla="*/ 855796 w 8218219"/>
                  <a:gd name="connsiteY17" fmla="*/ 680891 h 926757"/>
                  <a:gd name="connsiteX18" fmla="*/ 323052 w 8218219"/>
                  <a:gd name="connsiteY18" fmla="*/ 582525 h 926757"/>
                  <a:gd name="connsiteX19" fmla="*/ 176 w 8218219"/>
                  <a:gd name="connsiteY19" fmla="*/ 294354 h 926757"/>
                  <a:gd name="connsiteX0" fmla="*/ 176 w 8218219"/>
                  <a:gd name="connsiteY0" fmla="*/ 304148 h 936551"/>
                  <a:gd name="connsiteX1" fmla="*/ 636765 w 8218219"/>
                  <a:gd name="connsiteY1" fmla="*/ 30383 h 936551"/>
                  <a:gd name="connsiteX2" fmla="*/ 1048339 w 8218219"/>
                  <a:gd name="connsiteY2" fmla="*/ 44104 h 936551"/>
                  <a:gd name="connsiteX3" fmla="*/ 1460597 w 8218219"/>
                  <a:gd name="connsiteY3" fmla="*/ 180104 h 936551"/>
                  <a:gd name="connsiteX4" fmla="*/ 1645471 w 8218219"/>
                  <a:gd name="connsiteY4" fmla="*/ 326591 h 936551"/>
                  <a:gd name="connsiteX5" fmla="*/ 1873105 w 8218219"/>
                  <a:gd name="connsiteY5" fmla="*/ 460239 h 936551"/>
                  <a:gd name="connsiteX6" fmla="*/ 2246094 w 8218219"/>
                  <a:gd name="connsiteY6" fmla="*/ 555371 h 936551"/>
                  <a:gd name="connsiteX7" fmla="*/ 2656172 w 8218219"/>
                  <a:gd name="connsiteY7" fmla="*/ 548445 h 936551"/>
                  <a:gd name="connsiteX8" fmla="*/ 5848965 w 8218219"/>
                  <a:gd name="connsiteY8" fmla="*/ 566086 h 936551"/>
                  <a:gd name="connsiteX9" fmla="*/ 6466356 w 8218219"/>
                  <a:gd name="connsiteY9" fmla="*/ 256582 h 936551"/>
                  <a:gd name="connsiteX10" fmla="*/ 7066107 w 8218219"/>
                  <a:gd name="connsiteY10" fmla="*/ 142698 h 936551"/>
                  <a:gd name="connsiteX11" fmla="*/ 7877535 w 8218219"/>
                  <a:gd name="connsiteY11" fmla="*/ 125057 h 936551"/>
                  <a:gd name="connsiteX12" fmla="*/ 8212690 w 8218219"/>
                  <a:gd name="connsiteY12" fmla="*/ 301469 h 936551"/>
                  <a:gd name="connsiteX13" fmla="*/ 7194696 w 8218219"/>
                  <a:gd name="connsiteY13" fmla="*/ 760237 h 936551"/>
                  <a:gd name="connsiteX14" fmla="*/ 5271964 w 8218219"/>
                  <a:gd name="connsiteY14" fmla="*/ 882059 h 936551"/>
                  <a:gd name="connsiteX15" fmla="*/ 3432320 w 8218219"/>
                  <a:gd name="connsiteY15" fmla="*/ 936551 h 936551"/>
                  <a:gd name="connsiteX16" fmla="*/ 2144619 w 8218219"/>
                  <a:gd name="connsiteY16" fmla="*/ 918909 h 936551"/>
                  <a:gd name="connsiteX17" fmla="*/ 855796 w 8218219"/>
                  <a:gd name="connsiteY17" fmla="*/ 690685 h 936551"/>
                  <a:gd name="connsiteX18" fmla="*/ 323052 w 8218219"/>
                  <a:gd name="connsiteY18" fmla="*/ 592319 h 936551"/>
                  <a:gd name="connsiteX19" fmla="*/ 176 w 8218219"/>
                  <a:gd name="connsiteY19" fmla="*/ 304148 h 936551"/>
                  <a:gd name="connsiteX0" fmla="*/ 176 w 8218219"/>
                  <a:gd name="connsiteY0" fmla="*/ 282374 h 914777"/>
                  <a:gd name="connsiteX1" fmla="*/ 636765 w 8218219"/>
                  <a:gd name="connsiteY1" fmla="*/ 8609 h 914777"/>
                  <a:gd name="connsiteX2" fmla="*/ 1109299 w 8218219"/>
                  <a:gd name="connsiteY2" fmla="*/ 93450 h 914777"/>
                  <a:gd name="connsiteX3" fmla="*/ 1460597 w 8218219"/>
                  <a:gd name="connsiteY3" fmla="*/ 158330 h 914777"/>
                  <a:gd name="connsiteX4" fmla="*/ 1645471 w 8218219"/>
                  <a:gd name="connsiteY4" fmla="*/ 304817 h 914777"/>
                  <a:gd name="connsiteX5" fmla="*/ 1873105 w 8218219"/>
                  <a:gd name="connsiteY5" fmla="*/ 438465 h 914777"/>
                  <a:gd name="connsiteX6" fmla="*/ 2246094 w 8218219"/>
                  <a:gd name="connsiteY6" fmla="*/ 533597 h 914777"/>
                  <a:gd name="connsiteX7" fmla="*/ 2656172 w 8218219"/>
                  <a:gd name="connsiteY7" fmla="*/ 526671 h 914777"/>
                  <a:gd name="connsiteX8" fmla="*/ 5848965 w 8218219"/>
                  <a:gd name="connsiteY8" fmla="*/ 544312 h 914777"/>
                  <a:gd name="connsiteX9" fmla="*/ 6466356 w 8218219"/>
                  <a:gd name="connsiteY9" fmla="*/ 234808 h 914777"/>
                  <a:gd name="connsiteX10" fmla="*/ 7066107 w 8218219"/>
                  <a:gd name="connsiteY10" fmla="*/ 120924 h 914777"/>
                  <a:gd name="connsiteX11" fmla="*/ 7877535 w 8218219"/>
                  <a:gd name="connsiteY11" fmla="*/ 103283 h 914777"/>
                  <a:gd name="connsiteX12" fmla="*/ 8212690 w 8218219"/>
                  <a:gd name="connsiteY12" fmla="*/ 279695 h 914777"/>
                  <a:gd name="connsiteX13" fmla="*/ 7194696 w 8218219"/>
                  <a:gd name="connsiteY13" fmla="*/ 738463 h 914777"/>
                  <a:gd name="connsiteX14" fmla="*/ 5271964 w 8218219"/>
                  <a:gd name="connsiteY14" fmla="*/ 860285 h 914777"/>
                  <a:gd name="connsiteX15" fmla="*/ 3432320 w 8218219"/>
                  <a:gd name="connsiteY15" fmla="*/ 914777 h 914777"/>
                  <a:gd name="connsiteX16" fmla="*/ 2144619 w 8218219"/>
                  <a:gd name="connsiteY16" fmla="*/ 897135 h 914777"/>
                  <a:gd name="connsiteX17" fmla="*/ 855796 w 8218219"/>
                  <a:gd name="connsiteY17" fmla="*/ 668911 h 914777"/>
                  <a:gd name="connsiteX18" fmla="*/ 323052 w 8218219"/>
                  <a:gd name="connsiteY18" fmla="*/ 570545 h 914777"/>
                  <a:gd name="connsiteX19" fmla="*/ 176 w 8218219"/>
                  <a:gd name="connsiteY19" fmla="*/ 282374 h 914777"/>
                  <a:gd name="connsiteX0" fmla="*/ 176 w 8218219"/>
                  <a:gd name="connsiteY0" fmla="*/ 280774 h 913177"/>
                  <a:gd name="connsiteX1" fmla="*/ 636765 w 8218219"/>
                  <a:gd name="connsiteY1" fmla="*/ 7009 h 913177"/>
                  <a:gd name="connsiteX2" fmla="*/ 1109299 w 8218219"/>
                  <a:gd name="connsiteY2" fmla="*/ 91850 h 913177"/>
                  <a:gd name="connsiteX3" fmla="*/ 1460597 w 8218219"/>
                  <a:gd name="connsiteY3" fmla="*/ 156730 h 913177"/>
                  <a:gd name="connsiteX4" fmla="*/ 1645471 w 8218219"/>
                  <a:gd name="connsiteY4" fmla="*/ 303217 h 913177"/>
                  <a:gd name="connsiteX5" fmla="*/ 1873105 w 8218219"/>
                  <a:gd name="connsiteY5" fmla="*/ 436865 h 913177"/>
                  <a:gd name="connsiteX6" fmla="*/ 2246094 w 8218219"/>
                  <a:gd name="connsiteY6" fmla="*/ 531997 h 913177"/>
                  <a:gd name="connsiteX7" fmla="*/ 2656172 w 8218219"/>
                  <a:gd name="connsiteY7" fmla="*/ 525071 h 913177"/>
                  <a:gd name="connsiteX8" fmla="*/ 5848965 w 8218219"/>
                  <a:gd name="connsiteY8" fmla="*/ 542712 h 913177"/>
                  <a:gd name="connsiteX9" fmla="*/ 6466356 w 8218219"/>
                  <a:gd name="connsiteY9" fmla="*/ 233208 h 913177"/>
                  <a:gd name="connsiteX10" fmla="*/ 7066107 w 8218219"/>
                  <a:gd name="connsiteY10" fmla="*/ 119324 h 913177"/>
                  <a:gd name="connsiteX11" fmla="*/ 7877535 w 8218219"/>
                  <a:gd name="connsiteY11" fmla="*/ 101683 h 913177"/>
                  <a:gd name="connsiteX12" fmla="*/ 8212690 w 8218219"/>
                  <a:gd name="connsiteY12" fmla="*/ 278095 h 913177"/>
                  <a:gd name="connsiteX13" fmla="*/ 7194696 w 8218219"/>
                  <a:gd name="connsiteY13" fmla="*/ 736863 h 913177"/>
                  <a:gd name="connsiteX14" fmla="*/ 5271964 w 8218219"/>
                  <a:gd name="connsiteY14" fmla="*/ 858685 h 913177"/>
                  <a:gd name="connsiteX15" fmla="*/ 3432320 w 8218219"/>
                  <a:gd name="connsiteY15" fmla="*/ 913177 h 913177"/>
                  <a:gd name="connsiteX16" fmla="*/ 2144619 w 8218219"/>
                  <a:gd name="connsiteY16" fmla="*/ 895535 h 913177"/>
                  <a:gd name="connsiteX17" fmla="*/ 855796 w 8218219"/>
                  <a:gd name="connsiteY17" fmla="*/ 667311 h 913177"/>
                  <a:gd name="connsiteX18" fmla="*/ 323052 w 8218219"/>
                  <a:gd name="connsiteY18" fmla="*/ 568945 h 913177"/>
                  <a:gd name="connsiteX19" fmla="*/ 176 w 8218219"/>
                  <a:gd name="connsiteY19" fmla="*/ 280774 h 913177"/>
                  <a:gd name="connsiteX0" fmla="*/ 176 w 8636729"/>
                  <a:gd name="connsiteY0" fmla="*/ 280774 h 913177"/>
                  <a:gd name="connsiteX1" fmla="*/ 636765 w 8636729"/>
                  <a:gd name="connsiteY1" fmla="*/ 7009 h 913177"/>
                  <a:gd name="connsiteX2" fmla="*/ 1109299 w 8636729"/>
                  <a:gd name="connsiteY2" fmla="*/ 91850 h 913177"/>
                  <a:gd name="connsiteX3" fmla="*/ 1460597 w 8636729"/>
                  <a:gd name="connsiteY3" fmla="*/ 156730 h 913177"/>
                  <a:gd name="connsiteX4" fmla="*/ 1645471 w 8636729"/>
                  <a:gd name="connsiteY4" fmla="*/ 303217 h 913177"/>
                  <a:gd name="connsiteX5" fmla="*/ 1873105 w 8636729"/>
                  <a:gd name="connsiteY5" fmla="*/ 436865 h 913177"/>
                  <a:gd name="connsiteX6" fmla="*/ 2246094 w 8636729"/>
                  <a:gd name="connsiteY6" fmla="*/ 531997 h 913177"/>
                  <a:gd name="connsiteX7" fmla="*/ 2656172 w 8636729"/>
                  <a:gd name="connsiteY7" fmla="*/ 525071 h 913177"/>
                  <a:gd name="connsiteX8" fmla="*/ 5848965 w 8636729"/>
                  <a:gd name="connsiteY8" fmla="*/ 542712 h 913177"/>
                  <a:gd name="connsiteX9" fmla="*/ 6466356 w 8636729"/>
                  <a:gd name="connsiteY9" fmla="*/ 233208 h 913177"/>
                  <a:gd name="connsiteX10" fmla="*/ 7066107 w 8636729"/>
                  <a:gd name="connsiteY10" fmla="*/ 119324 h 913177"/>
                  <a:gd name="connsiteX11" fmla="*/ 7877535 w 8636729"/>
                  <a:gd name="connsiteY11" fmla="*/ 101683 h 913177"/>
                  <a:gd name="connsiteX12" fmla="*/ 8636053 w 8636729"/>
                  <a:gd name="connsiteY12" fmla="*/ 226784 h 913177"/>
                  <a:gd name="connsiteX13" fmla="*/ 7194696 w 8636729"/>
                  <a:gd name="connsiteY13" fmla="*/ 736863 h 913177"/>
                  <a:gd name="connsiteX14" fmla="*/ 5271964 w 8636729"/>
                  <a:gd name="connsiteY14" fmla="*/ 858685 h 913177"/>
                  <a:gd name="connsiteX15" fmla="*/ 3432320 w 8636729"/>
                  <a:gd name="connsiteY15" fmla="*/ 913177 h 913177"/>
                  <a:gd name="connsiteX16" fmla="*/ 2144619 w 8636729"/>
                  <a:gd name="connsiteY16" fmla="*/ 895535 h 913177"/>
                  <a:gd name="connsiteX17" fmla="*/ 855796 w 8636729"/>
                  <a:gd name="connsiteY17" fmla="*/ 667311 h 913177"/>
                  <a:gd name="connsiteX18" fmla="*/ 323052 w 8636729"/>
                  <a:gd name="connsiteY18" fmla="*/ 568945 h 913177"/>
                  <a:gd name="connsiteX19" fmla="*/ 176 w 8636729"/>
                  <a:gd name="connsiteY19" fmla="*/ 280774 h 913177"/>
                  <a:gd name="connsiteX0" fmla="*/ 176 w 9183429"/>
                  <a:gd name="connsiteY0" fmla="*/ 280774 h 954933"/>
                  <a:gd name="connsiteX1" fmla="*/ 636765 w 9183429"/>
                  <a:gd name="connsiteY1" fmla="*/ 7009 h 954933"/>
                  <a:gd name="connsiteX2" fmla="*/ 1109299 w 9183429"/>
                  <a:gd name="connsiteY2" fmla="*/ 91850 h 954933"/>
                  <a:gd name="connsiteX3" fmla="*/ 1460597 w 9183429"/>
                  <a:gd name="connsiteY3" fmla="*/ 156730 h 954933"/>
                  <a:gd name="connsiteX4" fmla="*/ 1645471 w 9183429"/>
                  <a:gd name="connsiteY4" fmla="*/ 303217 h 954933"/>
                  <a:gd name="connsiteX5" fmla="*/ 1873105 w 9183429"/>
                  <a:gd name="connsiteY5" fmla="*/ 436865 h 954933"/>
                  <a:gd name="connsiteX6" fmla="*/ 2246094 w 9183429"/>
                  <a:gd name="connsiteY6" fmla="*/ 531997 h 954933"/>
                  <a:gd name="connsiteX7" fmla="*/ 2656172 w 9183429"/>
                  <a:gd name="connsiteY7" fmla="*/ 525071 h 954933"/>
                  <a:gd name="connsiteX8" fmla="*/ 5848965 w 9183429"/>
                  <a:gd name="connsiteY8" fmla="*/ 542712 h 954933"/>
                  <a:gd name="connsiteX9" fmla="*/ 6466356 w 9183429"/>
                  <a:gd name="connsiteY9" fmla="*/ 233208 h 954933"/>
                  <a:gd name="connsiteX10" fmla="*/ 7066107 w 9183429"/>
                  <a:gd name="connsiteY10" fmla="*/ 119324 h 954933"/>
                  <a:gd name="connsiteX11" fmla="*/ 7877535 w 9183429"/>
                  <a:gd name="connsiteY11" fmla="*/ 101683 h 954933"/>
                  <a:gd name="connsiteX12" fmla="*/ 8636053 w 9183429"/>
                  <a:gd name="connsiteY12" fmla="*/ 226784 h 954933"/>
                  <a:gd name="connsiteX13" fmla="*/ 9042098 w 9183429"/>
                  <a:gd name="connsiteY13" fmla="*/ 954933 h 954933"/>
                  <a:gd name="connsiteX14" fmla="*/ 5271964 w 9183429"/>
                  <a:gd name="connsiteY14" fmla="*/ 858685 h 954933"/>
                  <a:gd name="connsiteX15" fmla="*/ 3432320 w 9183429"/>
                  <a:gd name="connsiteY15" fmla="*/ 913177 h 954933"/>
                  <a:gd name="connsiteX16" fmla="*/ 2144619 w 9183429"/>
                  <a:gd name="connsiteY16" fmla="*/ 895535 h 954933"/>
                  <a:gd name="connsiteX17" fmla="*/ 855796 w 9183429"/>
                  <a:gd name="connsiteY17" fmla="*/ 667311 h 954933"/>
                  <a:gd name="connsiteX18" fmla="*/ 323052 w 9183429"/>
                  <a:gd name="connsiteY18" fmla="*/ 568945 h 954933"/>
                  <a:gd name="connsiteX19" fmla="*/ 176 w 9183429"/>
                  <a:gd name="connsiteY19" fmla="*/ 280774 h 954933"/>
                  <a:gd name="connsiteX0" fmla="*/ 176 w 8844833"/>
                  <a:gd name="connsiteY0" fmla="*/ 280774 h 913177"/>
                  <a:gd name="connsiteX1" fmla="*/ 636765 w 8844833"/>
                  <a:gd name="connsiteY1" fmla="*/ 7009 h 913177"/>
                  <a:gd name="connsiteX2" fmla="*/ 1109299 w 8844833"/>
                  <a:gd name="connsiteY2" fmla="*/ 91850 h 913177"/>
                  <a:gd name="connsiteX3" fmla="*/ 1460597 w 8844833"/>
                  <a:gd name="connsiteY3" fmla="*/ 156730 h 913177"/>
                  <a:gd name="connsiteX4" fmla="*/ 1645471 w 8844833"/>
                  <a:gd name="connsiteY4" fmla="*/ 303217 h 913177"/>
                  <a:gd name="connsiteX5" fmla="*/ 1873105 w 8844833"/>
                  <a:gd name="connsiteY5" fmla="*/ 436865 h 913177"/>
                  <a:gd name="connsiteX6" fmla="*/ 2246094 w 8844833"/>
                  <a:gd name="connsiteY6" fmla="*/ 531997 h 913177"/>
                  <a:gd name="connsiteX7" fmla="*/ 2656172 w 8844833"/>
                  <a:gd name="connsiteY7" fmla="*/ 525071 h 913177"/>
                  <a:gd name="connsiteX8" fmla="*/ 5848965 w 8844833"/>
                  <a:gd name="connsiteY8" fmla="*/ 542712 h 913177"/>
                  <a:gd name="connsiteX9" fmla="*/ 6466356 w 8844833"/>
                  <a:gd name="connsiteY9" fmla="*/ 233208 h 913177"/>
                  <a:gd name="connsiteX10" fmla="*/ 7066107 w 8844833"/>
                  <a:gd name="connsiteY10" fmla="*/ 119324 h 913177"/>
                  <a:gd name="connsiteX11" fmla="*/ 7877535 w 8844833"/>
                  <a:gd name="connsiteY11" fmla="*/ 101683 h 913177"/>
                  <a:gd name="connsiteX12" fmla="*/ 8636053 w 8844833"/>
                  <a:gd name="connsiteY12" fmla="*/ 226784 h 913177"/>
                  <a:gd name="connsiteX13" fmla="*/ 8644393 w 8844833"/>
                  <a:gd name="connsiteY13" fmla="*/ 813829 h 913177"/>
                  <a:gd name="connsiteX14" fmla="*/ 5271964 w 8844833"/>
                  <a:gd name="connsiteY14" fmla="*/ 858685 h 913177"/>
                  <a:gd name="connsiteX15" fmla="*/ 3432320 w 8844833"/>
                  <a:gd name="connsiteY15" fmla="*/ 913177 h 913177"/>
                  <a:gd name="connsiteX16" fmla="*/ 2144619 w 8844833"/>
                  <a:gd name="connsiteY16" fmla="*/ 895535 h 913177"/>
                  <a:gd name="connsiteX17" fmla="*/ 855796 w 8844833"/>
                  <a:gd name="connsiteY17" fmla="*/ 667311 h 913177"/>
                  <a:gd name="connsiteX18" fmla="*/ 323052 w 8844833"/>
                  <a:gd name="connsiteY18" fmla="*/ 568945 h 913177"/>
                  <a:gd name="connsiteX19" fmla="*/ 176 w 8844833"/>
                  <a:gd name="connsiteY19" fmla="*/ 280774 h 913177"/>
                  <a:gd name="connsiteX0" fmla="*/ 176 w 8674371"/>
                  <a:gd name="connsiteY0" fmla="*/ 280774 h 913177"/>
                  <a:gd name="connsiteX1" fmla="*/ 636765 w 8674371"/>
                  <a:gd name="connsiteY1" fmla="*/ 7009 h 913177"/>
                  <a:gd name="connsiteX2" fmla="*/ 1109299 w 8674371"/>
                  <a:gd name="connsiteY2" fmla="*/ 91850 h 913177"/>
                  <a:gd name="connsiteX3" fmla="*/ 1460597 w 8674371"/>
                  <a:gd name="connsiteY3" fmla="*/ 156730 h 913177"/>
                  <a:gd name="connsiteX4" fmla="*/ 1645471 w 8674371"/>
                  <a:gd name="connsiteY4" fmla="*/ 303217 h 913177"/>
                  <a:gd name="connsiteX5" fmla="*/ 1873105 w 8674371"/>
                  <a:gd name="connsiteY5" fmla="*/ 436865 h 913177"/>
                  <a:gd name="connsiteX6" fmla="*/ 2246094 w 8674371"/>
                  <a:gd name="connsiteY6" fmla="*/ 531997 h 913177"/>
                  <a:gd name="connsiteX7" fmla="*/ 2656172 w 8674371"/>
                  <a:gd name="connsiteY7" fmla="*/ 525071 h 913177"/>
                  <a:gd name="connsiteX8" fmla="*/ 5848965 w 8674371"/>
                  <a:gd name="connsiteY8" fmla="*/ 542712 h 913177"/>
                  <a:gd name="connsiteX9" fmla="*/ 6466356 w 8674371"/>
                  <a:gd name="connsiteY9" fmla="*/ 233208 h 913177"/>
                  <a:gd name="connsiteX10" fmla="*/ 7066107 w 8674371"/>
                  <a:gd name="connsiteY10" fmla="*/ 119324 h 913177"/>
                  <a:gd name="connsiteX11" fmla="*/ 7877535 w 8674371"/>
                  <a:gd name="connsiteY11" fmla="*/ 101683 h 913177"/>
                  <a:gd name="connsiteX12" fmla="*/ 8636053 w 8674371"/>
                  <a:gd name="connsiteY12" fmla="*/ 226784 h 913177"/>
                  <a:gd name="connsiteX13" fmla="*/ 8644393 w 8674371"/>
                  <a:gd name="connsiteY13" fmla="*/ 813829 h 913177"/>
                  <a:gd name="connsiteX14" fmla="*/ 5271964 w 8674371"/>
                  <a:gd name="connsiteY14" fmla="*/ 858685 h 913177"/>
                  <a:gd name="connsiteX15" fmla="*/ 3432320 w 8674371"/>
                  <a:gd name="connsiteY15" fmla="*/ 913177 h 913177"/>
                  <a:gd name="connsiteX16" fmla="*/ 2144619 w 8674371"/>
                  <a:gd name="connsiteY16" fmla="*/ 895535 h 913177"/>
                  <a:gd name="connsiteX17" fmla="*/ 855796 w 8674371"/>
                  <a:gd name="connsiteY17" fmla="*/ 667311 h 913177"/>
                  <a:gd name="connsiteX18" fmla="*/ 323052 w 8674371"/>
                  <a:gd name="connsiteY18" fmla="*/ 568945 h 913177"/>
                  <a:gd name="connsiteX19" fmla="*/ 176 w 8674371"/>
                  <a:gd name="connsiteY19" fmla="*/ 280774 h 913177"/>
                  <a:gd name="connsiteX0" fmla="*/ 176 w 8739240"/>
                  <a:gd name="connsiteY0" fmla="*/ 280774 h 913177"/>
                  <a:gd name="connsiteX1" fmla="*/ 636765 w 8739240"/>
                  <a:gd name="connsiteY1" fmla="*/ 7009 h 913177"/>
                  <a:gd name="connsiteX2" fmla="*/ 1109299 w 8739240"/>
                  <a:gd name="connsiteY2" fmla="*/ 91850 h 913177"/>
                  <a:gd name="connsiteX3" fmla="*/ 1460597 w 8739240"/>
                  <a:gd name="connsiteY3" fmla="*/ 156730 h 913177"/>
                  <a:gd name="connsiteX4" fmla="*/ 1645471 w 8739240"/>
                  <a:gd name="connsiteY4" fmla="*/ 303217 h 913177"/>
                  <a:gd name="connsiteX5" fmla="*/ 1873105 w 8739240"/>
                  <a:gd name="connsiteY5" fmla="*/ 436865 h 913177"/>
                  <a:gd name="connsiteX6" fmla="*/ 2246094 w 8739240"/>
                  <a:gd name="connsiteY6" fmla="*/ 531997 h 913177"/>
                  <a:gd name="connsiteX7" fmla="*/ 2656172 w 8739240"/>
                  <a:gd name="connsiteY7" fmla="*/ 525071 h 913177"/>
                  <a:gd name="connsiteX8" fmla="*/ 5848965 w 8739240"/>
                  <a:gd name="connsiteY8" fmla="*/ 542712 h 913177"/>
                  <a:gd name="connsiteX9" fmla="*/ 6466356 w 8739240"/>
                  <a:gd name="connsiteY9" fmla="*/ 233208 h 913177"/>
                  <a:gd name="connsiteX10" fmla="*/ 7066107 w 8739240"/>
                  <a:gd name="connsiteY10" fmla="*/ 119324 h 913177"/>
                  <a:gd name="connsiteX11" fmla="*/ 7877535 w 8739240"/>
                  <a:gd name="connsiteY11" fmla="*/ 101683 h 913177"/>
                  <a:gd name="connsiteX12" fmla="*/ 8738687 w 8739240"/>
                  <a:gd name="connsiteY12" fmla="*/ 226784 h 913177"/>
                  <a:gd name="connsiteX13" fmla="*/ 8644393 w 8739240"/>
                  <a:gd name="connsiteY13" fmla="*/ 813829 h 913177"/>
                  <a:gd name="connsiteX14" fmla="*/ 5271964 w 8739240"/>
                  <a:gd name="connsiteY14" fmla="*/ 858685 h 913177"/>
                  <a:gd name="connsiteX15" fmla="*/ 3432320 w 8739240"/>
                  <a:gd name="connsiteY15" fmla="*/ 913177 h 913177"/>
                  <a:gd name="connsiteX16" fmla="*/ 2144619 w 8739240"/>
                  <a:gd name="connsiteY16" fmla="*/ 895535 h 913177"/>
                  <a:gd name="connsiteX17" fmla="*/ 855796 w 8739240"/>
                  <a:gd name="connsiteY17" fmla="*/ 667311 h 913177"/>
                  <a:gd name="connsiteX18" fmla="*/ 323052 w 8739240"/>
                  <a:gd name="connsiteY18" fmla="*/ 568945 h 913177"/>
                  <a:gd name="connsiteX19" fmla="*/ 176 w 8739240"/>
                  <a:gd name="connsiteY19" fmla="*/ 280774 h 913177"/>
                  <a:gd name="connsiteX0" fmla="*/ 176 w 8739240"/>
                  <a:gd name="connsiteY0" fmla="*/ 280774 h 913177"/>
                  <a:gd name="connsiteX1" fmla="*/ 636765 w 8739240"/>
                  <a:gd name="connsiteY1" fmla="*/ 7009 h 913177"/>
                  <a:gd name="connsiteX2" fmla="*/ 1109299 w 8739240"/>
                  <a:gd name="connsiteY2" fmla="*/ 91850 h 913177"/>
                  <a:gd name="connsiteX3" fmla="*/ 1460597 w 8739240"/>
                  <a:gd name="connsiteY3" fmla="*/ 156730 h 913177"/>
                  <a:gd name="connsiteX4" fmla="*/ 1645471 w 8739240"/>
                  <a:gd name="connsiteY4" fmla="*/ 303217 h 913177"/>
                  <a:gd name="connsiteX5" fmla="*/ 1873105 w 8739240"/>
                  <a:gd name="connsiteY5" fmla="*/ 436865 h 913177"/>
                  <a:gd name="connsiteX6" fmla="*/ 2246094 w 8739240"/>
                  <a:gd name="connsiteY6" fmla="*/ 531997 h 913177"/>
                  <a:gd name="connsiteX7" fmla="*/ 2656172 w 8739240"/>
                  <a:gd name="connsiteY7" fmla="*/ 525071 h 913177"/>
                  <a:gd name="connsiteX8" fmla="*/ 5848965 w 8739240"/>
                  <a:gd name="connsiteY8" fmla="*/ 542712 h 913177"/>
                  <a:gd name="connsiteX9" fmla="*/ 6466356 w 8739240"/>
                  <a:gd name="connsiteY9" fmla="*/ 233208 h 913177"/>
                  <a:gd name="connsiteX10" fmla="*/ 7066107 w 8739240"/>
                  <a:gd name="connsiteY10" fmla="*/ 119324 h 913177"/>
                  <a:gd name="connsiteX11" fmla="*/ 7877535 w 8739240"/>
                  <a:gd name="connsiteY11" fmla="*/ 101683 h 913177"/>
                  <a:gd name="connsiteX12" fmla="*/ 8738687 w 8739240"/>
                  <a:gd name="connsiteY12" fmla="*/ 226784 h 913177"/>
                  <a:gd name="connsiteX13" fmla="*/ 8644393 w 8739240"/>
                  <a:gd name="connsiteY13" fmla="*/ 813829 h 913177"/>
                  <a:gd name="connsiteX14" fmla="*/ 5271964 w 8739240"/>
                  <a:gd name="connsiteY14" fmla="*/ 858685 h 913177"/>
                  <a:gd name="connsiteX15" fmla="*/ 3432320 w 8739240"/>
                  <a:gd name="connsiteY15" fmla="*/ 913177 h 913177"/>
                  <a:gd name="connsiteX16" fmla="*/ 2144619 w 8739240"/>
                  <a:gd name="connsiteY16" fmla="*/ 895535 h 913177"/>
                  <a:gd name="connsiteX17" fmla="*/ 650529 w 8739240"/>
                  <a:gd name="connsiteY17" fmla="*/ 872554 h 913177"/>
                  <a:gd name="connsiteX18" fmla="*/ 323052 w 8739240"/>
                  <a:gd name="connsiteY18" fmla="*/ 568945 h 913177"/>
                  <a:gd name="connsiteX19" fmla="*/ 176 w 8739240"/>
                  <a:gd name="connsiteY19" fmla="*/ 280774 h 913177"/>
                  <a:gd name="connsiteX0" fmla="*/ 546348 w 9285412"/>
                  <a:gd name="connsiteY0" fmla="*/ 280774 h 915292"/>
                  <a:gd name="connsiteX1" fmla="*/ 1182937 w 9285412"/>
                  <a:gd name="connsiteY1" fmla="*/ 7009 h 915292"/>
                  <a:gd name="connsiteX2" fmla="*/ 1655471 w 9285412"/>
                  <a:gd name="connsiteY2" fmla="*/ 91850 h 915292"/>
                  <a:gd name="connsiteX3" fmla="*/ 2006769 w 9285412"/>
                  <a:gd name="connsiteY3" fmla="*/ 156730 h 915292"/>
                  <a:gd name="connsiteX4" fmla="*/ 2191643 w 9285412"/>
                  <a:gd name="connsiteY4" fmla="*/ 303217 h 915292"/>
                  <a:gd name="connsiteX5" fmla="*/ 2419277 w 9285412"/>
                  <a:gd name="connsiteY5" fmla="*/ 436865 h 915292"/>
                  <a:gd name="connsiteX6" fmla="*/ 2792266 w 9285412"/>
                  <a:gd name="connsiteY6" fmla="*/ 531997 h 915292"/>
                  <a:gd name="connsiteX7" fmla="*/ 3202344 w 9285412"/>
                  <a:gd name="connsiteY7" fmla="*/ 525071 h 915292"/>
                  <a:gd name="connsiteX8" fmla="*/ 6395137 w 9285412"/>
                  <a:gd name="connsiteY8" fmla="*/ 542712 h 915292"/>
                  <a:gd name="connsiteX9" fmla="*/ 7012528 w 9285412"/>
                  <a:gd name="connsiteY9" fmla="*/ 233208 h 915292"/>
                  <a:gd name="connsiteX10" fmla="*/ 7612279 w 9285412"/>
                  <a:gd name="connsiteY10" fmla="*/ 119324 h 915292"/>
                  <a:gd name="connsiteX11" fmla="*/ 8423707 w 9285412"/>
                  <a:gd name="connsiteY11" fmla="*/ 101683 h 915292"/>
                  <a:gd name="connsiteX12" fmla="*/ 9284859 w 9285412"/>
                  <a:gd name="connsiteY12" fmla="*/ 226784 h 915292"/>
                  <a:gd name="connsiteX13" fmla="*/ 9190565 w 9285412"/>
                  <a:gd name="connsiteY13" fmla="*/ 813829 h 915292"/>
                  <a:gd name="connsiteX14" fmla="*/ 5818136 w 9285412"/>
                  <a:gd name="connsiteY14" fmla="*/ 858685 h 915292"/>
                  <a:gd name="connsiteX15" fmla="*/ 3978492 w 9285412"/>
                  <a:gd name="connsiteY15" fmla="*/ 913177 h 915292"/>
                  <a:gd name="connsiteX16" fmla="*/ 2690791 w 9285412"/>
                  <a:gd name="connsiteY16" fmla="*/ 895535 h 915292"/>
                  <a:gd name="connsiteX17" fmla="*/ 1196701 w 9285412"/>
                  <a:gd name="connsiteY17" fmla="*/ 872554 h 915292"/>
                  <a:gd name="connsiteX18" fmla="*/ 9669 w 9285412"/>
                  <a:gd name="connsiteY18" fmla="*/ 915292 h 915292"/>
                  <a:gd name="connsiteX19" fmla="*/ 546348 w 9285412"/>
                  <a:gd name="connsiteY19" fmla="*/ 280774 h 915292"/>
                  <a:gd name="connsiteX0" fmla="*/ 33133 w 9323851"/>
                  <a:gd name="connsiteY0" fmla="*/ 268753 h 916099"/>
                  <a:gd name="connsiteX1" fmla="*/ 1221376 w 9323851"/>
                  <a:gd name="connsiteY1" fmla="*/ 7816 h 916099"/>
                  <a:gd name="connsiteX2" fmla="*/ 1693910 w 9323851"/>
                  <a:gd name="connsiteY2" fmla="*/ 92657 h 916099"/>
                  <a:gd name="connsiteX3" fmla="*/ 2045208 w 9323851"/>
                  <a:gd name="connsiteY3" fmla="*/ 157537 h 916099"/>
                  <a:gd name="connsiteX4" fmla="*/ 2230082 w 9323851"/>
                  <a:gd name="connsiteY4" fmla="*/ 304024 h 916099"/>
                  <a:gd name="connsiteX5" fmla="*/ 2457716 w 9323851"/>
                  <a:gd name="connsiteY5" fmla="*/ 437672 h 916099"/>
                  <a:gd name="connsiteX6" fmla="*/ 2830705 w 9323851"/>
                  <a:gd name="connsiteY6" fmla="*/ 532804 h 916099"/>
                  <a:gd name="connsiteX7" fmla="*/ 3240783 w 9323851"/>
                  <a:gd name="connsiteY7" fmla="*/ 525878 h 916099"/>
                  <a:gd name="connsiteX8" fmla="*/ 6433576 w 9323851"/>
                  <a:gd name="connsiteY8" fmla="*/ 543519 h 916099"/>
                  <a:gd name="connsiteX9" fmla="*/ 7050967 w 9323851"/>
                  <a:gd name="connsiteY9" fmla="*/ 234015 h 916099"/>
                  <a:gd name="connsiteX10" fmla="*/ 7650718 w 9323851"/>
                  <a:gd name="connsiteY10" fmla="*/ 120131 h 916099"/>
                  <a:gd name="connsiteX11" fmla="*/ 8462146 w 9323851"/>
                  <a:gd name="connsiteY11" fmla="*/ 102490 h 916099"/>
                  <a:gd name="connsiteX12" fmla="*/ 9323298 w 9323851"/>
                  <a:gd name="connsiteY12" fmla="*/ 227591 h 916099"/>
                  <a:gd name="connsiteX13" fmla="*/ 9229004 w 9323851"/>
                  <a:gd name="connsiteY13" fmla="*/ 814636 h 916099"/>
                  <a:gd name="connsiteX14" fmla="*/ 5856575 w 9323851"/>
                  <a:gd name="connsiteY14" fmla="*/ 859492 h 916099"/>
                  <a:gd name="connsiteX15" fmla="*/ 4016931 w 9323851"/>
                  <a:gd name="connsiteY15" fmla="*/ 913984 h 916099"/>
                  <a:gd name="connsiteX16" fmla="*/ 2729230 w 9323851"/>
                  <a:gd name="connsiteY16" fmla="*/ 896342 h 916099"/>
                  <a:gd name="connsiteX17" fmla="*/ 1235140 w 9323851"/>
                  <a:gd name="connsiteY17" fmla="*/ 873361 h 916099"/>
                  <a:gd name="connsiteX18" fmla="*/ 48108 w 9323851"/>
                  <a:gd name="connsiteY18" fmla="*/ 916099 h 916099"/>
                  <a:gd name="connsiteX19" fmla="*/ 33133 w 9323851"/>
                  <a:gd name="connsiteY19" fmla="*/ 268753 h 916099"/>
                  <a:gd name="connsiteX0" fmla="*/ 33133 w 9323851"/>
                  <a:gd name="connsiteY0" fmla="*/ 202663 h 850009"/>
                  <a:gd name="connsiteX1" fmla="*/ 1221376 w 9323851"/>
                  <a:gd name="connsiteY1" fmla="*/ 44347 h 850009"/>
                  <a:gd name="connsiteX2" fmla="*/ 1693910 w 9323851"/>
                  <a:gd name="connsiteY2" fmla="*/ 26567 h 850009"/>
                  <a:gd name="connsiteX3" fmla="*/ 2045208 w 9323851"/>
                  <a:gd name="connsiteY3" fmla="*/ 91447 h 850009"/>
                  <a:gd name="connsiteX4" fmla="*/ 2230082 w 9323851"/>
                  <a:gd name="connsiteY4" fmla="*/ 237934 h 850009"/>
                  <a:gd name="connsiteX5" fmla="*/ 2457716 w 9323851"/>
                  <a:gd name="connsiteY5" fmla="*/ 371582 h 850009"/>
                  <a:gd name="connsiteX6" fmla="*/ 2830705 w 9323851"/>
                  <a:gd name="connsiteY6" fmla="*/ 466714 h 850009"/>
                  <a:gd name="connsiteX7" fmla="*/ 3240783 w 9323851"/>
                  <a:gd name="connsiteY7" fmla="*/ 459788 h 850009"/>
                  <a:gd name="connsiteX8" fmla="*/ 6433576 w 9323851"/>
                  <a:gd name="connsiteY8" fmla="*/ 477429 h 850009"/>
                  <a:gd name="connsiteX9" fmla="*/ 7050967 w 9323851"/>
                  <a:gd name="connsiteY9" fmla="*/ 167925 h 850009"/>
                  <a:gd name="connsiteX10" fmla="*/ 7650718 w 9323851"/>
                  <a:gd name="connsiteY10" fmla="*/ 54041 h 850009"/>
                  <a:gd name="connsiteX11" fmla="*/ 8462146 w 9323851"/>
                  <a:gd name="connsiteY11" fmla="*/ 36400 h 850009"/>
                  <a:gd name="connsiteX12" fmla="*/ 9323298 w 9323851"/>
                  <a:gd name="connsiteY12" fmla="*/ 161501 h 850009"/>
                  <a:gd name="connsiteX13" fmla="*/ 9229004 w 9323851"/>
                  <a:gd name="connsiteY13" fmla="*/ 748546 h 850009"/>
                  <a:gd name="connsiteX14" fmla="*/ 5856575 w 9323851"/>
                  <a:gd name="connsiteY14" fmla="*/ 793402 h 850009"/>
                  <a:gd name="connsiteX15" fmla="*/ 4016931 w 9323851"/>
                  <a:gd name="connsiteY15" fmla="*/ 847894 h 850009"/>
                  <a:gd name="connsiteX16" fmla="*/ 2729230 w 9323851"/>
                  <a:gd name="connsiteY16" fmla="*/ 830252 h 850009"/>
                  <a:gd name="connsiteX17" fmla="*/ 1235140 w 9323851"/>
                  <a:gd name="connsiteY17" fmla="*/ 807271 h 850009"/>
                  <a:gd name="connsiteX18" fmla="*/ 48108 w 9323851"/>
                  <a:gd name="connsiteY18" fmla="*/ 850009 h 850009"/>
                  <a:gd name="connsiteX19" fmla="*/ 33133 w 9323851"/>
                  <a:gd name="connsiteY19" fmla="*/ 202663 h 850009"/>
                  <a:gd name="connsiteX0" fmla="*/ 33133 w 9323851"/>
                  <a:gd name="connsiteY0" fmla="*/ 177428 h 824774"/>
                  <a:gd name="connsiteX1" fmla="*/ 1221376 w 9323851"/>
                  <a:gd name="connsiteY1" fmla="*/ 19112 h 824774"/>
                  <a:gd name="connsiteX2" fmla="*/ 1732398 w 9323851"/>
                  <a:gd name="connsiteY2" fmla="*/ 39815 h 824774"/>
                  <a:gd name="connsiteX3" fmla="*/ 2045208 w 9323851"/>
                  <a:gd name="connsiteY3" fmla="*/ 66212 h 824774"/>
                  <a:gd name="connsiteX4" fmla="*/ 2230082 w 9323851"/>
                  <a:gd name="connsiteY4" fmla="*/ 212699 h 824774"/>
                  <a:gd name="connsiteX5" fmla="*/ 2457716 w 9323851"/>
                  <a:gd name="connsiteY5" fmla="*/ 346347 h 824774"/>
                  <a:gd name="connsiteX6" fmla="*/ 2830705 w 9323851"/>
                  <a:gd name="connsiteY6" fmla="*/ 441479 h 824774"/>
                  <a:gd name="connsiteX7" fmla="*/ 3240783 w 9323851"/>
                  <a:gd name="connsiteY7" fmla="*/ 434553 h 824774"/>
                  <a:gd name="connsiteX8" fmla="*/ 6433576 w 9323851"/>
                  <a:gd name="connsiteY8" fmla="*/ 452194 h 824774"/>
                  <a:gd name="connsiteX9" fmla="*/ 7050967 w 9323851"/>
                  <a:gd name="connsiteY9" fmla="*/ 142690 h 824774"/>
                  <a:gd name="connsiteX10" fmla="*/ 7650718 w 9323851"/>
                  <a:gd name="connsiteY10" fmla="*/ 28806 h 824774"/>
                  <a:gd name="connsiteX11" fmla="*/ 8462146 w 9323851"/>
                  <a:gd name="connsiteY11" fmla="*/ 11165 h 824774"/>
                  <a:gd name="connsiteX12" fmla="*/ 9323298 w 9323851"/>
                  <a:gd name="connsiteY12" fmla="*/ 136266 h 824774"/>
                  <a:gd name="connsiteX13" fmla="*/ 9229004 w 9323851"/>
                  <a:gd name="connsiteY13" fmla="*/ 723311 h 824774"/>
                  <a:gd name="connsiteX14" fmla="*/ 5856575 w 9323851"/>
                  <a:gd name="connsiteY14" fmla="*/ 768167 h 824774"/>
                  <a:gd name="connsiteX15" fmla="*/ 4016931 w 9323851"/>
                  <a:gd name="connsiteY15" fmla="*/ 822659 h 824774"/>
                  <a:gd name="connsiteX16" fmla="*/ 2729230 w 9323851"/>
                  <a:gd name="connsiteY16" fmla="*/ 805017 h 824774"/>
                  <a:gd name="connsiteX17" fmla="*/ 1235140 w 9323851"/>
                  <a:gd name="connsiteY17" fmla="*/ 782036 h 824774"/>
                  <a:gd name="connsiteX18" fmla="*/ 48108 w 9323851"/>
                  <a:gd name="connsiteY18" fmla="*/ 824774 h 824774"/>
                  <a:gd name="connsiteX19" fmla="*/ 33133 w 9323851"/>
                  <a:gd name="connsiteY19" fmla="*/ 177428 h 824774"/>
                  <a:gd name="connsiteX0" fmla="*/ 33133 w 9323851"/>
                  <a:gd name="connsiteY0" fmla="*/ 166263 h 813609"/>
                  <a:gd name="connsiteX1" fmla="*/ 1221376 w 9323851"/>
                  <a:gd name="connsiteY1" fmla="*/ 7947 h 813609"/>
                  <a:gd name="connsiteX2" fmla="*/ 1732398 w 9323851"/>
                  <a:gd name="connsiteY2" fmla="*/ 28650 h 813609"/>
                  <a:gd name="connsiteX3" fmla="*/ 2045208 w 9323851"/>
                  <a:gd name="connsiteY3" fmla="*/ 55047 h 813609"/>
                  <a:gd name="connsiteX4" fmla="*/ 2230082 w 9323851"/>
                  <a:gd name="connsiteY4" fmla="*/ 201534 h 813609"/>
                  <a:gd name="connsiteX5" fmla="*/ 2457716 w 9323851"/>
                  <a:gd name="connsiteY5" fmla="*/ 335182 h 813609"/>
                  <a:gd name="connsiteX6" fmla="*/ 2830705 w 9323851"/>
                  <a:gd name="connsiteY6" fmla="*/ 430314 h 813609"/>
                  <a:gd name="connsiteX7" fmla="*/ 3240783 w 9323851"/>
                  <a:gd name="connsiteY7" fmla="*/ 423388 h 813609"/>
                  <a:gd name="connsiteX8" fmla="*/ 6433576 w 9323851"/>
                  <a:gd name="connsiteY8" fmla="*/ 441029 h 813609"/>
                  <a:gd name="connsiteX9" fmla="*/ 7050967 w 9323851"/>
                  <a:gd name="connsiteY9" fmla="*/ 131525 h 813609"/>
                  <a:gd name="connsiteX10" fmla="*/ 7650718 w 9323851"/>
                  <a:gd name="connsiteY10" fmla="*/ 17641 h 813609"/>
                  <a:gd name="connsiteX11" fmla="*/ 8462146 w 9323851"/>
                  <a:gd name="connsiteY11" fmla="*/ 0 h 813609"/>
                  <a:gd name="connsiteX12" fmla="*/ 9323298 w 9323851"/>
                  <a:gd name="connsiteY12" fmla="*/ 125101 h 813609"/>
                  <a:gd name="connsiteX13" fmla="*/ 9229004 w 9323851"/>
                  <a:gd name="connsiteY13" fmla="*/ 712146 h 813609"/>
                  <a:gd name="connsiteX14" fmla="*/ 5856575 w 9323851"/>
                  <a:gd name="connsiteY14" fmla="*/ 757002 h 813609"/>
                  <a:gd name="connsiteX15" fmla="*/ 4016931 w 9323851"/>
                  <a:gd name="connsiteY15" fmla="*/ 811494 h 813609"/>
                  <a:gd name="connsiteX16" fmla="*/ 2729230 w 9323851"/>
                  <a:gd name="connsiteY16" fmla="*/ 793852 h 813609"/>
                  <a:gd name="connsiteX17" fmla="*/ 1235140 w 9323851"/>
                  <a:gd name="connsiteY17" fmla="*/ 770871 h 813609"/>
                  <a:gd name="connsiteX18" fmla="*/ 48108 w 9323851"/>
                  <a:gd name="connsiteY18" fmla="*/ 813609 h 813609"/>
                  <a:gd name="connsiteX19" fmla="*/ 33133 w 9323851"/>
                  <a:gd name="connsiteY19" fmla="*/ 166263 h 813609"/>
                  <a:gd name="connsiteX0" fmla="*/ 33133 w 9323851"/>
                  <a:gd name="connsiteY0" fmla="*/ 166263 h 813609"/>
                  <a:gd name="connsiteX1" fmla="*/ 1221376 w 9323851"/>
                  <a:gd name="connsiteY1" fmla="*/ 7947 h 813609"/>
                  <a:gd name="connsiteX2" fmla="*/ 1732398 w 9323851"/>
                  <a:gd name="connsiteY2" fmla="*/ 28650 h 813609"/>
                  <a:gd name="connsiteX3" fmla="*/ 2045208 w 9323851"/>
                  <a:gd name="connsiteY3" fmla="*/ 55047 h 813609"/>
                  <a:gd name="connsiteX4" fmla="*/ 2230082 w 9323851"/>
                  <a:gd name="connsiteY4" fmla="*/ 201534 h 813609"/>
                  <a:gd name="connsiteX5" fmla="*/ 2457716 w 9323851"/>
                  <a:gd name="connsiteY5" fmla="*/ 335182 h 813609"/>
                  <a:gd name="connsiteX6" fmla="*/ 2830705 w 9323851"/>
                  <a:gd name="connsiteY6" fmla="*/ 430314 h 813609"/>
                  <a:gd name="connsiteX7" fmla="*/ 3240783 w 9323851"/>
                  <a:gd name="connsiteY7" fmla="*/ 423388 h 813609"/>
                  <a:gd name="connsiteX8" fmla="*/ 6433576 w 9323851"/>
                  <a:gd name="connsiteY8" fmla="*/ 441029 h 813609"/>
                  <a:gd name="connsiteX9" fmla="*/ 7050967 w 9323851"/>
                  <a:gd name="connsiteY9" fmla="*/ 131525 h 813609"/>
                  <a:gd name="connsiteX10" fmla="*/ 7650718 w 9323851"/>
                  <a:gd name="connsiteY10" fmla="*/ 17641 h 813609"/>
                  <a:gd name="connsiteX11" fmla="*/ 8462146 w 9323851"/>
                  <a:gd name="connsiteY11" fmla="*/ 0 h 813609"/>
                  <a:gd name="connsiteX12" fmla="*/ 9323298 w 9323851"/>
                  <a:gd name="connsiteY12" fmla="*/ 125101 h 813609"/>
                  <a:gd name="connsiteX13" fmla="*/ 9229004 w 9323851"/>
                  <a:gd name="connsiteY13" fmla="*/ 712146 h 813609"/>
                  <a:gd name="connsiteX14" fmla="*/ 5856575 w 9323851"/>
                  <a:gd name="connsiteY14" fmla="*/ 757002 h 813609"/>
                  <a:gd name="connsiteX15" fmla="*/ 4016931 w 9323851"/>
                  <a:gd name="connsiteY15" fmla="*/ 811494 h 813609"/>
                  <a:gd name="connsiteX16" fmla="*/ 2729230 w 9323851"/>
                  <a:gd name="connsiteY16" fmla="*/ 793852 h 813609"/>
                  <a:gd name="connsiteX17" fmla="*/ 1235140 w 9323851"/>
                  <a:gd name="connsiteY17" fmla="*/ 770871 h 813609"/>
                  <a:gd name="connsiteX18" fmla="*/ 48108 w 9323851"/>
                  <a:gd name="connsiteY18" fmla="*/ 813609 h 813609"/>
                  <a:gd name="connsiteX19" fmla="*/ 33133 w 9323851"/>
                  <a:gd name="connsiteY19" fmla="*/ 166263 h 813609"/>
                  <a:gd name="connsiteX0" fmla="*/ 33133 w 9323851"/>
                  <a:gd name="connsiteY0" fmla="*/ 120315 h 831800"/>
                  <a:gd name="connsiteX1" fmla="*/ 1221376 w 9323851"/>
                  <a:gd name="connsiteY1" fmla="*/ 26138 h 831800"/>
                  <a:gd name="connsiteX2" fmla="*/ 1732398 w 9323851"/>
                  <a:gd name="connsiteY2" fmla="*/ 46841 h 831800"/>
                  <a:gd name="connsiteX3" fmla="*/ 2045208 w 9323851"/>
                  <a:gd name="connsiteY3" fmla="*/ 73238 h 831800"/>
                  <a:gd name="connsiteX4" fmla="*/ 2230082 w 9323851"/>
                  <a:gd name="connsiteY4" fmla="*/ 219725 h 831800"/>
                  <a:gd name="connsiteX5" fmla="*/ 2457716 w 9323851"/>
                  <a:gd name="connsiteY5" fmla="*/ 353373 h 831800"/>
                  <a:gd name="connsiteX6" fmla="*/ 2830705 w 9323851"/>
                  <a:gd name="connsiteY6" fmla="*/ 448505 h 831800"/>
                  <a:gd name="connsiteX7" fmla="*/ 3240783 w 9323851"/>
                  <a:gd name="connsiteY7" fmla="*/ 441579 h 831800"/>
                  <a:gd name="connsiteX8" fmla="*/ 6433576 w 9323851"/>
                  <a:gd name="connsiteY8" fmla="*/ 459220 h 831800"/>
                  <a:gd name="connsiteX9" fmla="*/ 7050967 w 9323851"/>
                  <a:gd name="connsiteY9" fmla="*/ 149716 h 831800"/>
                  <a:gd name="connsiteX10" fmla="*/ 7650718 w 9323851"/>
                  <a:gd name="connsiteY10" fmla="*/ 35832 h 831800"/>
                  <a:gd name="connsiteX11" fmla="*/ 8462146 w 9323851"/>
                  <a:gd name="connsiteY11" fmla="*/ 18191 h 831800"/>
                  <a:gd name="connsiteX12" fmla="*/ 9323298 w 9323851"/>
                  <a:gd name="connsiteY12" fmla="*/ 143292 h 831800"/>
                  <a:gd name="connsiteX13" fmla="*/ 9229004 w 9323851"/>
                  <a:gd name="connsiteY13" fmla="*/ 730337 h 831800"/>
                  <a:gd name="connsiteX14" fmla="*/ 5856575 w 9323851"/>
                  <a:gd name="connsiteY14" fmla="*/ 775193 h 831800"/>
                  <a:gd name="connsiteX15" fmla="*/ 4016931 w 9323851"/>
                  <a:gd name="connsiteY15" fmla="*/ 829685 h 831800"/>
                  <a:gd name="connsiteX16" fmla="*/ 2729230 w 9323851"/>
                  <a:gd name="connsiteY16" fmla="*/ 812043 h 831800"/>
                  <a:gd name="connsiteX17" fmla="*/ 1235140 w 9323851"/>
                  <a:gd name="connsiteY17" fmla="*/ 789062 h 831800"/>
                  <a:gd name="connsiteX18" fmla="*/ 48108 w 9323851"/>
                  <a:gd name="connsiteY18" fmla="*/ 831800 h 831800"/>
                  <a:gd name="connsiteX19" fmla="*/ 33133 w 9323851"/>
                  <a:gd name="connsiteY19" fmla="*/ 120315 h 831800"/>
                  <a:gd name="connsiteX0" fmla="*/ 33133 w 9323851"/>
                  <a:gd name="connsiteY0" fmla="*/ 102124 h 813609"/>
                  <a:gd name="connsiteX1" fmla="*/ 1221376 w 9323851"/>
                  <a:gd name="connsiteY1" fmla="*/ 7947 h 813609"/>
                  <a:gd name="connsiteX2" fmla="*/ 1732398 w 9323851"/>
                  <a:gd name="connsiteY2" fmla="*/ 28650 h 813609"/>
                  <a:gd name="connsiteX3" fmla="*/ 2045208 w 9323851"/>
                  <a:gd name="connsiteY3" fmla="*/ 55047 h 813609"/>
                  <a:gd name="connsiteX4" fmla="*/ 2230082 w 9323851"/>
                  <a:gd name="connsiteY4" fmla="*/ 201534 h 813609"/>
                  <a:gd name="connsiteX5" fmla="*/ 2457716 w 9323851"/>
                  <a:gd name="connsiteY5" fmla="*/ 335182 h 813609"/>
                  <a:gd name="connsiteX6" fmla="*/ 2830705 w 9323851"/>
                  <a:gd name="connsiteY6" fmla="*/ 430314 h 813609"/>
                  <a:gd name="connsiteX7" fmla="*/ 3240783 w 9323851"/>
                  <a:gd name="connsiteY7" fmla="*/ 423388 h 813609"/>
                  <a:gd name="connsiteX8" fmla="*/ 6433576 w 9323851"/>
                  <a:gd name="connsiteY8" fmla="*/ 441029 h 813609"/>
                  <a:gd name="connsiteX9" fmla="*/ 7050967 w 9323851"/>
                  <a:gd name="connsiteY9" fmla="*/ 131525 h 813609"/>
                  <a:gd name="connsiteX10" fmla="*/ 7650718 w 9323851"/>
                  <a:gd name="connsiteY10" fmla="*/ 17641 h 813609"/>
                  <a:gd name="connsiteX11" fmla="*/ 8462146 w 9323851"/>
                  <a:gd name="connsiteY11" fmla="*/ 0 h 813609"/>
                  <a:gd name="connsiteX12" fmla="*/ 9323298 w 9323851"/>
                  <a:gd name="connsiteY12" fmla="*/ 125101 h 813609"/>
                  <a:gd name="connsiteX13" fmla="*/ 9229004 w 9323851"/>
                  <a:gd name="connsiteY13" fmla="*/ 712146 h 813609"/>
                  <a:gd name="connsiteX14" fmla="*/ 5856575 w 9323851"/>
                  <a:gd name="connsiteY14" fmla="*/ 757002 h 813609"/>
                  <a:gd name="connsiteX15" fmla="*/ 4016931 w 9323851"/>
                  <a:gd name="connsiteY15" fmla="*/ 811494 h 813609"/>
                  <a:gd name="connsiteX16" fmla="*/ 2729230 w 9323851"/>
                  <a:gd name="connsiteY16" fmla="*/ 793852 h 813609"/>
                  <a:gd name="connsiteX17" fmla="*/ 1235140 w 9323851"/>
                  <a:gd name="connsiteY17" fmla="*/ 770871 h 813609"/>
                  <a:gd name="connsiteX18" fmla="*/ 48108 w 9323851"/>
                  <a:gd name="connsiteY18" fmla="*/ 813609 h 813609"/>
                  <a:gd name="connsiteX19" fmla="*/ 33133 w 9323851"/>
                  <a:gd name="connsiteY19" fmla="*/ 102124 h 813609"/>
                  <a:gd name="connsiteX0" fmla="*/ 33133 w 9323851"/>
                  <a:gd name="connsiteY0" fmla="*/ 63641 h 813609"/>
                  <a:gd name="connsiteX1" fmla="*/ 1221376 w 9323851"/>
                  <a:gd name="connsiteY1" fmla="*/ 7947 h 813609"/>
                  <a:gd name="connsiteX2" fmla="*/ 1732398 w 9323851"/>
                  <a:gd name="connsiteY2" fmla="*/ 28650 h 813609"/>
                  <a:gd name="connsiteX3" fmla="*/ 2045208 w 9323851"/>
                  <a:gd name="connsiteY3" fmla="*/ 55047 h 813609"/>
                  <a:gd name="connsiteX4" fmla="*/ 2230082 w 9323851"/>
                  <a:gd name="connsiteY4" fmla="*/ 201534 h 813609"/>
                  <a:gd name="connsiteX5" fmla="*/ 2457716 w 9323851"/>
                  <a:gd name="connsiteY5" fmla="*/ 335182 h 813609"/>
                  <a:gd name="connsiteX6" fmla="*/ 2830705 w 9323851"/>
                  <a:gd name="connsiteY6" fmla="*/ 430314 h 813609"/>
                  <a:gd name="connsiteX7" fmla="*/ 3240783 w 9323851"/>
                  <a:gd name="connsiteY7" fmla="*/ 423388 h 813609"/>
                  <a:gd name="connsiteX8" fmla="*/ 6433576 w 9323851"/>
                  <a:gd name="connsiteY8" fmla="*/ 441029 h 813609"/>
                  <a:gd name="connsiteX9" fmla="*/ 7050967 w 9323851"/>
                  <a:gd name="connsiteY9" fmla="*/ 131525 h 813609"/>
                  <a:gd name="connsiteX10" fmla="*/ 7650718 w 9323851"/>
                  <a:gd name="connsiteY10" fmla="*/ 17641 h 813609"/>
                  <a:gd name="connsiteX11" fmla="*/ 8462146 w 9323851"/>
                  <a:gd name="connsiteY11" fmla="*/ 0 h 813609"/>
                  <a:gd name="connsiteX12" fmla="*/ 9323298 w 9323851"/>
                  <a:gd name="connsiteY12" fmla="*/ 125101 h 813609"/>
                  <a:gd name="connsiteX13" fmla="*/ 9229004 w 9323851"/>
                  <a:gd name="connsiteY13" fmla="*/ 712146 h 813609"/>
                  <a:gd name="connsiteX14" fmla="*/ 5856575 w 9323851"/>
                  <a:gd name="connsiteY14" fmla="*/ 757002 h 813609"/>
                  <a:gd name="connsiteX15" fmla="*/ 4016931 w 9323851"/>
                  <a:gd name="connsiteY15" fmla="*/ 811494 h 813609"/>
                  <a:gd name="connsiteX16" fmla="*/ 2729230 w 9323851"/>
                  <a:gd name="connsiteY16" fmla="*/ 793852 h 813609"/>
                  <a:gd name="connsiteX17" fmla="*/ 1235140 w 9323851"/>
                  <a:gd name="connsiteY17" fmla="*/ 770871 h 813609"/>
                  <a:gd name="connsiteX18" fmla="*/ 48108 w 9323851"/>
                  <a:gd name="connsiteY18" fmla="*/ 813609 h 813609"/>
                  <a:gd name="connsiteX19" fmla="*/ 33133 w 9323851"/>
                  <a:gd name="connsiteY19" fmla="*/ 63641 h 813609"/>
                  <a:gd name="connsiteX0" fmla="*/ 33133 w 9323851"/>
                  <a:gd name="connsiteY0" fmla="*/ 63641 h 813609"/>
                  <a:gd name="connsiteX1" fmla="*/ 1221376 w 9323851"/>
                  <a:gd name="connsiteY1" fmla="*/ 7947 h 813609"/>
                  <a:gd name="connsiteX2" fmla="*/ 1732398 w 9323851"/>
                  <a:gd name="connsiteY2" fmla="*/ 28650 h 813609"/>
                  <a:gd name="connsiteX3" fmla="*/ 2045208 w 9323851"/>
                  <a:gd name="connsiteY3" fmla="*/ 55047 h 813609"/>
                  <a:gd name="connsiteX4" fmla="*/ 2230082 w 9323851"/>
                  <a:gd name="connsiteY4" fmla="*/ 201534 h 813609"/>
                  <a:gd name="connsiteX5" fmla="*/ 2457716 w 9323851"/>
                  <a:gd name="connsiteY5" fmla="*/ 335182 h 813609"/>
                  <a:gd name="connsiteX6" fmla="*/ 2830705 w 9323851"/>
                  <a:gd name="connsiteY6" fmla="*/ 430314 h 813609"/>
                  <a:gd name="connsiteX7" fmla="*/ 3240783 w 9323851"/>
                  <a:gd name="connsiteY7" fmla="*/ 423388 h 813609"/>
                  <a:gd name="connsiteX8" fmla="*/ 6433576 w 9323851"/>
                  <a:gd name="connsiteY8" fmla="*/ 441029 h 813609"/>
                  <a:gd name="connsiteX9" fmla="*/ 7050967 w 9323851"/>
                  <a:gd name="connsiteY9" fmla="*/ 131525 h 813609"/>
                  <a:gd name="connsiteX10" fmla="*/ 7650718 w 9323851"/>
                  <a:gd name="connsiteY10" fmla="*/ 17641 h 813609"/>
                  <a:gd name="connsiteX11" fmla="*/ 8462146 w 9323851"/>
                  <a:gd name="connsiteY11" fmla="*/ 0 h 813609"/>
                  <a:gd name="connsiteX12" fmla="*/ 9323298 w 9323851"/>
                  <a:gd name="connsiteY12" fmla="*/ 125101 h 813609"/>
                  <a:gd name="connsiteX13" fmla="*/ 9229004 w 9323851"/>
                  <a:gd name="connsiteY13" fmla="*/ 712146 h 813609"/>
                  <a:gd name="connsiteX14" fmla="*/ 5856575 w 9323851"/>
                  <a:gd name="connsiteY14" fmla="*/ 757002 h 813609"/>
                  <a:gd name="connsiteX15" fmla="*/ 4016931 w 9323851"/>
                  <a:gd name="connsiteY15" fmla="*/ 811494 h 813609"/>
                  <a:gd name="connsiteX16" fmla="*/ 2729230 w 9323851"/>
                  <a:gd name="connsiteY16" fmla="*/ 793852 h 813609"/>
                  <a:gd name="connsiteX17" fmla="*/ 1235140 w 9323851"/>
                  <a:gd name="connsiteY17" fmla="*/ 770871 h 813609"/>
                  <a:gd name="connsiteX18" fmla="*/ 48108 w 9323851"/>
                  <a:gd name="connsiteY18" fmla="*/ 813609 h 813609"/>
                  <a:gd name="connsiteX19" fmla="*/ 33133 w 9323851"/>
                  <a:gd name="connsiteY19" fmla="*/ 63641 h 813609"/>
                  <a:gd name="connsiteX0" fmla="*/ 33133 w 9285403"/>
                  <a:gd name="connsiteY0" fmla="*/ 63641 h 813609"/>
                  <a:gd name="connsiteX1" fmla="*/ 1221376 w 9285403"/>
                  <a:gd name="connsiteY1" fmla="*/ 7947 h 813609"/>
                  <a:gd name="connsiteX2" fmla="*/ 1732398 w 9285403"/>
                  <a:gd name="connsiteY2" fmla="*/ 28650 h 813609"/>
                  <a:gd name="connsiteX3" fmla="*/ 2045208 w 9285403"/>
                  <a:gd name="connsiteY3" fmla="*/ 55047 h 813609"/>
                  <a:gd name="connsiteX4" fmla="*/ 2230082 w 9285403"/>
                  <a:gd name="connsiteY4" fmla="*/ 201534 h 813609"/>
                  <a:gd name="connsiteX5" fmla="*/ 2457716 w 9285403"/>
                  <a:gd name="connsiteY5" fmla="*/ 335182 h 813609"/>
                  <a:gd name="connsiteX6" fmla="*/ 2830705 w 9285403"/>
                  <a:gd name="connsiteY6" fmla="*/ 430314 h 813609"/>
                  <a:gd name="connsiteX7" fmla="*/ 3240783 w 9285403"/>
                  <a:gd name="connsiteY7" fmla="*/ 423388 h 813609"/>
                  <a:gd name="connsiteX8" fmla="*/ 6433576 w 9285403"/>
                  <a:gd name="connsiteY8" fmla="*/ 441029 h 813609"/>
                  <a:gd name="connsiteX9" fmla="*/ 7050967 w 9285403"/>
                  <a:gd name="connsiteY9" fmla="*/ 131525 h 813609"/>
                  <a:gd name="connsiteX10" fmla="*/ 7650718 w 9285403"/>
                  <a:gd name="connsiteY10" fmla="*/ 17641 h 813609"/>
                  <a:gd name="connsiteX11" fmla="*/ 8462146 w 9285403"/>
                  <a:gd name="connsiteY11" fmla="*/ 0 h 813609"/>
                  <a:gd name="connsiteX12" fmla="*/ 9284810 w 9285403"/>
                  <a:gd name="connsiteY12" fmla="*/ 99446 h 813609"/>
                  <a:gd name="connsiteX13" fmla="*/ 9229004 w 9285403"/>
                  <a:gd name="connsiteY13" fmla="*/ 712146 h 813609"/>
                  <a:gd name="connsiteX14" fmla="*/ 5856575 w 9285403"/>
                  <a:gd name="connsiteY14" fmla="*/ 757002 h 813609"/>
                  <a:gd name="connsiteX15" fmla="*/ 4016931 w 9285403"/>
                  <a:gd name="connsiteY15" fmla="*/ 811494 h 813609"/>
                  <a:gd name="connsiteX16" fmla="*/ 2729230 w 9285403"/>
                  <a:gd name="connsiteY16" fmla="*/ 793852 h 813609"/>
                  <a:gd name="connsiteX17" fmla="*/ 1235140 w 9285403"/>
                  <a:gd name="connsiteY17" fmla="*/ 770871 h 813609"/>
                  <a:gd name="connsiteX18" fmla="*/ 48108 w 9285403"/>
                  <a:gd name="connsiteY18" fmla="*/ 813609 h 813609"/>
                  <a:gd name="connsiteX19" fmla="*/ 33133 w 9285403"/>
                  <a:gd name="connsiteY19" fmla="*/ 63641 h 813609"/>
                  <a:gd name="connsiteX0" fmla="*/ 33133 w 9284810"/>
                  <a:gd name="connsiteY0" fmla="*/ 63641 h 813609"/>
                  <a:gd name="connsiteX1" fmla="*/ 1221376 w 9284810"/>
                  <a:gd name="connsiteY1" fmla="*/ 7947 h 813609"/>
                  <a:gd name="connsiteX2" fmla="*/ 1732398 w 9284810"/>
                  <a:gd name="connsiteY2" fmla="*/ 28650 h 813609"/>
                  <a:gd name="connsiteX3" fmla="*/ 2045208 w 9284810"/>
                  <a:gd name="connsiteY3" fmla="*/ 55047 h 813609"/>
                  <a:gd name="connsiteX4" fmla="*/ 2230082 w 9284810"/>
                  <a:gd name="connsiteY4" fmla="*/ 201534 h 813609"/>
                  <a:gd name="connsiteX5" fmla="*/ 2457716 w 9284810"/>
                  <a:gd name="connsiteY5" fmla="*/ 335182 h 813609"/>
                  <a:gd name="connsiteX6" fmla="*/ 2830705 w 9284810"/>
                  <a:gd name="connsiteY6" fmla="*/ 430314 h 813609"/>
                  <a:gd name="connsiteX7" fmla="*/ 3240783 w 9284810"/>
                  <a:gd name="connsiteY7" fmla="*/ 423388 h 813609"/>
                  <a:gd name="connsiteX8" fmla="*/ 6433576 w 9284810"/>
                  <a:gd name="connsiteY8" fmla="*/ 441029 h 813609"/>
                  <a:gd name="connsiteX9" fmla="*/ 7050967 w 9284810"/>
                  <a:gd name="connsiteY9" fmla="*/ 131525 h 813609"/>
                  <a:gd name="connsiteX10" fmla="*/ 7650718 w 9284810"/>
                  <a:gd name="connsiteY10" fmla="*/ 17641 h 813609"/>
                  <a:gd name="connsiteX11" fmla="*/ 8462146 w 9284810"/>
                  <a:gd name="connsiteY11" fmla="*/ 0 h 813609"/>
                  <a:gd name="connsiteX12" fmla="*/ 9284810 w 9284810"/>
                  <a:gd name="connsiteY12" fmla="*/ 99446 h 813609"/>
                  <a:gd name="connsiteX13" fmla="*/ 9229004 w 9284810"/>
                  <a:gd name="connsiteY13" fmla="*/ 712146 h 813609"/>
                  <a:gd name="connsiteX14" fmla="*/ 5856575 w 9284810"/>
                  <a:gd name="connsiteY14" fmla="*/ 757002 h 813609"/>
                  <a:gd name="connsiteX15" fmla="*/ 4016931 w 9284810"/>
                  <a:gd name="connsiteY15" fmla="*/ 811494 h 813609"/>
                  <a:gd name="connsiteX16" fmla="*/ 2729230 w 9284810"/>
                  <a:gd name="connsiteY16" fmla="*/ 793852 h 813609"/>
                  <a:gd name="connsiteX17" fmla="*/ 1235140 w 9284810"/>
                  <a:gd name="connsiteY17" fmla="*/ 770871 h 813609"/>
                  <a:gd name="connsiteX18" fmla="*/ 48108 w 9284810"/>
                  <a:gd name="connsiteY18" fmla="*/ 813609 h 813609"/>
                  <a:gd name="connsiteX19" fmla="*/ 33133 w 9284810"/>
                  <a:gd name="connsiteY19" fmla="*/ 63641 h 813609"/>
                  <a:gd name="connsiteX0" fmla="*/ 33133 w 9299748"/>
                  <a:gd name="connsiteY0" fmla="*/ 63641 h 813609"/>
                  <a:gd name="connsiteX1" fmla="*/ 1221376 w 9299748"/>
                  <a:gd name="connsiteY1" fmla="*/ 7947 h 813609"/>
                  <a:gd name="connsiteX2" fmla="*/ 1732398 w 9299748"/>
                  <a:gd name="connsiteY2" fmla="*/ 28650 h 813609"/>
                  <a:gd name="connsiteX3" fmla="*/ 2045208 w 9299748"/>
                  <a:gd name="connsiteY3" fmla="*/ 55047 h 813609"/>
                  <a:gd name="connsiteX4" fmla="*/ 2230082 w 9299748"/>
                  <a:gd name="connsiteY4" fmla="*/ 201534 h 813609"/>
                  <a:gd name="connsiteX5" fmla="*/ 2457716 w 9299748"/>
                  <a:gd name="connsiteY5" fmla="*/ 335182 h 813609"/>
                  <a:gd name="connsiteX6" fmla="*/ 2830705 w 9299748"/>
                  <a:gd name="connsiteY6" fmla="*/ 430314 h 813609"/>
                  <a:gd name="connsiteX7" fmla="*/ 3240783 w 9299748"/>
                  <a:gd name="connsiteY7" fmla="*/ 423388 h 813609"/>
                  <a:gd name="connsiteX8" fmla="*/ 6433576 w 9299748"/>
                  <a:gd name="connsiteY8" fmla="*/ 441029 h 813609"/>
                  <a:gd name="connsiteX9" fmla="*/ 7050967 w 9299748"/>
                  <a:gd name="connsiteY9" fmla="*/ 131525 h 813609"/>
                  <a:gd name="connsiteX10" fmla="*/ 7650718 w 9299748"/>
                  <a:gd name="connsiteY10" fmla="*/ 17641 h 813609"/>
                  <a:gd name="connsiteX11" fmla="*/ 8462146 w 9299748"/>
                  <a:gd name="connsiteY11" fmla="*/ 0 h 813609"/>
                  <a:gd name="connsiteX12" fmla="*/ 9284810 w 9299748"/>
                  <a:gd name="connsiteY12" fmla="*/ 99446 h 813609"/>
                  <a:gd name="connsiteX13" fmla="*/ 9229004 w 9299748"/>
                  <a:gd name="connsiteY13" fmla="*/ 712146 h 813609"/>
                  <a:gd name="connsiteX14" fmla="*/ 5856575 w 9299748"/>
                  <a:gd name="connsiteY14" fmla="*/ 757002 h 813609"/>
                  <a:gd name="connsiteX15" fmla="*/ 4016931 w 9299748"/>
                  <a:gd name="connsiteY15" fmla="*/ 811494 h 813609"/>
                  <a:gd name="connsiteX16" fmla="*/ 2729230 w 9299748"/>
                  <a:gd name="connsiteY16" fmla="*/ 793852 h 813609"/>
                  <a:gd name="connsiteX17" fmla="*/ 1235140 w 9299748"/>
                  <a:gd name="connsiteY17" fmla="*/ 770871 h 813609"/>
                  <a:gd name="connsiteX18" fmla="*/ 48108 w 9299748"/>
                  <a:gd name="connsiteY18" fmla="*/ 813609 h 813609"/>
                  <a:gd name="connsiteX19" fmla="*/ 33133 w 9299748"/>
                  <a:gd name="connsiteY19" fmla="*/ 63641 h 813609"/>
                  <a:gd name="connsiteX0" fmla="*/ 33133 w 9299748"/>
                  <a:gd name="connsiteY0" fmla="*/ 63641 h 813609"/>
                  <a:gd name="connsiteX1" fmla="*/ 1221376 w 9299748"/>
                  <a:gd name="connsiteY1" fmla="*/ 7947 h 813609"/>
                  <a:gd name="connsiteX2" fmla="*/ 1732398 w 9299748"/>
                  <a:gd name="connsiteY2" fmla="*/ 28650 h 813609"/>
                  <a:gd name="connsiteX3" fmla="*/ 2045208 w 9299748"/>
                  <a:gd name="connsiteY3" fmla="*/ 55047 h 813609"/>
                  <a:gd name="connsiteX4" fmla="*/ 2230082 w 9299748"/>
                  <a:gd name="connsiteY4" fmla="*/ 201534 h 813609"/>
                  <a:gd name="connsiteX5" fmla="*/ 2457716 w 9299748"/>
                  <a:gd name="connsiteY5" fmla="*/ 335182 h 813609"/>
                  <a:gd name="connsiteX6" fmla="*/ 2830705 w 9299748"/>
                  <a:gd name="connsiteY6" fmla="*/ 430314 h 813609"/>
                  <a:gd name="connsiteX7" fmla="*/ 3240783 w 9299748"/>
                  <a:gd name="connsiteY7" fmla="*/ 423388 h 813609"/>
                  <a:gd name="connsiteX8" fmla="*/ 6433576 w 9299748"/>
                  <a:gd name="connsiteY8" fmla="*/ 441029 h 813609"/>
                  <a:gd name="connsiteX9" fmla="*/ 7050967 w 9299748"/>
                  <a:gd name="connsiteY9" fmla="*/ 131525 h 813609"/>
                  <a:gd name="connsiteX10" fmla="*/ 7650718 w 9299748"/>
                  <a:gd name="connsiteY10" fmla="*/ 17641 h 813609"/>
                  <a:gd name="connsiteX11" fmla="*/ 8462146 w 9299748"/>
                  <a:gd name="connsiteY11" fmla="*/ 0 h 813609"/>
                  <a:gd name="connsiteX12" fmla="*/ 9284810 w 9299748"/>
                  <a:gd name="connsiteY12" fmla="*/ 99446 h 813609"/>
                  <a:gd name="connsiteX13" fmla="*/ 9229004 w 9299748"/>
                  <a:gd name="connsiteY13" fmla="*/ 712146 h 813609"/>
                  <a:gd name="connsiteX14" fmla="*/ 5856575 w 9299748"/>
                  <a:gd name="connsiteY14" fmla="*/ 757002 h 813609"/>
                  <a:gd name="connsiteX15" fmla="*/ 4016931 w 9299748"/>
                  <a:gd name="connsiteY15" fmla="*/ 811494 h 813609"/>
                  <a:gd name="connsiteX16" fmla="*/ 2729230 w 9299748"/>
                  <a:gd name="connsiteY16" fmla="*/ 793852 h 813609"/>
                  <a:gd name="connsiteX17" fmla="*/ 1235140 w 9299748"/>
                  <a:gd name="connsiteY17" fmla="*/ 770871 h 813609"/>
                  <a:gd name="connsiteX18" fmla="*/ 48108 w 9299748"/>
                  <a:gd name="connsiteY18" fmla="*/ 813609 h 813609"/>
                  <a:gd name="connsiteX19" fmla="*/ 33133 w 9299748"/>
                  <a:gd name="connsiteY19" fmla="*/ 63641 h 813609"/>
                  <a:gd name="connsiteX0" fmla="*/ 33133 w 9283478"/>
                  <a:gd name="connsiteY0" fmla="*/ 63641 h 813609"/>
                  <a:gd name="connsiteX1" fmla="*/ 1221376 w 9283478"/>
                  <a:gd name="connsiteY1" fmla="*/ 7947 h 813609"/>
                  <a:gd name="connsiteX2" fmla="*/ 1732398 w 9283478"/>
                  <a:gd name="connsiteY2" fmla="*/ 28650 h 813609"/>
                  <a:gd name="connsiteX3" fmla="*/ 2045208 w 9283478"/>
                  <a:gd name="connsiteY3" fmla="*/ 55047 h 813609"/>
                  <a:gd name="connsiteX4" fmla="*/ 2230082 w 9283478"/>
                  <a:gd name="connsiteY4" fmla="*/ 201534 h 813609"/>
                  <a:gd name="connsiteX5" fmla="*/ 2457716 w 9283478"/>
                  <a:gd name="connsiteY5" fmla="*/ 335182 h 813609"/>
                  <a:gd name="connsiteX6" fmla="*/ 2830705 w 9283478"/>
                  <a:gd name="connsiteY6" fmla="*/ 430314 h 813609"/>
                  <a:gd name="connsiteX7" fmla="*/ 3240783 w 9283478"/>
                  <a:gd name="connsiteY7" fmla="*/ 423388 h 813609"/>
                  <a:gd name="connsiteX8" fmla="*/ 6433576 w 9283478"/>
                  <a:gd name="connsiteY8" fmla="*/ 441029 h 813609"/>
                  <a:gd name="connsiteX9" fmla="*/ 7050967 w 9283478"/>
                  <a:gd name="connsiteY9" fmla="*/ 131525 h 813609"/>
                  <a:gd name="connsiteX10" fmla="*/ 7650718 w 9283478"/>
                  <a:gd name="connsiteY10" fmla="*/ 17641 h 813609"/>
                  <a:gd name="connsiteX11" fmla="*/ 8462146 w 9283478"/>
                  <a:gd name="connsiteY11" fmla="*/ 0 h 813609"/>
                  <a:gd name="connsiteX12" fmla="*/ 9246323 w 9283478"/>
                  <a:gd name="connsiteY12" fmla="*/ 35308 h 813609"/>
                  <a:gd name="connsiteX13" fmla="*/ 9229004 w 9283478"/>
                  <a:gd name="connsiteY13" fmla="*/ 712146 h 813609"/>
                  <a:gd name="connsiteX14" fmla="*/ 5856575 w 9283478"/>
                  <a:gd name="connsiteY14" fmla="*/ 757002 h 813609"/>
                  <a:gd name="connsiteX15" fmla="*/ 4016931 w 9283478"/>
                  <a:gd name="connsiteY15" fmla="*/ 811494 h 813609"/>
                  <a:gd name="connsiteX16" fmla="*/ 2729230 w 9283478"/>
                  <a:gd name="connsiteY16" fmla="*/ 793852 h 813609"/>
                  <a:gd name="connsiteX17" fmla="*/ 1235140 w 9283478"/>
                  <a:gd name="connsiteY17" fmla="*/ 770871 h 813609"/>
                  <a:gd name="connsiteX18" fmla="*/ 48108 w 9283478"/>
                  <a:gd name="connsiteY18" fmla="*/ 813609 h 813609"/>
                  <a:gd name="connsiteX19" fmla="*/ 33133 w 9283478"/>
                  <a:gd name="connsiteY19" fmla="*/ 63641 h 813609"/>
                  <a:gd name="connsiteX0" fmla="*/ 33133 w 9283478"/>
                  <a:gd name="connsiteY0" fmla="*/ 63641 h 813609"/>
                  <a:gd name="connsiteX1" fmla="*/ 1221376 w 9283478"/>
                  <a:gd name="connsiteY1" fmla="*/ 7947 h 813609"/>
                  <a:gd name="connsiteX2" fmla="*/ 1732398 w 9283478"/>
                  <a:gd name="connsiteY2" fmla="*/ 28650 h 813609"/>
                  <a:gd name="connsiteX3" fmla="*/ 2045208 w 9283478"/>
                  <a:gd name="connsiteY3" fmla="*/ 55047 h 813609"/>
                  <a:gd name="connsiteX4" fmla="*/ 2230082 w 9283478"/>
                  <a:gd name="connsiteY4" fmla="*/ 201534 h 813609"/>
                  <a:gd name="connsiteX5" fmla="*/ 2457716 w 9283478"/>
                  <a:gd name="connsiteY5" fmla="*/ 335182 h 813609"/>
                  <a:gd name="connsiteX6" fmla="*/ 2830705 w 9283478"/>
                  <a:gd name="connsiteY6" fmla="*/ 430314 h 813609"/>
                  <a:gd name="connsiteX7" fmla="*/ 3240783 w 9283478"/>
                  <a:gd name="connsiteY7" fmla="*/ 423388 h 813609"/>
                  <a:gd name="connsiteX8" fmla="*/ 6433576 w 9283478"/>
                  <a:gd name="connsiteY8" fmla="*/ 441029 h 813609"/>
                  <a:gd name="connsiteX9" fmla="*/ 7050967 w 9283478"/>
                  <a:gd name="connsiteY9" fmla="*/ 131525 h 813609"/>
                  <a:gd name="connsiteX10" fmla="*/ 7650718 w 9283478"/>
                  <a:gd name="connsiteY10" fmla="*/ 17641 h 813609"/>
                  <a:gd name="connsiteX11" fmla="*/ 8462146 w 9283478"/>
                  <a:gd name="connsiteY11" fmla="*/ 0 h 813609"/>
                  <a:gd name="connsiteX12" fmla="*/ 9246323 w 9283478"/>
                  <a:gd name="connsiteY12" fmla="*/ 35308 h 813609"/>
                  <a:gd name="connsiteX13" fmla="*/ 9229004 w 9283478"/>
                  <a:gd name="connsiteY13" fmla="*/ 712146 h 813609"/>
                  <a:gd name="connsiteX14" fmla="*/ 5856575 w 9283478"/>
                  <a:gd name="connsiteY14" fmla="*/ 757002 h 813609"/>
                  <a:gd name="connsiteX15" fmla="*/ 4016931 w 9283478"/>
                  <a:gd name="connsiteY15" fmla="*/ 811494 h 813609"/>
                  <a:gd name="connsiteX16" fmla="*/ 2729230 w 9283478"/>
                  <a:gd name="connsiteY16" fmla="*/ 793852 h 813609"/>
                  <a:gd name="connsiteX17" fmla="*/ 1235140 w 9283478"/>
                  <a:gd name="connsiteY17" fmla="*/ 770871 h 813609"/>
                  <a:gd name="connsiteX18" fmla="*/ 48108 w 9283478"/>
                  <a:gd name="connsiteY18" fmla="*/ 813609 h 813609"/>
                  <a:gd name="connsiteX19" fmla="*/ 33133 w 9283478"/>
                  <a:gd name="connsiteY19" fmla="*/ 63641 h 81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83478" h="813609">
                    <a:moveTo>
                      <a:pt x="33133" y="63641"/>
                    </a:moveTo>
                    <a:cubicBezTo>
                      <a:pt x="337200" y="11171"/>
                      <a:pt x="938165" y="13779"/>
                      <a:pt x="1221376" y="7947"/>
                    </a:cubicBezTo>
                    <a:cubicBezTo>
                      <a:pt x="1504587" y="2115"/>
                      <a:pt x="1533012" y="37415"/>
                      <a:pt x="1732398" y="28650"/>
                    </a:cubicBezTo>
                    <a:cubicBezTo>
                      <a:pt x="1862327" y="-26689"/>
                      <a:pt x="1940938" y="46248"/>
                      <a:pt x="2045208" y="55047"/>
                    </a:cubicBezTo>
                    <a:cubicBezTo>
                      <a:pt x="2079739" y="100489"/>
                      <a:pt x="2161331" y="154845"/>
                      <a:pt x="2230082" y="201534"/>
                    </a:cubicBezTo>
                    <a:cubicBezTo>
                      <a:pt x="2298833" y="248223"/>
                      <a:pt x="2357612" y="297052"/>
                      <a:pt x="2457716" y="335182"/>
                    </a:cubicBezTo>
                    <a:cubicBezTo>
                      <a:pt x="2557820" y="373312"/>
                      <a:pt x="2679282" y="398603"/>
                      <a:pt x="2830705" y="430314"/>
                    </a:cubicBezTo>
                    <a:cubicBezTo>
                      <a:pt x="2967398" y="428005"/>
                      <a:pt x="2951690" y="425697"/>
                      <a:pt x="3240783" y="423388"/>
                    </a:cubicBezTo>
                    <a:cubicBezTo>
                      <a:pt x="4305047" y="429268"/>
                      <a:pt x="5369312" y="526589"/>
                      <a:pt x="6433576" y="441029"/>
                    </a:cubicBezTo>
                    <a:cubicBezTo>
                      <a:pt x="6791773" y="266741"/>
                      <a:pt x="6794370" y="194053"/>
                      <a:pt x="7050967" y="131525"/>
                    </a:cubicBezTo>
                    <a:cubicBezTo>
                      <a:pt x="7403284" y="42764"/>
                      <a:pt x="7450801" y="35282"/>
                      <a:pt x="7650718" y="17641"/>
                    </a:cubicBezTo>
                    <a:lnTo>
                      <a:pt x="8462146" y="0"/>
                    </a:lnTo>
                    <a:cubicBezTo>
                      <a:pt x="8758897" y="20321"/>
                      <a:pt x="9048589" y="-25142"/>
                      <a:pt x="9246323" y="35308"/>
                    </a:cubicBezTo>
                    <a:cubicBezTo>
                      <a:pt x="9252748" y="203726"/>
                      <a:pt x="9336577" y="456090"/>
                      <a:pt x="9229004" y="712146"/>
                    </a:cubicBezTo>
                    <a:lnTo>
                      <a:pt x="5856575" y="757002"/>
                    </a:lnTo>
                    <a:lnTo>
                      <a:pt x="4016931" y="811494"/>
                    </a:lnTo>
                    <a:lnTo>
                      <a:pt x="2729230" y="793852"/>
                    </a:lnTo>
                    <a:cubicBezTo>
                      <a:pt x="2103196" y="711004"/>
                      <a:pt x="1627494" y="863879"/>
                      <a:pt x="1235140" y="770871"/>
                    </a:cubicBezTo>
                    <a:lnTo>
                      <a:pt x="48108" y="813609"/>
                    </a:lnTo>
                    <a:cubicBezTo>
                      <a:pt x="-45971" y="754805"/>
                      <a:pt x="25612" y="315485"/>
                      <a:pt x="33133" y="63641"/>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9882" y="3647659"/>
                <a:ext cx="9235488" cy="2962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3" name="Picture 22"/>
          <p:cNvPicPr>
            <a:picLocks noChangeAspect="1"/>
          </p:cNvPicPr>
          <p:nvPr/>
        </p:nvPicPr>
        <p:blipFill>
          <a:blip r:embed="rId12"/>
          <a:stretch>
            <a:fillRect/>
          </a:stretch>
        </p:blipFill>
        <p:spPr>
          <a:xfrm>
            <a:off x="4578273" y="6007645"/>
            <a:ext cx="2033806" cy="412258"/>
          </a:xfrm>
          <a:prstGeom prst="rect">
            <a:avLst/>
          </a:prstGeom>
        </p:spPr>
      </p:pic>
    </p:spTree>
    <p:extLst>
      <p:ext uri="{BB962C8B-B14F-4D97-AF65-F5344CB8AC3E}">
        <p14:creationId xmlns:p14="http://schemas.microsoft.com/office/powerpoint/2010/main" val="42303446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8" descr="stick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TextBox 32"/>
          <p:cNvSpPr txBox="1"/>
          <p:nvPr/>
        </p:nvSpPr>
        <p:spPr>
          <a:xfrm>
            <a:off x="5704876" y="1200185"/>
            <a:ext cx="3185939" cy="4247317"/>
          </a:xfrm>
          <a:prstGeom prst="rect">
            <a:avLst/>
          </a:prstGeom>
          <a:noFill/>
        </p:spPr>
        <p:txBody>
          <a:bodyPr wrap="square" rtlCol="0">
            <a:spAutoFit/>
          </a:bodyPr>
          <a:lstStyle/>
          <a:p>
            <a:r>
              <a:rPr lang="en-US" b="1" dirty="0" smtClean="0">
                <a:solidFill>
                  <a:srgbClr val="404040"/>
                </a:solidFill>
              </a:rPr>
              <a:t>Average year minimum flows are already close to optimum—biggest gap in infrequent dry years. </a:t>
            </a:r>
          </a:p>
          <a:p>
            <a:endParaRPr lang="en-US" dirty="0" smtClean="0">
              <a:solidFill>
                <a:srgbClr val="404040"/>
              </a:solidFill>
            </a:endParaRPr>
          </a:p>
          <a:p>
            <a:r>
              <a:rPr lang="en-US" dirty="0" smtClean="0">
                <a:solidFill>
                  <a:srgbClr val="404040"/>
                </a:solidFill>
              </a:rPr>
              <a:t>1 </a:t>
            </a:r>
            <a:r>
              <a:rPr lang="en-US" dirty="0">
                <a:solidFill>
                  <a:srgbClr val="404040"/>
                </a:solidFill>
              </a:rPr>
              <a:t>in </a:t>
            </a:r>
            <a:r>
              <a:rPr lang="en-US" dirty="0" smtClean="0">
                <a:solidFill>
                  <a:srgbClr val="404040"/>
                </a:solidFill>
              </a:rPr>
              <a:t>10  Year Drought</a:t>
            </a:r>
            <a:r>
              <a:rPr lang="en-US" dirty="0">
                <a:solidFill>
                  <a:srgbClr val="404040"/>
                </a:solidFill>
              </a:rPr>
              <a:t>: </a:t>
            </a:r>
            <a:endParaRPr lang="en-US" dirty="0" smtClean="0">
              <a:solidFill>
                <a:srgbClr val="404040"/>
              </a:solidFill>
            </a:endParaRPr>
          </a:p>
          <a:p>
            <a:pPr marL="285750" indent="-285750">
              <a:buFont typeface="Arial" panose="020B0604020202020204" pitchFamily="34" charset="0"/>
              <a:buChar char="•"/>
            </a:pPr>
            <a:r>
              <a:rPr lang="en-US" dirty="0" smtClean="0">
                <a:solidFill>
                  <a:srgbClr val="008000"/>
                </a:solidFill>
              </a:rPr>
              <a:t>Optimal = 55 </a:t>
            </a:r>
            <a:r>
              <a:rPr lang="en-US" dirty="0" err="1" smtClean="0">
                <a:solidFill>
                  <a:srgbClr val="008000"/>
                </a:solidFill>
              </a:rPr>
              <a:t>cfs</a:t>
            </a:r>
            <a:endParaRPr lang="en-US" dirty="0" smtClean="0">
              <a:solidFill>
                <a:srgbClr val="008000"/>
              </a:solidFill>
            </a:endParaRPr>
          </a:p>
          <a:p>
            <a:pPr marL="285750" indent="-285750">
              <a:buFont typeface="Arial" panose="020B0604020202020204" pitchFamily="34" charset="0"/>
              <a:buChar char="•"/>
            </a:pPr>
            <a:r>
              <a:rPr lang="en-US" dirty="0" smtClean="0">
                <a:solidFill>
                  <a:schemeClr val="accent6">
                    <a:lumMod val="75000"/>
                  </a:schemeClr>
                </a:solidFill>
              </a:rPr>
              <a:t>Moderate = 44-50 </a:t>
            </a:r>
            <a:r>
              <a:rPr lang="en-US" dirty="0" err="1" smtClean="0">
                <a:solidFill>
                  <a:schemeClr val="accent6">
                    <a:lumMod val="75000"/>
                  </a:schemeClr>
                </a:solidFill>
              </a:rPr>
              <a:t>cfs</a:t>
            </a:r>
            <a:endParaRPr lang="en-US" dirty="0" smtClean="0">
              <a:solidFill>
                <a:schemeClr val="accent6">
                  <a:lumMod val="75000"/>
                </a:schemeClr>
              </a:solidFill>
            </a:endParaRPr>
          </a:p>
          <a:p>
            <a:pPr marL="285750" indent="-285750">
              <a:buFont typeface="Arial" panose="020B0604020202020204" pitchFamily="34" charset="0"/>
              <a:buChar char="•"/>
            </a:pPr>
            <a:r>
              <a:rPr lang="en-US" dirty="0" smtClean="0"/>
              <a:t>Existing = 24 </a:t>
            </a:r>
            <a:r>
              <a:rPr lang="en-US" dirty="0" err="1" smtClean="0"/>
              <a:t>cfs</a:t>
            </a:r>
            <a:r>
              <a:rPr lang="en-US" dirty="0" smtClean="0"/>
              <a:t> </a:t>
            </a:r>
            <a:endParaRPr lang="en-US" dirty="0"/>
          </a:p>
          <a:p>
            <a:endParaRPr lang="en-US" dirty="0" smtClean="0">
              <a:solidFill>
                <a:srgbClr val="404040"/>
              </a:solidFill>
            </a:endParaRPr>
          </a:p>
          <a:p>
            <a:r>
              <a:rPr lang="en-US" dirty="0">
                <a:solidFill>
                  <a:srgbClr val="404040"/>
                </a:solidFill>
              </a:rPr>
              <a:t>1 in 5 </a:t>
            </a:r>
            <a:r>
              <a:rPr lang="en-US" dirty="0" smtClean="0">
                <a:solidFill>
                  <a:srgbClr val="404040"/>
                </a:solidFill>
              </a:rPr>
              <a:t>Year Drought</a:t>
            </a:r>
            <a:r>
              <a:rPr lang="en-US" dirty="0">
                <a:solidFill>
                  <a:srgbClr val="404040"/>
                </a:solidFill>
              </a:rPr>
              <a:t>: </a:t>
            </a:r>
          </a:p>
          <a:p>
            <a:pPr marL="285750" indent="-285750">
              <a:buFont typeface="Arial"/>
              <a:buChar char="•"/>
            </a:pPr>
            <a:r>
              <a:rPr lang="en-US" dirty="0">
                <a:solidFill>
                  <a:srgbClr val="008000"/>
                </a:solidFill>
              </a:rPr>
              <a:t>Optimal </a:t>
            </a:r>
            <a:r>
              <a:rPr lang="en-US" dirty="0" smtClean="0">
                <a:solidFill>
                  <a:srgbClr val="008000"/>
                </a:solidFill>
              </a:rPr>
              <a:t>= 58 </a:t>
            </a:r>
            <a:r>
              <a:rPr lang="en-US" dirty="0" err="1" smtClean="0">
                <a:solidFill>
                  <a:srgbClr val="008000"/>
                </a:solidFill>
              </a:rPr>
              <a:t>cfs</a:t>
            </a:r>
            <a:endParaRPr lang="en-US" dirty="0">
              <a:solidFill>
                <a:srgbClr val="008000"/>
              </a:solidFill>
            </a:endParaRPr>
          </a:p>
          <a:p>
            <a:pPr marL="285750" indent="-285750">
              <a:buFont typeface="Arial"/>
              <a:buChar char="•"/>
            </a:pPr>
            <a:r>
              <a:rPr lang="en-US" dirty="0" smtClean="0">
                <a:solidFill>
                  <a:schemeClr val="accent6">
                    <a:lumMod val="75000"/>
                  </a:schemeClr>
                </a:solidFill>
              </a:rPr>
              <a:t>Moderate = 46-51 </a:t>
            </a:r>
            <a:r>
              <a:rPr lang="en-US" dirty="0" err="1" smtClean="0">
                <a:solidFill>
                  <a:schemeClr val="accent6">
                    <a:lumMod val="75000"/>
                  </a:schemeClr>
                </a:solidFill>
              </a:rPr>
              <a:t>cfs</a:t>
            </a:r>
            <a:endParaRPr lang="en-US" dirty="0">
              <a:solidFill>
                <a:schemeClr val="accent6">
                  <a:lumMod val="75000"/>
                </a:schemeClr>
              </a:solidFill>
            </a:endParaRPr>
          </a:p>
          <a:p>
            <a:pPr marL="285750" indent="-285750">
              <a:buFont typeface="Arial"/>
              <a:buChar char="•"/>
            </a:pPr>
            <a:r>
              <a:rPr lang="en-US" dirty="0" smtClean="0"/>
              <a:t>Existing = 39 </a:t>
            </a:r>
            <a:r>
              <a:rPr lang="en-US" dirty="0" err="1" smtClean="0"/>
              <a:t>cfs</a:t>
            </a:r>
            <a:endParaRPr lang="en-US" dirty="0">
              <a:solidFill>
                <a:srgbClr val="404040"/>
              </a:solidFill>
            </a:endParaRPr>
          </a:p>
          <a:p>
            <a:endParaRPr lang="en-US" dirty="0">
              <a:solidFill>
                <a:srgbClr val="404040"/>
              </a:solidFill>
            </a:endParaRPr>
          </a:p>
        </p:txBody>
      </p:sp>
      <p:pic>
        <p:nvPicPr>
          <p:cNvPr id="2" name="Picture 1" descr="Figure_3-7.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22" y="883181"/>
            <a:ext cx="5766714" cy="5446341"/>
          </a:xfrm>
          <a:prstGeom prst="rect">
            <a:avLst/>
          </a:prstGeom>
        </p:spPr>
      </p:pic>
      <p:sp>
        <p:nvSpPr>
          <p:cNvPr id="7" name="TextBox 6"/>
          <p:cNvSpPr txBox="1">
            <a:spLocks noChangeArrowheads="1"/>
          </p:cNvSpPr>
          <p:nvPr/>
        </p:nvSpPr>
        <p:spPr bwMode="auto">
          <a:xfrm>
            <a:off x="415192" y="258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376092"/>
                </a:solidFill>
                <a:latin typeface="Arial Narrow" charset="0"/>
                <a:cs typeface="Arial Narrow" charset="0"/>
              </a:rPr>
              <a:t>DEVELOPING MANAGEMENT TARGETS</a:t>
            </a:r>
            <a:endParaRPr lang="en-US" sz="2800" b="1" dirty="0">
              <a:solidFill>
                <a:srgbClr val="376092"/>
              </a:solidFill>
              <a:latin typeface="Arial Narrow" charset="0"/>
              <a:cs typeface="Arial Narrow" charset="0"/>
            </a:endParaRPr>
          </a:p>
        </p:txBody>
      </p:sp>
    </p:spTree>
    <p:extLst>
      <p:ext uri="{BB962C8B-B14F-4D97-AF65-F5344CB8AC3E}">
        <p14:creationId xmlns:p14="http://schemas.microsoft.com/office/powerpoint/2010/main" val="11018810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a:graphicFrameLocks/>
          </p:cNvGraphicFramePr>
          <p:nvPr>
            <p:extLst>
              <p:ext uri="{D42A27DB-BD31-4B8C-83A1-F6EECF244321}">
                <p14:modId xmlns:p14="http://schemas.microsoft.com/office/powerpoint/2010/main" val="3116475741"/>
              </p:ext>
            </p:extLst>
          </p:nvPr>
        </p:nvGraphicFramePr>
        <p:xfrm>
          <a:off x="63501" y="1047068"/>
          <a:ext cx="5477328" cy="5155833"/>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39"/>
          <p:cNvSpPr/>
          <p:nvPr/>
        </p:nvSpPr>
        <p:spPr>
          <a:xfrm>
            <a:off x="883860" y="4702629"/>
            <a:ext cx="4156227" cy="879546"/>
          </a:xfrm>
          <a:prstGeom prst="rect">
            <a:avLst/>
          </a:prstGeom>
          <a:pattFill prst="ltDnDiag">
            <a:fgClr>
              <a:prstClr val="black"/>
            </a:fgClr>
            <a:bgClr>
              <a:schemeClr val="bg1"/>
            </a:bgClr>
          </a:patt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38" descr="sticker.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TextBox 32"/>
          <p:cNvSpPr txBox="1"/>
          <p:nvPr/>
        </p:nvSpPr>
        <p:spPr>
          <a:xfrm>
            <a:off x="5540829" y="1060618"/>
            <a:ext cx="3517446" cy="5139870"/>
          </a:xfrm>
          <a:prstGeom prst="rect">
            <a:avLst/>
          </a:prstGeom>
          <a:noFill/>
        </p:spPr>
        <p:txBody>
          <a:bodyPr wrap="square" rtlCol="0">
            <a:spAutoFit/>
          </a:bodyPr>
          <a:lstStyle/>
          <a:p>
            <a:r>
              <a:rPr lang="en-US" b="1" dirty="0">
                <a:solidFill>
                  <a:srgbClr val="404040"/>
                </a:solidFill>
              </a:rPr>
              <a:t>Managing for moderate ecological benefit in less extreme droughts</a:t>
            </a:r>
          </a:p>
          <a:p>
            <a:endParaRPr lang="en-US" dirty="0" smtClean="0">
              <a:solidFill>
                <a:srgbClr val="404040"/>
              </a:solidFill>
            </a:endParaRPr>
          </a:p>
          <a:p>
            <a:r>
              <a:rPr lang="en-US" dirty="0" smtClean="0">
                <a:solidFill>
                  <a:srgbClr val="404040"/>
                </a:solidFill>
              </a:rPr>
              <a:t>1 </a:t>
            </a:r>
            <a:r>
              <a:rPr lang="en-US" dirty="0">
                <a:solidFill>
                  <a:srgbClr val="404040"/>
                </a:solidFill>
              </a:rPr>
              <a:t>in </a:t>
            </a:r>
            <a:r>
              <a:rPr lang="en-US" dirty="0" smtClean="0">
                <a:solidFill>
                  <a:srgbClr val="404040"/>
                </a:solidFill>
              </a:rPr>
              <a:t>10  Year Drought</a:t>
            </a:r>
            <a:r>
              <a:rPr lang="en-US" dirty="0">
                <a:solidFill>
                  <a:srgbClr val="404040"/>
                </a:solidFill>
              </a:rPr>
              <a:t>: </a:t>
            </a:r>
            <a:endParaRPr lang="en-US" dirty="0" smtClean="0">
              <a:solidFill>
                <a:srgbClr val="404040"/>
              </a:solidFill>
            </a:endParaRPr>
          </a:p>
          <a:p>
            <a:pPr marL="285750" indent="-285750">
              <a:buFont typeface="Arial" panose="020B0604020202020204" pitchFamily="34" charset="0"/>
              <a:buChar char="•"/>
            </a:pPr>
            <a:r>
              <a:rPr lang="en-US" dirty="0" smtClean="0">
                <a:solidFill>
                  <a:srgbClr val="008000"/>
                </a:solidFill>
              </a:rPr>
              <a:t>Optimal = 55 </a:t>
            </a:r>
            <a:r>
              <a:rPr lang="en-US" dirty="0" err="1" smtClean="0">
                <a:solidFill>
                  <a:srgbClr val="008000"/>
                </a:solidFill>
              </a:rPr>
              <a:t>cfs</a:t>
            </a:r>
            <a:endParaRPr lang="en-US" dirty="0" smtClean="0">
              <a:solidFill>
                <a:srgbClr val="008000"/>
              </a:solidFill>
            </a:endParaRPr>
          </a:p>
          <a:p>
            <a:pPr marL="285750" indent="-285750">
              <a:buFont typeface="Arial" panose="020B0604020202020204" pitchFamily="34" charset="0"/>
              <a:buChar char="•"/>
            </a:pPr>
            <a:r>
              <a:rPr lang="en-US" dirty="0" smtClean="0">
                <a:solidFill>
                  <a:schemeClr val="accent6">
                    <a:lumMod val="75000"/>
                  </a:schemeClr>
                </a:solidFill>
              </a:rPr>
              <a:t>Moderate = 44-50 </a:t>
            </a:r>
            <a:r>
              <a:rPr lang="en-US" dirty="0" err="1" smtClean="0">
                <a:solidFill>
                  <a:schemeClr val="accent6">
                    <a:lumMod val="75000"/>
                  </a:schemeClr>
                </a:solidFill>
              </a:rPr>
              <a:t>cfs</a:t>
            </a:r>
            <a:endParaRPr lang="en-US" dirty="0" smtClean="0">
              <a:solidFill>
                <a:schemeClr val="accent6">
                  <a:lumMod val="75000"/>
                </a:schemeClr>
              </a:solidFill>
            </a:endParaRPr>
          </a:p>
          <a:p>
            <a:pPr marL="285750" indent="-285750">
              <a:buFont typeface="Arial" panose="020B0604020202020204" pitchFamily="34" charset="0"/>
              <a:buChar char="•"/>
            </a:pPr>
            <a:r>
              <a:rPr lang="en-US" dirty="0" smtClean="0"/>
              <a:t>Existing = 24 </a:t>
            </a:r>
            <a:r>
              <a:rPr lang="en-US" dirty="0" err="1" smtClean="0"/>
              <a:t>cfs</a:t>
            </a:r>
            <a:r>
              <a:rPr lang="en-US" dirty="0" smtClean="0"/>
              <a:t> </a:t>
            </a:r>
          </a:p>
          <a:p>
            <a:pPr marL="285750" indent="-285750">
              <a:buFont typeface="Arial" panose="020B0604020202020204" pitchFamily="34" charset="0"/>
              <a:buChar char="•"/>
            </a:pPr>
            <a:r>
              <a:rPr lang="en-US" b="1" dirty="0" smtClean="0">
                <a:solidFill>
                  <a:srgbClr val="FF0000"/>
                </a:solidFill>
              </a:rPr>
              <a:t>Gap = 20 - 26 </a:t>
            </a:r>
            <a:r>
              <a:rPr lang="en-US" b="1" dirty="0" err="1" smtClean="0">
                <a:solidFill>
                  <a:srgbClr val="FF0000"/>
                </a:solidFill>
              </a:rPr>
              <a:t>cfs</a:t>
            </a:r>
            <a:endParaRPr lang="en-US" b="1" dirty="0">
              <a:solidFill>
                <a:srgbClr val="FF0000"/>
              </a:solidFill>
            </a:endParaRPr>
          </a:p>
          <a:p>
            <a:endParaRPr lang="en-US" dirty="0" smtClean="0">
              <a:solidFill>
                <a:srgbClr val="404040"/>
              </a:solidFill>
            </a:endParaRPr>
          </a:p>
          <a:p>
            <a:r>
              <a:rPr lang="en-US" dirty="0">
                <a:solidFill>
                  <a:srgbClr val="404040"/>
                </a:solidFill>
              </a:rPr>
              <a:t>1 in 5 </a:t>
            </a:r>
            <a:r>
              <a:rPr lang="en-US" dirty="0" smtClean="0">
                <a:solidFill>
                  <a:srgbClr val="404040"/>
                </a:solidFill>
              </a:rPr>
              <a:t>Year Drought</a:t>
            </a:r>
            <a:r>
              <a:rPr lang="en-US" dirty="0">
                <a:solidFill>
                  <a:srgbClr val="404040"/>
                </a:solidFill>
              </a:rPr>
              <a:t>: </a:t>
            </a:r>
          </a:p>
          <a:p>
            <a:pPr marL="285750" indent="-285750">
              <a:buFont typeface="Arial"/>
              <a:buChar char="•"/>
            </a:pPr>
            <a:r>
              <a:rPr lang="en-US" dirty="0">
                <a:solidFill>
                  <a:srgbClr val="008000"/>
                </a:solidFill>
              </a:rPr>
              <a:t>Optimal </a:t>
            </a:r>
            <a:r>
              <a:rPr lang="en-US" dirty="0" smtClean="0">
                <a:solidFill>
                  <a:srgbClr val="008000"/>
                </a:solidFill>
              </a:rPr>
              <a:t>= 58 </a:t>
            </a:r>
            <a:r>
              <a:rPr lang="en-US" dirty="0" err="1" smtClean="0">
                <a:solidFill>
                  <a:srgbClr val="008000"/>
                </a:solidFill>
              </a:rPr>
              <a:t>cfs</a:t>
            </a:r>
            <a:endParaRPr lang="en-US" dirty="0">
              <a:solidFill>
                <a:srgbClr val="008000"/>
              </a:solidFill>
            </a:endParaRPr>
          </a:p>
          <a:p>
            <a:pPr marL="285750" indent="-285750">
              <a:buFont typeface="Arial"/>
              <a:buChar char="•"/>
            </a:pPr>
            <a:r>
              <a:rPr lang="en-US" dirty="0" smtClean="0">
                <a:solidFill>
                  <a:schemeClr val="accent6">
                    <a:lumMod val="75000"/>
                  </a:schemeClr>
                </a:solidFill>
              </a:rPr>
              <a:t>Moderate = 46-51 </a:t>
            </a:r>
            <a:r>
              <a:rPr lang="en-US" dirty="0" err="1" smtClean="0">
                <a:solidFill>
                  <a:schemeClr val="accent6">
                    <a:lumMod val="75000"/>
                  </a:schemeClr>
                </a:solidFill>
              </a:rPr>
              <a:t>cfs</a:t>
            </a:r>
            <a:endParaRPr lang="en-US" dirty="0">
              <a:solidFill>
                <a:schemeClr val="accent6">
                  <a:lumMod val="75000"/>
                </a:schemeClr>
              </a:solidFill>
            </a:endParaRPr>
          </a:p>
          <a:p>
            <a:pPr marL="285750" indent="-285750">
              <a:buFont typeface="Arial"/>
              <a:buChar char="•"/>
            </a:pPr>
            <a:r>
              <a:rPr lang="en-US" dirty="0" smtClean="0"/>
              <a:t>Existing = 39 </a:t>
            </a:r>
            <a:r>
              <a:rPr lang="en-US" dirty="0" err="1" smtClean="0"/>
              <a:t>cfs</a:t>
            </a:r>
            <a:endParaRPr lang="en-US" dirty="0" smtClean="0"/>
          </a:p>
          <a:p>
            <a:pPr marL="285750" indent="-285750">
              <a:buFont typeface="Arial"/>
              <a:buChar char="•"/>
            </a:pPr>
            <a:r>
              <a:rPr lang="en-US" b="1" dirty="0" smtClean="0">
                <a:solidFill>
                  <a:srgbClr val="FF0000"/>
                </a:solidFill>
              </a:rPr>
              <a:t>Gap = 7 - 12 </a:t>
            </a:r>
            <a:r>
              <a:rPr lang="en-US" b="1" dirty="0" err="1" smtClean="0">
                <a:solidFill>
                  <a:srgbClr val="FF0000"/>
                </a:solidFill>
              </a:rPr>
              <a:t>cfs</a:t>
            </a:r>
            <a:endParaRPr lang="en-US" b="1" dirty="0">
              <a:solidFill>
                <a:srgbClr val="FF0000"/>
              </a:solidFill>
            </a:endParaRPr>
          </a:p>
          <a:p>
            <a:endParaRPr lang="en-US" dirty="0">
              <a:solidFill>
                <a:srgbClr val="404040"/>
              </a:solidFill>
            </a:endParaRPr>
          </a:p>
          <a:p>
            <a:r>
              <a:rPr lang="en-US" dirty="0" smtClean="0">
                <a:solidFill>
                  <a:schemeClr val="tx1">
                    <a:lumMod val="75000"/>
                    <a:lumOff val="25000"/>
                  </a:schemeClr>
                </a:solidFill>
              </a:rPr>
              <a:t>	</a:t>
            </a:r>
            <a:r>
              <a:rPr lang="en-US" sz="2000" dirty="0" smtClean="0">
                <a:solidFill>
                  <a:schemeClr val="accent1">
                    <a:lumMod val="75000"/>
                  </a:schemeClr>
                </a:solidFill>
              </a:rPr>
              <a:t>Potential Inter-annual Q7</a:t>
            </a:r>
          </a:p>
          <a:p>
            <a:r>
              <a:rPr lang="en-US" sz="2000" dirty="0" smtClean="0">
                <a:solidFill>
                  <a:schemeClr val="accent1">
                    <a:lumMod val="75000"/>
                  </a:schemeClr>
                </a:solidFill>
              </a:rPr>
              <a:t>	Flow Target</a:t>
            </a:r>
            <a:r>
              <a:rPr lang="en-US" sz="2000" dirty="0">
                <a:solidFill>
                  <a:schemeClr val="accent1">
                    <a:lumMod val="75000"/>
                  </a:schemeClr>
                </a:solidFill>
              </a:rPr>
              <a:t>: 48 </a:t>
            </a:r>
            <a:r>
              <a:rPr lang="en-US" sz="2000" dirty="0" err="1">
                <a:solidFill>
                  <a:schemeClr val="accent1">
                    <a:lumMod val="75000"/>
                  </a:schemeClr>
                </a:solidFill>
              </a:rPr>
              <a:t>cfs</a:t>
            </a:r>
            <a:endParaRPr lang="en-US" sz="2000" dirty="0">
              <a:solidFill>
                <a:schemeClr val="accent1">
                  <a:lumMod val="75000"/>
                </a:schemeClr>
              </a:solidFill>
            </a:endParaRPr>
          </a:p>
          <a:p>
            <a:endParaRPr lang="en-US" dirty="0">
              <a:solidFill>
                <a:srgbClr val="404040"/>
              </a:solidFill>
            </a:endParaRPr>
          </a:p>
        </p:txBody>
      </p:sp>
      <p:sp>
        <p:nvSpPr>
          <p:cNvPr id="4" name="TextBox 3"/>
          <p:cNvSpPr txBox="1"/>
          <p:nvPr/>
        </p:nvSpPr>
        <p:spPr>
          <a:xfrm>
            <a:off x="1908721" y="4966984"/>
            <a:ext cx="2714354" cy="338554"/>
          </a:xfrm>
          <a:prstGeom prst="rect">
            <a:avLst/>
          </a:prstGeom>
          <a:solidFill>
            <a:schemeClr val="bg1"/>
          </a:solidFill>
        </p:spPr>
        <p:txBody>
          <a:bodyPr wrap="square" rtlCol="0">
            <a:spAutoFit/>
          </a:bodyPr>
          <a:lstStyle/>
          <a:p>
            <a:r>
              <a:rPr lang="en-US" sz="1600" b="1" dirty="0"/>
              <a:t>Non-Beneficial </a:t>
            </a:r>
            <a:r>
              <a:rPr lang="en-US" sz="1600" b="1" dirty="0" smtClean="0"/>
              <a:t>Flow Increases</a:t>
            </a:r>
            <a:endParaRPr lang="en-US" sz="1600" b="1" dirty="0"/>
          </a:p>
        </p:txBody>
      </p:sp>
      <p:cxnSp>
        <p:nvCxnSpPr>
          <p:cNvPr id="34" name="Straight Connector 33"/>
          <p:cNvCxnSpPr/>
          <p:nvPr/>
        </p:nvCxnSpPr>
        <p:spPr>
          <a:xfrm flipH="1">
            <a:off x="5072746" y="1588256"/>
            <a:ext cx="18412" cy="3993919"/>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883860" y="1533686"/>
            <a:ext cx="4229070" cy="3168944"/>
          </a:xfrm>
          <a:custGeom>
            <a:avLst/>
            <a:gdLst>
              <a:gd name="connsiteX0" fmla="*/ 0 w 4597052"/>
              <a:gd name="connsiteY0" fmla="*/ 3269293 h 3269293"/>
              <a:gd name="connsiteX1" fmla="*/ 1152394 w 4597052"/>
              <a:gd name="connsiteY1" fmla="*/ 2918564 h 3269293"/>
              <a:gd name="connsiteX2" fmla="*/ 1640909 w 4597052"/>
              <a:gd name="connsiteY2" fmla="*/ 2567836 h 3269293"/>
              <a:gd name="connsiteX3" fmla="*/ 2267211 w 4597052"/>
              <a:gd name="connsiteY3" fmla="*/ 2016690 h 3269293"/>
              <a:gd name="connsiteX4" fmla="*/ 3507287 w 4597052"/>
              <a:gd name="connsiteY4" fmla="*/ 1114816 h 3269293"/>
              <a:gd name="connsiteX5" fmla="*/ 4597052 w 4597052"/>
              <a:gd name="connsiteY5" fmla="*/ 0 h 3269293"/>
              <a:gd name="connsiteX6" fmla="*/ 4597052 w 4597052"/>
              <a:gd name="connsiteY6" fmla="*/ 0 h 326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052" h="3269293">
                <a:moveTo>
                  <a:pt x="0" y="3269293"/>
                </a:moveTo>
                <a:cubicBezTo>
                  <a:pt x="439454" y="3152383"/>
                  <a:pt x="878909" y="3035473"/>
                  <a:pt x="1152394" y="2918564"/>
                </a:cubicBezTo>
                <a:cubicBezTo>
                  <a:pt x="1425879" y="2801655"/>
                  <a:pt x="1455106" y="2718148"/>
                  <a:pt x="1640909" y="2567836"/>
                </a:cubicBezTo>
                <a:cubicBezTo>
                  <a:pt x="1826712" y="2417524"/>
                  <a:pt x="1956148" y="2258860"/>
                  <a:pt x="2267211" y="2016690"/>
                </a:cubicBezTo>
                <a:cubicBezTo>
                  <a:pt x="2578274" y="1774520"/>
                  <a:pt x="3118980" y="1450931"/>
                  <a:pt x="3507287" y="1114816"/>
                </a:cubicBezTo>
                <a:cubicBezTo>
                  <a:pt x="3895594" y="778701"/>
                  <a:pt x="4597052" y="0"/>
                  <a:pt x="4597052" y="0"/>
                </a:cubicBezTo>
                <a:lnTo>
                  <a:pt x="4597052" y="0"/>
                </a:lnTo>
              </a:path>
            </a:pathLst>
          </a:custGeom>
          <a:noFill/>
          <a:ln w="381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10" name="Straight Connector 9"/>
          <p:cNvCxnSpPr/>
          <p:nvPr/>
        </p:nvCxnSpPr>
        <p:spPr>
          <a:xfrm>
            <a:off x="1016000" y="2267710"/>
            <a:ext cx="250372" cy="0"/>
          </a:xfrm>
          <a:prstGeom prst="line">
            <a:avLst/>
          </a:prstGeom>
          <a:ln w="381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266372" y="2089398"/>
            <a:ext cx="1042773" cy="307777"/>
          </a:xfrm>
          <a:prstGeom prst="rect">
            <a:avLst/>
          </a:prstGeom>
          <a:noFill/>
        </p:spPr>
        <p:txBody>
          <a:bodyPr wrap="square" rtlCol="0">
            <a:spAutoFit/>
          </a:bodyPr>
          <a:lstStyle/>
          <a:p>
            <a:r>
              <a:rPr lang="en-US" sz="1400" dirty="0" smtClean="0"/>
              <a:t>Existing</a:t>
            </a:r>
            <a:endParaRPr lang="en-US" sz="1400" dirty="0"/>
          </a:p>
        </p:txBody>
      </p:sp>
      <p:cxnSp>
        <p:nvCxnSpPr>
          <p:cNvPr id="35" name="Straight Connector 34"/>
          <p:cNvCxnSpPr/>
          <p:nvPr/>
        </p:nvCxnSpPr>
        <p:spPr>
          <a:xfrm flipH="1" flipV="1">
            <a:off x="1894973" y="3098486"/>
            <a:ext cx="13748" cy="1203176"/>
          </a:xfrm>
          <a:prstGeom prst="line">
            <a:avLst/>
          </a:prstGeom>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1894973" y="2938456"/>
            <a:ext cx="1016063" cy="100768"/>
          </a:xfrm>
          <a:prstGeom prst="line">
            <a:avLst/>
          </a:prstGeom>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924711" y="2936241"/>
            <a:ext cx="0" cy="547679"/>
          </a:xfrm>
          <a:prstGeom prst="line">
            <a:avLst/>
          </a:prstGeom>
          <a:ln w="38100">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437624" y="3574016"/>
            <a:ext cx="957033" cy="447770"/>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394657" y="3652454"/>
            <a:ext cx="1449486" cy="738664"/>
          </a:xfrm>
          <a:prstGeom prst="rect">
            <a:avLst/>
          </a:prstGeom>
          <a:noFill/>
        </p:spPr>
        <p:txBody>
          <a:bodyPr wrap="square" rtlCol="0">
            <a:spAutoFit/>
          </a:bodyPr>
          <a:lstStyle/>
          <a:p>
            <a:r>
              <a:rPr lang="en-US" sz="1400" dirty="0" smtClean="0">
                <a:solidFill>
                  <a:srgbClr val="800000"/>
                </a:solidFill>
              </a:rPr>
              <a:t>Preferred management focus area</a:t>
            </a:r>
            <a:endParaRPr lang="en-US" sz="1400" dirty="0">
              <a:solidFill>
                <a:srgbClr val="800000"/>
              </a:solidFill>
            </a:endParaRPr>
          </a:p>
        </p:txBody>
      </p:sp>
      <p:sp>
        <p:nvSpPr>
          <p:cNvPr id="18" name="TextBox 17"/>
          <p:cNvSpPr txBox="1">
            <a:spLocks noChangeArrowheads="1"/>
          </p:cNvSpPr>
          <p:nvPr/>
        </p:nvSpPr>
        <p:spPr bwMode="auto">
          <a:xfrm>
            <a:off x="415192" y="258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376092"/>
                </a:solidFill>
                <a:latin typeface="Arial Narrow" charset="0"/>
                <a:cs typeface="Arial Narrow" charset="0"/>
              </a:rPr>
              <a:t>DEVELOPING MANAGEMENT TARGETS</a:t>
            </a:r>
            <a:endParaRPr lang="en-US" sz="2800" b="1" dirty="0">
              <a:solidFill>
                <a:srgbClr val="376092"/>
              </a:solidFill>
              <a:latin typeface="Arial Narrow" charset="0"/>
              <a:cs typeface="Arial Narrow" charset="0"/>
            </a:endParaRPr>
          </a:p>
        </p:txBody>
      </p:sp>
    </p:spTree>
    <p:extLst>
      <p:ext uri="{BB962C8B-B14F-4D97-AF65-F5344CB8AC3E}">
        <p14:creationId xmlns:p14="http://schemas.microsoft.com/office/powerpoint/2010/main" val="34637476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8" descr="stick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aphicFrame>
        <p:nvGraphicFramePr>
          <p:cNvPr id="39" name="Chart 38"/>
          <p:cNvGraphicFramePr>
            <a:graphicFrameLocks/>
          </p:cNvGraphicFramePr>
          <p:nvPr>
            <p:extLst>
              <p:ext uri="{D42A27DB-BD31-4B8C-83A1-F6EECF244321}">
                <p14:modId xmlns:p14="http://schemas.microsoft.com/office/powerpoint/2010/main" val="2124045255"/>
              </p:ext>
            </p:extLst>
          </p:nvPr>
        </p:nvGraphicFramePr>
        <p:xfrm>
          <a:off x="439738" y="1121888"/>
          <a:ext cx="4966621" cy="480359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405582" y="2185852"/>
            <a:ext cx="3698905" cy="322217"/>
          </a:xfrm>
          <a:prstGeom prst="rect">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2408409" y="2508069"/>
            <a:ext cx="8708" cy="2690948"/>
          </a:xfrm>
          <a:prstGeom prst="line">
            <a:avLst/>
          </a:prstGeom>
          <a:ln w="12700">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871882" y="1129792"/>
            <a:ext cx="3058426" cy="3139321"/>
          </a:xfrm>
          <a:prstGeom prst="rect">
            <a:avLst/>
          </a:prstGeom>
          <a:noFill/>
        </p:spPr>
        <p:txBody>
          <a:bodyPr wrap="square" rtlCol="0">
            <a:spAutoFit/>
          </a:bodyPr>
          <a:lstStyle/>
          <a:p>
            <a:r>
              <a:rPr lang="en-US" b="1" dirty="0" smtClean="0">
                <a:solidFill>
                  <a:srgbClr val="404040"/>
                </a:solidFill>
              </a:rPr>
              <a:t>Percentage diversion reduction needed to meet ecological threshold targets for a 1 in 10 year drought:</a:t>
            </a:r>
          </a:p>
          <a:p>
            <a:endParaRPr lang="en-US" dirty="0">
              <a:solidFill>
                <a:srgbClr val="404040"/>
              </a:solidFill>
            </a:endParaRPr>
          </a:p>
          <a:p>
            <a:pPr marL="285750" indent="-285750">
              <a:buFont typeface="Arial"/>
              <a:buChar char="•"/>
            </a:pPr>
            <a:r>
              <a:rPr lang="en-US" dirty="0" smtClean="0">
                <a:solidFill>
                  <a:srgbClr val="008000"/>
                </a:solidFill>
              </a:rPr>
              <a:t>Optimal &gt; 25%</a:t>
            </a:r>
          </a:p>
          <a:p>
            <a:pPr marL="285750" indent="-285750">
              <a:buFont typeface="Arial"/>
              <a:buChar char="•"/>
            </a:pPr>
            <a:r>
              <a:rPr lang="en-US" dirty="0" smtClean="0">
                <a:solidFill>
                  <a:srgbClr val="D6CA4E"/>
                </a:solidFill>
              </a:rPr>
              <a:t>High Benefit = 17-24%</a:t>
            </a:r>
          </a:p>
          <a:p>
            <a:pPr marL="285750" indent="-285750">
              <a:buFont typeface="Arial"/>
              <a:buChar char="•"/>
            </a:pPr>
            <a:r>
              <a:rPr lang="en-US" u="sng" dirty="0" smtClean="0">
                <a:solidFill>
                  <a:schemeClr val="accent6">
                    <a:lumMod val="75000"/>
                  </a:schemeClr>
                </a:solidFill>
              </a:rPr>
              <a:t>Moderate Benefit = 12-17%</a:t>
            </a:r>
            <a:endParaRPr lang="en-US" u="sng" dirty="0" smtClean="0">
              <a:solidFill>
                <a:srgbClr val="404040"/>
              </a:solidFill>
            </a:endParaRPr>
          </a:p>
          <a:p>
            <a:pPr marL="285750" indent="-285750">
              <a:buFont typeface="Arial"/>
              <a:buChar char="•"/>
            </a:pPr>
            <a:r>
              <a:rPr lang="en-US" dirty="0" smtClean="0">
                <a:solidFill>
                  <a:schemeClr val="accent2"/>
                </a:solidFill>
              </a:rPr>
              <a:t>Low Benefit &lt; 12%</a:t>
            </a:r>
            <a:endParaRPr lang="en-US" dirty="0">
              <a:solidFill>
                <a:schemeClr val="accent2"/>
              </a:solidFill>
            </a:endParaRPr>
          </a:p>
          <a:p>
            <a:endParaRPr lang="en-US" dirty="0">
              <a:solidFill>
                <a:srgbClr val="404040"/>
              </a:solidFill>
            </a:endParaRPr>
          </a:p>
          <a:p>
            <a:endParaRPr lang="en-US" dirty="0">
              <a:solidFill>
                <a:srgbClr val="404040"/>
              </a:solidFill>
            </a:endParaRPr>
          </a:p>
        </p:txBody>
      </p:sp>
      <p:sp>
        <p:nvSpPr>
          <p:cNvPr id="9" name="TextBox 1"/>
          <p:cNvSpPr txBox="1">
            <a:spLocks noChangeArrowheads="1"/>
          </p:cNvSpPr>
          <p:nvPr/>
        </p:nvSpPr>
        <p:spPr bwMode="auto">
          <a:xfrm>
            <a:off x="415192" y="258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376092"/>
                </a:solidFill>
                <a:latin typeface="Arial Narrow" charset="0"/>
                <a:cs typeface="Arial Narrow" charset="0"/>
              </a:rPr>
              <a:t>LOCAL MANAGEMENT TARGETS</a:t>
            </a:r>
            <a:endParaRPr lang="en-US" sz="2800" b="1" dirty="0">
              <a:solidFill>
                <a:srgbClr val="376092"/>
              </a:solidFill>
              <a:latin typeface="Arial Narrow" charset="0"/>
              <a:cs typeface="Arial Narrow" charset="0"/>
            </a:endParaRPr>
          </a:p>
        </p:txBody>
      </p:sp>
    </p:spTree>
    <p:extLst>
      <p:ext uri="{BB962C8B-B14F-4D97-AF65-F5344CB8AC3E}">
        <p14:creationId xmlns:p14="http://schemas.microsoft.com/office/powerpoint/2010/main" val="11957436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a:alphaModFix amt="12000"/>
          </a:blip>
          <a:stretch>
            <a:fillRect/>
          </a:stretch>
        </p:blipFill>
        <p:spPr>
          <a:xfrm>
            <a:off x="-41866" y="3370801"/>
            <a:ext cx="9252151" cy="3501156"/>
          </a:xfrm>
          <a:prstGeom prst="rect">
            <a:avLst/>
          </a:prstGeom>
        </p:spPr>
      </p:pic>
      <p:sp>
        <p:nvSpPr>
          <p:cNvPr id="31"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r>
              <a:rPr lang="en-US" sz="2800" b="1" dirty="0" smtClean="0">
                <a:solidFill>
                  <a:srgbClr val="376092"/>
                </a:solidFill>
                <a:latin typeface="Arial Narrow" charset="0"/>
                <a:cs typeface="Arial Narrow" charset="0"/>
              </a:rPr>
              <a:t>IMPLEMENTATION</a:t>
            </a:r>
            <a:endParaRPr lang="en-US" sz="2800" b="1" dirty="0">
              <a:solidFill>
                <a:srgbClr val="376092"/>
              </a:solidFill>
              <a:latin typeface="Arial Narrow" charset="0"/>
              <a:cs typeface="Arial Narrow" charset="0"/>
            </a:endParaRPr>
          </a:p>
        </p:txBody>
      </p:sp>
      <p:cxnSp>
        <p:nvCxnSpPr>
          <p:cNvPr id="32" name="Straight Connector 31"/>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322263" y="1016309"/>
            <a:ext cx="8377691" cy="5324535"/>
          </a:xfrm>
          <a:prstGeom prst="rect">
            <a:avLst/>
          </a:prstGeom>
          <a:noFill/>
        </p:spPr>
        <p:txBody>
          <a:bodyPr wrap="square" rtlCol="0">
            <a:spAutoFit/>
          </a:bodyPr>
          <a:lstStyle/>
          <a:p>
            <a:pPr lvl="0"/>
            <a:r>
              <a:rPr lang="en-US" sz="2000" b="1" u="sng" dirty="0" smtClean="0"/>
              <a:t>RFC, PCR and </a:t>
            </a:r>
            <a:r>
              <a:rPr lang="en-US" sz="2000" b="1" u="sng" dirty="0" smtClean="0"/>
              <a:t>Lotic </a:t>
            </a:r>
            <a:r>
              <a:rPr lang="en-US" sz="2000" b="1" u="sng" dirty="0" smtClean="0"/>
              <a:t>working with partners on the following efforts:</a:t>
            </a:r>
          </a:p>
          <a:p>
            <a:pPr lvl="0"/>
            <a:endParaRPr lang="en-US" sz="2000" b="1" u="sng" dirty="0" smtClean="0"/>
          </a:p>
          <a:p>
            <a:pPr marL="285750" lvl="0" indent="-285750">
              <a:buFont typeface="Arial"/>
              <a:buChar char="•"/>
            </a:pPr>
            <a:r>
              <a:rPr lang="en-US" sz="2000" dirty="0" smtClean="0"/>
              <a:t>Town of Carbondale, American Rivers, SGM Inc. analyzing Town’s raw water system to identify opportunities and funding for infrastructure efficiency improvements and automation, with future option to lease water to Colorado Water Trust</a:t>
            </a:r>
          </a:p>
          <a:p>
            <a:pPr marL="285750" lvl="0" indent="-285750">
              <a:buFont typeface="Arial"/>
              <a:buChar char="•"/>
            </a:pPr>
            <a:endParaRPr lang="en-US" sz="2000" dirty="0" smtClean="0"/>
          </a:p>
          <a:p>
            <a:pPr marL="285750" lvl="0" indent="-285750">
              <a:buFont typeface="Arial"/>
              <a:buChar char="•"/>
            </a:pPr>
            <a:r>
              <a:rPr lang="en-US" sz="2000" dirty="0" smtClean="0"/>
              <a:t>Colorado Water Trust working to develop voluntary, incentive-based programs for modifying agricultural operations to enable temporary transfer of  agricultural water to the river during drought years (e.g. Non-Diversion Agreement with Cold Mountain Ranch)</a:t>
            </a:r>
          </a:p>
          <a:p>
            <a:pPr marL="285750" lvl="0" indent="-285750">
              <a:buFont typeface="Arial"/>
              <a:buChar char="•"/>
            </a:pPr>
            <a:endParaRPr lang="en-US" sz="2000" dirty="0" smtClean="0"/>
          </a:p>
          <a:p>
            <a:pPr marL="285750" lvl="0" indent="-285750">
              <a:buFont typeface="Arial"/>
              <a:buChar char="•"/>
            </a:pPr>
            <a:r>
              <a:rPr lang="en-US" sz="2000" dirty="0" smtClean="0"/>
              <a:t>The Nature Conservancy is investigating options for creating a River Restoration Fund as matching funds for investments in infrastructure efficiency projects and/or water leasing in the Crystal River valley</a:t>
            </a:r>
          </a:p>
        </p:txBody>
      </p:sp>
    </p:spTree>
    <p:extLst>
      <p:ext uri="{BB962C8B-B14F-4D97-AF65-F5344CB8AC3E}">
        <p14:creationId xmlns:p14="http://schemas.microsoft.com/office/powerpoint/2010/main" val="26861377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1206500" y="1905000"/>
            <a:ext cx="66468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lgn="ctr"/>
            <a:r>
              <a:rPr lang="en-US" sz="8000" b="1">
                <a:solidFill>
                  <a:srgbClr val="376092"/>
                </a:solidFill>
                <a:latin typeface="Lucida Grande" charset="0"/>
                <a:cs typeface="Lucida Grande" charset="0"/>
              </a:rPr>
              <a:t>THANKS</a:t>
            </a:r>
            <a:r>
              <a:rPr lang="en-US" sz="4000">
                <a:solidFill>
                  <a:srgbClr val="376092"/>
                </a:solidFill>
                <a:latin typeface="Lucida Grande" charset="0"/>
                <a:cs typeface="Lucida Grande" charset="0"/>
              </a:rPr>
              <a:t> </a:t>
            </a:r>
            <a:endParaRPr lang="en-US" sz="4000" dirty="0">
              <a:solidFill>
                <a:srgbClr val="376092"/>
              </a:solidFill>
              <a:latin typeface="Lucida Grande" charset="0"/>
              <a:cs typeface="Lucida Grande" charset="0"/>
            </a:endParaRPr>
          </a:p>
        </p:txBody>
      </p:sp>
      <p:pic>
        <p:nvPicPr>
          <p:cNvPr id="4" name="Picture 5" descr="2015_logo.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06621" y="5878032"/>
            <a:ext cx="1158913" cy="67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cstate="print">
            <a:clrChange>
              <a:clrFrom>
                <a:srgbClr val="F6F1EB"/>
              </a:clrFrom>
              <a:clrTo>
                <a:srgbClr val="F6F1EB">
                  <a:alpha val="0"/>
                </a:srgbClr>
              </a:clrTo>
            </a:clrChange>
            <a:extLst>
              <a:ext uri="{28A0092B-C50C-407E-A947-70E740481C1C}">
                <a14:useLocalDpi xmlns:a14="http://schemas.microsoft.com/office/drawing/2010/main"/>
              </a:ext>
            </a:extLst>
          </a:blip>
          <a:srcRect/>
          <a:stretch/>
        </p:blipFill>
        <p:spPr>
          <a:xfrm>
            <a:off x="584806" y="5683664"/>
            <a:ext cx="1165628" cy="986246"/>
          </a:xfrm>
          <a:prstGeom prst="rect">
            <a:avLst/>
          </a:prstGeom>
        </p:spPr>
      </p:pic>
      <p:pic>
        <p:nvPicPr>
          <p:cNvPr id="6" name="Picture 5"/>
          <p:cNvPicPr>
            <a:picLocks noChangeAspect="1"/>
          </p:cNvPicPr>
          <p:nvPr/>
        </p:nvPicPr>
        <p:blipFill>
          <a:blip r:embed="rId5"/>
          <a:stretch>
            <a:fillRect/>
          </a:stretch>
        </p:blipFill>
        <p:spPr>
          <a:xfrm>
            <a:off x="2444975" y="5838446"/>
            <a:ext cx="1438757" cy="750656"/>
          </a:xfrm>
          <a:prstGeom prst="rect">
            <a:avLst/>
          </a:prstGeom>
        </p:spPr>
      </p:pic>
      <p:cxnSp>
        <p:nvCxnSpPr>
          <p:cNvPr id="8" name="Straight Connector 7"/>
          <p:cNvCxnSpPr>
            <a:cxnSpLocks noChangeShapeType="1"/>
          </p:cNvCxnSpPr>
          <p:nvPr/>
        </p:nvCxnSpPr>
        <p:spPr bwMode="auto">
          <a:xfrm>
            <a:off x="272355" y="5560560"/>
            <a:ext cx="8448313" cy="0"/>
          </a:xfrm>
          <a:prstGeom prst="line">
            <a:avLst/>
          </a:prstGeom>
          <a:noFill/>
          <a:ln w="25400">
            <a:solidFill>
              <a:srgbClr val="7F7F7F"/>
            </a:solidFill>
            <a:round/>
            <a:headEnd/>
            <a:tailEnd/>
          </a:ln>
          <a:effectLst/>
          <a:extLst>
            <a:ext uri="{909E8E84-426E-40dd-AFC4-6F175D3DCCD1}">
              <a14:hiddenFill xmlns:a14="http://schemas.microsoft.com/office/drawing/2010/main">
                <a:noFill/>
              </a14:hiddenFill>
            </a:ext>
          </a:extLst>
        </p:spPr>
      </p:cxnSp>
      <p:pic>
        <p:nvPicPr>
          <p:cNvPr id="9" name="Picture 8"/>
          <p:cNvPicPr>
            <a:picLocks noChangeAspect="1"/>
          </p:cNvPicPr>
          <p:nvPr/>
        </p:nvPicPr>
        <p:blipFill>
          <a:blip r:embed="rId6"/>
          <a:stretch>
            <a:fillRect/>
          </a:stretch>
        </p:blipFill>
        <p:spPr>
          <a:xfrm>
            <a:off x="4578273" y="6007645"/>
            <a:ext cx="2033806" cy="412258"/>
          </a:xfrm>
          <a:prstGeom prst="rect">
            <a:avLst/>
          </a:prstGeom>
        </p:spPr>
      </p:pic>
    </p:spTree>
    <p:extLst>
      <p:ext uri="{BB962C8B-B14F-4D97-AF65-F5344CB8AC3E}">
        <p14:creationId xmlns:p14="http://schemas.microsoft.com/office/powerpoint/2010/main" val="28052741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a:spLocks noChangeArrowheads="1"/>
          </p:cNvSpPr>
          <p:nvPr/>
        </p:nvSpPr>
        <p:spPr bwMode="auto">
          <a:xfrm>
            <a:off x="6723063" y="4562475"/>
            <a:ext cx="2214562" cy="1555750"/>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5" name="Rectangle 4"/>
          <p:cNvSpPr>
            <a:spLocks noChangeArrowheads="1"/>
          </p:cNvSpPr>
          <p:nvPr/>
        </p:nvSpPr>
        <p:spPr bwMode="auto">
          <a:xfrm>
            <a:off x="4935538" y="4575175"/>
            <a:ext cx="1612900" cy="1555750"/>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6" name="Rectangle 5"/>
          <p:cNvSpPr>
            <a:spLocks noChangeArrowheads="1"/>
          </p:cNvSpPr>
          <p:nvPr/>
        </p:nvSpPr>
        <p:spPr bwMode="auto">
          <a:xfrm>
            <a:off x="2673350" y="4562475"/>
            <a:ext cx="2046288" cy="1555750"/>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7" name="Rectangle 6"/>
          <p:cNvSpPr>
            <a:spLocks noChangeArrowheads="1"/>
          </p:cNvSpPr>
          <p:nvPr/>
        </p:nvSpPr>
        <p:spPr bwMode="auto">
          <a:xfrm>
            <a:off x="185738" y="4562475"/>
            <a:ext cx="2281237" cy="1555750"/>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pic>
        <p:nvPicPr>
          <p:cNvPr id="8" name="Picture 25" descr="stick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8"/>
          <p:cNvGrpSpPr>
            <a:grpSpLocks/>
          </p:cNvGrpSpPr>
          <p:nvPr/>
        </p:nvGrpSpPr>
        <p:grpSpPr bwMode="auto">
          <a:xfrm>
            <a:off x="6813550" y="4587875"/>
            <a:ext cx="2035175" cy="1287463"/>
            <a:chOff x="6966531" y="4212504"/>
            <a:chExt cx="2035004" cy="1287806"/>
          </a:xfrm>
        </p:grpSpPr>
        <p:sp>
          <p:nvSpPr>
            <p:cNvPr id="10" name="Rectangle 39"/>
            <p:cNvSpPr>
              <a:spLocks noChangeArrowheads="1"/>
            </p:cNvSpPr>
            <p:nvPr/>
          </p:nvSpPr>
          <p:spPr bwMode="auto">
            <a:xfrm>
              <a:off x="6966531" y="4529788"/>
              <a:ext cx="2035004" cy="9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sz="1600">
                  <a:solidFill>
                    <a:srgbClr val="595959"/>
                  </a:solidFill>
                </a:rPr>
                <a:t>Are there practical engineering solutions on the Crystal?</a:t>
              </a:r>
            </a:p>
          </p:txBody>
        </p:sp>
        <p:sp>
          <p:nvSpPr>
            <p:cNvPr id="11" name="TextBox 1"/>
            <p:cNvSpPr txBox="1">
              <a:spLocks noChangeArrowheads="1"/>
            </p:cNvSpPr>
            <p:nvPr/>
          </p:nvSpPr>
          <p:spPr bwMode="auto">
            <a:xfrm>
              <a:off x="7202317" y="4212504"/>
              <a:ext cx="1563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EVALUATE</a:t>
              </a:r>
            </a:p>
          </p:txBody>
        </p:sp>
      </p:grpSp>
      <p:grpSp>
        <p:nvGrpSpPr>
          <p:cNvPr id="12" name="Group 41"/>
          <p:cNvGrpSpPr>
            <a:grpSpLocks/>
          </p:cNvGrpSpPr>
          <p:nvPr/>
        </p:nvGrpSpPr>
        <p:grpSpPr bwMode="auto">
          <a:xfrm>
            <a:off x="322263" y="4587879"/>
            <a:ext cx="2012950" cy="1630820"/>
            <a:chOff x="137002" y="4212504"/>
            <a:chExt cx="2012388" cy="1897496"/>
          </a:xfrm>
        </p:grpSpPr>
        <p:sp>
          <p:nvSpPr>
            <p:cNvPr id="13" name="TextBox 1"/>
            <p:cNvSpPr txBox="1">
              <a:spLocks noChangeArrowheads="1"/>
            </p:cNvSpPr>
            <p:nvPr/>
          </p:nvSpPr>
          <p:spPr bwMode="auto">
            <a:xfrm>
              <a:off x="243109" y="4212504"/>
              <a:ext cx="1681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VERIFY</a:t>
              </a:r>
            </a:p>
          </p:txBody>
        </p:sp>
        <p:sp>
          <p:nvSpPr>
            <p:cNvPr id="14" name="Rectangle 43"/>
            <p:cNvSpPr>
              <a:spLocks noChangeArrowheads="1"/>
            </p:cNvSpPr>
            <p:nvPr/>
          </p:nvSpPr>
          <p:spPr bwMode="auto">
            <a:xfrm>
              <a:off x="137002" y="4570148"/>
              <a:ext cx="2012388" cy="153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sz="1600" dirty="0">
                  <a:solidFill>
                    <a:srgbClr val="595959"/>
                  </a:solidFill>
                </a:rPr>
                <a:t>Is water </a:t>
              </a:r>
              <a:r>
                <a:rPr lang="en-US" sz="1600" dirty="0" smtClean="0">
                  <a:solidFill>
                    <a:srgbClr val="595959"/>
                  </a:solidFill>
                </a:rPr>
                <a:t>depletion</a:t>
              </a:r>
            </a:p>
            <a:p>
              <a:pPr algn="just" eaLnBrk="1" hangingPunct="1"/>
              <a:r>
                <a:rPr lang="en-US" sz="1600" dirty="0" smtClean="0">
                  <a:solidFill>
                    <a:srgbClr val="595959"/>
                  </a:solidFill>
                </a:rPr>
                <a:t>the </a:t>
              </a:r>
              <a:r>
                <a:rPr lang="en-US" sz="1600" dirty="0">
                  <a:solidFill>
                    <a:srgbClr val="595959"/>
                  </a:solidFill>
                </a:rPr>
                <a:t>largest constraint </a:t>
              </a:r>
              <a:r>
                <a:rPr lang="en-US" sz="1600" dirty="0" smtClean="0">
                  <a:solidFill>
                    <a:srgbClr val="595959"/>
                  </a:solidFill>
                </a:rPr>
                <a:t>on ecological </a:t>
              </a:r>
              <a:r>
                <a:rPr lang="en-US" sz="1600" dirty="0">
                  <a:solidFill>
                    <a:srgbClr val="595959"/>
                  </a:solidFill>
                </a:rPr>
                <a:t>function?</a:t>
              </a:r>
            </a:p>
          </p:txBody>
        </p:sp>
      </p:grpSp>
      <p:grpSp>
        <p:nvGrpSpPr>
          <p:cNvPr id="15" name="Group 44"/>
          <p:cNvGrpSpPr>
            <a:grpSpLocks/>
          </p:cNvGrpSpPr>
          <p:nvPr/>
        </p:nvGrpSpPr>
        <p:grpSpPr bwMode="auto">
          <a:xfrm>
            <a:off x="2660650" y="4587875"/>
            <a:ext cx="2109788" cy="1319213"/>
            <a:chOff x="2230399" y="4212504"/>
            <a:chExt cx="2109739" cy="1319918"/>
          </a:xfrm>
        </p:grpSpPr>
        <p:sp>
          <p:nvSpPr>
            <p:cNvPr id="16" name="TextBox 1"/>
            <p:cNvSpPr txBox="1">
              <a:spLocks noChangeArrowheads="1"/>
            </p:cNvSpPr>
            <p:nvPr/>
          </p:nvSpPr>
          <p:spPr bwMode="auto">
            <a:xfrm>
              <a:off x="2476203" y="4212504"/>
              <a:ext cx="1673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dirty="0">
                  <a:solidFill>
                    <a:srgbClr val="376092"/>
                  </a:solidFill>
                  <a:latin typeface="Arial Narrow" charset="0"/>
                  <a:cs typeface="Arial Narrow" charset="0"/>
                </a:rPr>
                <a:t>QUANTIFY</a:t>
              </a:r>
            </a:p>
          </p:txBody>
        </p:sp>
        <p:sp>
          <p:nvSpPr>
            <p:cNvPr id="17" name="Rectangle 46"/>
            <p:cNvSpPr>
              <a:spLocks noChangeArrowheads="1"/>
            </p:cNvSpPr>
            <p:nvPr/>
          </p:nvSpPr>
          <p:spPr bwMode="auto">
            <a:xfrm>
              <a:off x="2230399" y="4561900"/>
              <a:ext cx="2109739" cy="9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sz="1600">
                  <a:solidFill>
                    <a:srgbClr val="595959"/>
                  </a:solidFill>
                </a:rPr>
                <a:t>How much water is enough to make a difference? </a:t>
              </a:r>
            </a:p>
          </p:txBody>
        </p:sp>
      </p:grpSp>
      <p:grpSp>
        <p:nvGrpSpPr>
          <p:cNvPr id="18" name="Group 47"/>
          <p:cNvGrpSpPr>
            <a:grpSpLocks/>
          </p:cNvGrpSpPr>
          <p:nvPr/>
        </p:nvGrpSpPr>
        <p:grpSpPr bwMode="auto">
          <a:xfrm>
            <a:off x="4995863" y="4587875"/>
            <a:ext cx="1449387" cy="1370013"/>
            <a:chOff x="4941342" y="4240911"/>
            <a:chExt cx="1450351" cy="1370632"/>
          </a:xfrm>
        </p:grpSpPr>
        <p:sp>
          <p:nvSpPr>
            <p:cNvPr id="19" name="TextBox 1"/>
            <p:cNvSpPr txBox="1">
              <a:spLocks noChangeArrowheads="1"/>
            </p:cNvSpPr>
            <p:nvPr/>
          </p:nvSpPr>
          <p:spPr bwMode="auto">
            <a:xfrm>
              <a:off x="5125463" y="4240911"/>
              <a:ext cx="1115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LOCATE</a:t>
              </a:r>
            </a:p>
          </p:txBody>
        </p:sp>
        <p:sp>
          <p:nvSpPr>
            <p:cNvPr id="20" name="Rectangle 49"/>
            <p:cNvSpPr>
              <a:spLocks noChangeArrowheads="1"/>
            </p:cNvSpPr>
            <p:nvPr/>
          </p:nvSpPr>
          <p:spPr bwMode="auto">
            <a:xfrm>
              <a:off x="4941342" y="4641021"/>
              <a:ext cx="1450351" cy="9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sz="1600">
                  <a:solidFill>
                    <a:srgbClr val="595959"/>
                  </a:solidFill>
                </a:rPr>
                <a:t>Where do we need water most? </a:t>
              </a:r>
            </a:p>
          </p:txBody>
        </p:sp>
      </p:grpSp>
      <p:cxnSp>
        <p:nvCxnSpPr>
          <p:cNvPr id="21" name="Straight Connector 20"/>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2" name="Picture 21"/>
          <p:cNvPicPr>
            <a:picLocks noChangeAspect="1"/>
          </p:cNvPicPr>
          <p:nvPr/>
        </p:nvPicPr>
        <p:blipFill>
          <a:blip r:embed="rId4"/>
          <a:stretch>
            <a:fillRect/>
          </a:stretch>
        </p:blipFill>
        <p:spPr>
          <a:xfrm>
            <a:off x="7580" y="1184835"/>
            <a:ext cx="9144000" cy="2824255"/>
          </a:xfrm>
          <a:prstGeom prst="rect">
            <a:avLst/>
          </a:prstGeom>
          <a:ln>
            <a:noFill/>
          </a:ln>
          <a:effectLst>
            <a:outerShdw blurRad="292100" dist="139700" dir="2700000" algn="tl" rotWithShape="0">
              <a:srgbClr val="333333">
                <a:alpha val="65000"/>
              </a:srgbClr>
            </a:outerShdw>
          </a:effectLst>
        </p:spPr>
      </p:pic>
      <p:sp>
        <p:nvSpPr>
          <p:cNvPr id="23"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dirty="0" smtClean="0">
                <a:solidFill>
                  <a:srgbClr val="376092"/>
                </a:solidFill>
                <a:latin typeface="Arial Narrow" charset="0"/>
                <a:cs typeface="Arial Narrow" charset="0"/>
              </a:rPr>
              <a:t>CATALYST</a:t>
            </a:r>
            <a:endParaRPr lang="en-US" sz="2800" b="1" dirty="0">
              <a:solidFill>
                <a:srgbClr val="376092"/>
              </a:solidFill>
              <a:latin typeface="Arial Narrow" charset="0"/>
              <a:cs typeface="Arial Narrow" charset="0"/>
            </a:endParaRPr>
          </a:p>
        </p:txBody>
      </p:sp>
    </p:spTree>
    <p:extLst>
      <p:ext uri="{BB962C8B-B14F-4D97-AF65-F5344CB8AC3E}">
        <p14:creationId xmlns:p14="http://schemas.microsoft.com/office/powerpoint/2010/main" val="171845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dirty="0" smtClean="0">
                <a:solidFill>
                  <a:srgbClr val="376092"/>
                </a:solidFill>
                <a:latin typeface="Arial Narrow" charset="0"/>
                <a:cs typeface="Arial Narrow" charset="0"/>
              </a:rPr>
              <a:t>PROJECT FRAMING</a:t>
            </a:r>
            <a:endParaRPr lang="en-US" sz="2800" b="1" dirty="0">
              <a:solidFill>
                <a:srgbClr val="376092"/>
              </a:solidFill>
              <a:latin typeface="Arial Narrow" charset="0"/>
              <a:cs typeface="Arial Narrow" charset="0"/>
            </a:endParaRPr>
          </a:p>
        </p:txBody>
      </p:sp>
      <p:cxnSp>
        <p:nvCxnSpPr>
          <p:cNvPr id="16" name="Straight Connector 15"/>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36" name="Picture 38" descr="stick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
          <p:cNvSpPr>
            <a:spLocks noChangeArrowheads="1"/>
          </p:cNvSpPr>
          <p:nvPr/>
        </p:nvSpPr>
        <p:spPr bwMode="auto">
          <a:xfrm>
            <a:off x="439738" y="1147769"/>
            <a:ext cx="462712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000" b="1" u="sng" dirty="0">
                <a:solidFill>
                  <a:srgbClr val="404040"/>
                </a:solidFill>
              </a:rPr>
              <a:t>Goal</a:t>
            </a:r>
            <a:r>
              <a:rPr lang="en-US" sz="2000" b="1" dirty="0" smtClean="0">
                <a:solidFill>
                  <a:srgbClr val="404040"/>
                </a:solidFill>
              </a:rPr>
              <a:t>:</a:t>
            </a:r>
          </a:p>
          <a:p>
            <a:pPr eaLnBrk="1" hangingPunct="1"/>
            <a:r>
              <a:rPr lang="en-US" dirty="0" smtClean="0">
                <a:solidFill>
                  <a:srgbClr val="404040"/>
                </a:solidFill>
              </a:rPr>
              <a:t>Identify, prioritize and guide management actions that honor </a:t>
            </a:r>
            <a:r>
              <a:rPr lang="en-US" dirty="0" smtClean="0">
                <a:solidFill>
                  <a:srgbClr val="404040"/>
                </a:solidFill>
              </a:rPr>
              <a:t>sustainable</a:t>
            </a:r>
            <a:r>
              <a:rPr lang="en-US" dirty="0" smtClean="0">
                <a:solidFill>
                  <a:srgbClr val="404040"/>
                </a:solidFill>
              </a:rPr>
              <a:t> </a:t>
            </a:r>
            <a:r>
              <a:rPr lang="en-US" dirty="0" smtClean="0">
                <a:solidFill>
                  <a:srgbClr val="404040"/>
                </a:solidFill>
              </a:rPr>
              <a:t>agricultural production, preserve existing water uses, and enhance the ecological integrity of the river. </a:t>
            </a:r>
            <a:endParaRPr lang="en-US" dirty="0">
              <a:solidFill>
                <a:srgbClr val="404040"/>
              </a:solidFill>
            </a:endParaRPr>
          </a:p>
        </p:txBody>
      </p:sp>
      <p:pic>
        <p:nvPicPr>
          <p:cNvPr id="12" name="Picture 1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84136" y="1762688"/>
            <a:ext cx="4634304" cy="436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p:cNvSpPr>
            <a:spLocks noChangeArrowheads="1"/>
          </p:cNvSpPr>
          <p:nvPr/>
        </p:nvSpPr>
        <p:spPr bwMode="auto">
          <a:xfrm>
            <a:off x="439738" y="2843982"/>
            <a:ext cx="43919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1" hangingPunct="1">
              <a:buFont typeface="Arial"/>
              <a:buChar char="•"/>
            </a:pPr>
            <a:r>
              <a:rPr lang="en-US" dirty="0" smtClean="0">
                <a:solidFill>
                  <a:srgbClr val="404040"/>
                </a:solidFill>
              </a:rPr>
              <a:t>Relied on expert knowledge, previous studies, ongoing stakeholder processes</a:t>
            </a:r>
          </a:p>
          <a:p>
            <a:pPr marL="342900" indent="-342900" eaLnBrk="1" hangingPunct="1">
              <a:buFont typeface="Arial"/>
              <a:buChar char="•"/>
            </a:pPr>
            <a:r>
              <a:rPr lang="en-US" dirty="0" smtClean="0">
                <a:solidFill>
                  <a:srgbClr val="404040"/>
                </a:solidFill>
              </a:rPr>
              <a:t>Considered stakeholder questions</a:t>
            </a:r>
          </a:p>
          <a:p>
            <a:pPr marL="342900" indent="-342900">
              <a:buFont typeface="Arial"/>
              <a:buChar char="•"/>
            </a:pPr>
            <a:r>
              <a:rPr lang="en-US" dirty="0">
                <a:solidFill>
                  <a:srgbClr val="404040"/>
                </a:solidFill>
              </a:rPr>
              <a:t>Considered issues of </a:t>
            </a:r>
            <a:r>
              <a:rPr lang="en-US" dirty="0" smtClean="0">
                <a:solidFill>
                  <a:srgbClr val="404040"/>
                </a:solidFill>
              </a:rPr>
              <a:t>scale</a:t>
            </a:r>
            <a:endParaRPr lang="en-US" dirty="0">
              <a:solidFill>
                <a:srgbClr val="404040"/>
              </a:solidFill>
            </a:endParaRPr>
          </a:p>
        </p:txBody>
      </p:sp>
    </p:spTree>
    <p:extLst>
      <p:ext uri="{BB962C8B-B14F-4D97-AF65-F5344CB8AC3E}">
        <p14:creationId xmlns:p14="http://schemas.microsoft.com/office/powerpoint/2010/main" val="16263241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9015" y="5134239"/>
            <a:ext cx="2532229" cy="1411480"/>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3" name="Rectangle 2"/>
          <p:cNvSpPr>
            <a:spLocks noChangeArrowheads="1"/>
          </p:cNvSpPr>
          <p:nvPr/>
        </p:nvSpPr>
        <p:spPr bwMode="auto">
          <a:xfrm>
            <a:off x="339015" y="3970609"/>
            <a:ext cx="2532229" cy="1018961"/>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4" name="Rectangle 3"/>
          <p:cNvSpPr>
            <a:spLocks noChangeArrowheads="1"/>
          </p:cNvSpPr>
          <p:nvPr/>
        </p:nvSpPr>
        <p:spPr bwMode="auto">
          <a:xfrm>
            <a:off x="339016" y="2641521"/>
            <a:ext cx="2532230" cy="1156458"/>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5" name="Rectangle 4"/>
          <p:cNvSpPr>
            <a:spLocks noChangeArrowheads="1"/>
          </p:cNvSpPr>
          <p:nvPr/>
        </p:nvSpPr>
        <p:spPr bwMode="auto">
          <a:xfrm>
            <a:off x="339015" y="1124750"/>
            <a:ext cx="2532231" cy="1352779"/>
          </a:xfrm>
          <a:prstGeom prst="rect">
            <a:avLst/>
          </a:prstGeom>
          <a:solidFill>
            <a:srgbClr val="BFBFB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7"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dirty="0" smtClean="0">
                <a:solidFill>
                  <a:srgbClr val="376092"/>
                </a:solidFill>
                <a:latin typeface="Arial Narrow" charset="0"/>
                <a:cs typeface="Arial Narrow" charset="0"/>
              </a:rPr>
              <a:t>CHARACTERIZING CONDITIONS</a:t>
            </a:r>
            <a:endParaRPr lang="en-US" sz="2800" b="1" dirty="0">
              <a:solidFill>
                <a:srgbClr val="376092"/>
              </a:solidFill>
              <a:latin typeface="Arial Narrow" charset="0"/>
              <a:cs typeface="Arial Narrow" charset="0"/>
            </a:endParaRPr>
          </a:p>
        </p:txBody>
      </p:sp>
      <p:grpSp>
        <p:nvGrpSpPr>
          <p:cNvPr id="9" name="Group 38"/>
          <p:cNvGrpSpPr>
            <a:grpSpLocks/>
          </p:cNvGrpSpPr>
          <p:nvPr/>
        </p:nvGrpSpPr>
        <p:grpSpPr bwMode="auto">
          <a:xfrm>
            <a:off x="339015" y="5159639"/>
            <a:ext cx="2456744" cy="1287722"/>
            <a:chOff x="6966531" y="4212504"/>
            <a:chExt cx="2035004" cy="1288065"/>
          </a:xfrm>
        </p:grpSpPr>
        <p:sp>
          <p:nvSpPr>
            <p:cNvPr id="10" name="Rectangle 39"/>
            <p:cNvSpPr>
              <a:spLocks noChangeArrowheads="1"/>
            </p:cNvSpPr>
            <p:nvPr/>
          </p:nvSpPr>
          <p:spPr bwMode="auto">
            <a:xfrm>
              <a:off x="6966531" y="4529788"/>
              <a:ext cx="2035004" cy="97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sz="1600" dirty="0">
                  <a:solidFill>
                    <a:srgbClr val="595959"/>
                  </a:solidFill>
                </a:rPr>
                <a:t>Are there practical </a:t>
              </a:r>
              <a:r>
                <a:rPr lang="en-US" sz="1600" dirty="0" smtClean="0">
                  <a:solidFill>
                    <a:srgbClr val="595959"/>
                  </a:solidFill>
                </a:rPr>
                <a:t>management or engineering solutions?</a:t>
              </a:r>
              <a:endParaRPr lang="en-US" sz="1600" dirty="0">
                <a:solidFill>
                  <a:srgbClr val="595959"/>
                </a:solidFill>
              </a:endParaRPr>
            </a:p>
          </p:txBody>
        </p:sp>
        <p:sp>
          <p:nvSpPr>
            <p:cNvPr id="11" name="TextBox 1"/>
            <p:cNvSpPr txBox="1">
              <a:spLocks noChangeArrowheads="1"/>
            </p:cNvSpPr>
            <p:nvPr/>
          </p:nvSpPr>
          <p:spPr bwMode="auto">
            <a:xfrm>
              <a:off x="7202317" y="4212504"/>
              <a:ext cx="1563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EVALUATE</a:t>
              </a:r>
            </a:p>
          </p:txBody>
        </p:sp>
      </p:grpSp>
      <p:grpSp>
        <p:nvGrpSpPr>
          <p:cNvPr id="12" name="Group 41"/>
          <p:cNvGrpSpPr>
            <a:grpSpLocks/>
          </p:cNvGrpSpPr>
          <p:nvPr/>
        </p:nvGrpSpPr>
        <p:grpSpPr bwMode="auto">
          <a:xfrm>
            <a:off x="339015" y="1150147"/>
            <a:ext cx="2532231" cy="1281639"/>
            <a:chOff x="69208" y="4212504"/>
            <a:chExt cx="1921021" cy="1473303"/>
          </a:xfrm>
        </p:grpSpPr>
        <p:sp>
          <p:nvSpPr>
            <p:cNvPr id="13" name="TextBox 1"/>
            <p:cNvSpPr txBox="1">
              <a:spLocks noChangeArrowheads="1"/>
            </p:cNvSpPr>
            <p:nvPr/>
          </p:nvSpPr>
          <p:spPr bwMode="auto">
            <a:xfrm>
              <a:off x="243109" y="4212504"/>
              <a:ext cx="1681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VERIFY</a:t>
              </a:r>
            </a:p>
          </p:txBody>
        </p:sp>
        <p:sp>
          <p:nvSpPr>
            <p:cNvPr id="14" name="Rectangle 43"/>
            <p:cNvSpPr>
              <a:spLocks noChangeArrowheads="1"/>
            </p:cNvSpPr>
            <p:nvPr/>
          </p:nvSpPr>
          <p:spPr bwMode="auto">
            <a:xfrm>
              <a:off x="69208" y="4570148"/>
              <a:ext cx="1921021" cy="11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20000"/>
                </a:lnSpc>
              </a:pPr>
              <a:r>
                <a:rPr lang="en-US" sz="1600" dirty="0">
                  <a:solidFill>
                    <a:srgbClr val="595959"/>
                  </a:solidFill>
                </a:rPr>
                <a:t>Is water </a:t>
              </a:r>
              <a:r>
                <a:rPr lang="en-US" sz="1600" dirty="0" smtClean="0">
                  <a:solidFill>
                    <a:srgbClr val="595959"/>
                  </a:solidFill>
                </a:rPr>
                <a:t>management the </a:t>
              </a:r>
              <a:r>
                <a:rPr lang="en-US" sz="1600" dirty="0">
                  <a:solidFill>
                    <a:srgbClr val="595959"/>
                  </a:solidFill>
                </a:rPr>
                <a:t>largest constraint on </a:t>
              </a:r>
              <a:r>
                <a:rPr lang="en-US" sz="1600" dirty="0" smtClean="0">
                  <a:solidFill>
                    <a:srgbClr val="595959"/>
                  </a:solidFill>
                </a:rPr>
                <a:t>ecosystem needs?</a:t>
              </a:r>
              <a:endParaRPr lang="en-US" sz="1600" dirty="0">
                <a:solidFill>
                  <a:srgbClr val="595959"/>
                </a:solidFill>
              </a:endParaRPr>
            </a:p>
          </p:txBody>
        </p:sp>
      </p:grpSp>
      <p:grpSp>
        <p:nvGrpSpPr>
          <p:cNvPr id="15" name="Group 44"/>
          <p:cNvGrpSpPr>
            <a:grpSpLocks/>
          </p:cNvGrpSpPr>
          <p:nvPr/>
        </p:nvGrpSpPr>
        <p:grpSpPr bwMode="auto">
          <a:xfrm>
            <a:off x="339013" y="2666918"/>
            <a:ext cx="2532234" cy="1004094"/>
            <a:chOff x="2230398" y="4212504"/>
            <a:chExt cx="1918888" cy="1351502"/>
          </a:xfrm>
        </p:grpSpPr>
        <p:sp>
          <p:nvSpPr>
            <p:cNvPr id="16" name="TextBox 1"/>
            <p:cNvSpPr txBox="1">
              <a:spLocks noChangeArrowheads="1"/>
            </p:cNvSpPr>
            <p:nvPr/>
          </p:nvSpPr>
          <p:spPr bwMode="auto">
            <a:xfrm>
              <a:off x="2230398" y="4212504"/>
              <a:ext cx="1918888" cy="5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dirty="0">
                  <a:solidFill>
                    <a:srgbClr val="376092"/>
                  </a:solidFill>
                  <a:latin typeface="Arial Narrow" charset="0"/>
                  <a:cs typeface="Arial Narrow" charset="0"/>
                </a:rPr>
                <a:t>QUANTIFY</a:t>
              </a:r>
            </a:p>
          </p:txBody>
        </p:sp>
        <p:sp>
          <p:nvSpPr>
            <p:cNvPr id="17" name="Rectangle 46"/>
            <p:cNvSpPr>
              <a:spLocks noChangeArrowheads="1"/>
            </p:cNvSpPr>
            <p:nvPr/>
          </p:nvSpPr>
          <p:spPr bwMode="auto">
            <a:xfrm>
              <a:off x="2230398" y="4655385"/>
              <a:ext cx="1918886" cy="90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20000"/>
                </a:lnSpc>
              </a:pPr>
              <a:r>
                <a:rPr lang="en-US" sz="1600" dirty="0" smtClean="0">
                  <a:solidFill>
                    <a:srgbClr val="595959"/>
                  </a:solidFill>
                </a:rPr>
                <a:t>Timing, magnitude, and duration of impacts? </a:t>
              </a:r>
              <a:endParaRPr lang="en-US" sz="1600" dirty="0">
                <a:solidFill>
                  <a:srgbClr val="595959"/>
                </a:solidFill>
              </a:endParaRPr>
            </a:p>
          </p:txBody>
        </p:sp>
      </p:grpSp>
      <p:grpSp>
        <p:nvGrpSpPr>
          <p:cNvPr id="18" name="Group 47"/>
          <p:cNvGrpSpPr>
            <a:grpSpLocks/>
          </p:cNvGrpSpPr>
          <p:nvPr/>
        </p:nvGrpSpPr>
        <p:grpSpPr bwMode="auto">
          <a:xfrm>
            <a:off x="339015" y="3983309"/>
            <a:ext cx="2432369" cy="977008"/>
            <a:chOff x="4941342" y="4240911"/>
            <a:chExt cx="1450351" cy="1330788"/>
          </a:xfrm>
        </p:grpSpPr>
        <p:sp>
          <p:nvSpPr>
            <p:cNvPr id="19" name="TextBox 1"/>
            <p:cNvSpPr txBox="1">
              <a:spLocks noChangeArrowheads="1"/>
            </p:cNvSpPr>
            <p:nvPr/>
          </p:nvSpPr>
          <p:spPr bwMode="auto">
            <a:xfrm>
              <a:off x="5125463" y="4240911"/>
              <a:ext cx="1115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LOCATE</a:t>
              </a:r>
            </a:p>
          </p:txBody>
        </p:sp>
        <p:sp>
          <p:nvSpPr>
            <p:cNvPr id="20" name="Rectangle 49"/>
            <p:cNvSpPr>
              <a:spLocks noChangeArrowheads="1"/>
            </p:cNvSpPr>
            <p:nvPr/>
          </p:nvSpPr>
          <p:spPr bwMode="auto">
            <a:xfrm>
              <a:off x="4941342" y="4641021"/>
              <a:ext cx="1450351" cy="93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sz="1600" dirty="0">
                  <a:solidFill>
                    <a:srgbClr val="595959"/>
                  </a:solidFill>
                </a:rPr>
                <a:t>Where </a:t>
              </a:r>
              <a:r>
                <a:rPr lang="en-US" sz="1600" dirty="0" smtClean="0">
                  <a:solidFill>
                    <a:srgbClr val="595959"/>
                  </a:solidFill>
                </a:rPr>
                <a:t>is function most constrained? </a:t>
              </a:r>
              <a:endParaRPr lang="en-US" sz="1600" dirty="0">
                <a:solidFill>
                  <a:srgbClr val="595959"/>
                </a:solidFill>
              </a:endParaRPr>
            </a:p>
          </p:txBody>
        </p:sp>
      </p:grpSp>
      <p:cxnSp>
        <p:nvCxnSpPr>
          <p:cNvPr id="21" name="Straight Connector 20"/>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2" name="Picture 21" descr="OverallConditi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367" y="815242"/>
            <a:ext cx="6488650" cy="5920519"/>
          </a:xfrm>
          <a:prstGeom prst="rect">
            <a:avLst/>
          </a:prstGeom>
        </p:spPr>
      </p:pic>
    </p:spTree>
    <p:extLst>
      <p:ext uri="{BB962C8B-B14F-4D97-AF65-F5344CB8AC3E}">
        <p14:creationId xmlns:p14="http://schemas.microsoft.com/office/powerpoint/2010/main" val="3778444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dirty="0" smtClean="0">
                <a:solidFill>
                  <a:srgbClr val="376092"/>
                </a:solidFill>
                <a:latin typeface="Arial Narrow" charset="0"/>
                <a:cs typeface="Arial Narrow" charset="0"/>
              </a:rPr>
              <a:t>ANALYTICAL FRAMEWORK</a:t>
            </a:r>
            <a:endParaRPr lang="en-US" sz="2800" b="1" dirty="0">
              <a:solidFill>
                <a:srgbClr val="376092"/>
              </a:solidFill>
              <a:latin typeface="Arial Narrow" charset="0"/>
              <a:cs typeface="Arial Narrow" charset="0"/>
            </a:endParaRPr>
          </a:p>
        </p:txBody>
      </p:sp>
      <p:cxnSp>
        <p:nvCxnSpPr>
          <p:cNvPr id="21" name="Straight Connector 20"/>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 name="Picture 5" descr="Figure_4-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53" y="516399"/>
            <a:ext cx="6568800" cy="6568800"/>
          </a:xfrm>
          <a:prstGeom prst="rect">
            <a:avLst/>
          </a:prstGeom>
        </p:spPr>
      </p:pic>
    </p:spTree>
    <p:extLst>
      <p:ext uri="{BB962C8B-B14F-4D97-AF65-F5344CB8AC3E}">
        <p14:creationId xmlns:p14="http://schemas.microsoft.com/office/powerpoint/2010/main" val="33935810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otic river infographic_riverware process.pd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17975" y="435948"/>
            <a:ext cx="5043488"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sticker.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a:solidFill>
                  <a:srgbClr val="376092"/>
                </a:solidFill>
                <a:latin typeface="Arial Narrow" charset="0"/>
                <a:cs typeface="Arial Narrow" charset="0"/>
              </a:rPr>
              <a:t>DECISION SUPPORT SYSTEM</a:t>
            </a:r>
          </a:p>
        </p:txBody>
      </p:sp>
      <p:cxnSp>
        <p:nvCxnSpPr>
          <p:cNvPr id="21" name="Straight Connector 20"/>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2" name="Group 21"/>
          <p:cNvGrpSpPr>
            <a:grpSpLocks/>
          </p:cNvGrpSpPr>
          <p:nvPr/>
        </p:nvGrpSpPr>
        <p:grpSpPr bwMode="auto">
          <a:xfrm>
            <a:off x="0" y="1367810"/>
            <a:ext cx="3949700" cy="1000125"/>
            <a:chOff x="0" y="1218630"/>
            <a:chExt cx="3950254" cy="1000560"/>
          </a:xfrm>
        </p:grpSpPr>
        <p:sp>
          <p:nvSpPr>
            <p:cNvPr id="23" name="Rectangle 22"/>
            <p:cNvSpPr>
              <a:spLocks noChangeArrowheads="1"/>
            </p:cNvSpPr>
            <p:nvPr/>
          </p:nvSpPr>
          <p:spPr bwMode="auto">
            <a:xfrm>
              <a:off x="0" y="1218630"/>
              <a:ext cx="3950254" cy="1000560"/>
            </a:xfrm>
            <a:prstGeom prst="rect">
              <a:avLst/>
            </a:prstGeom>
            <a:solidFill>
              <a:srgbClr val="A3C5D4"/>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4" name="TextBox 1"/>
            <p:cNvSpPr txBox="1">
              <a:spLocks noChangeArrowheads="1"/>
            </p:cNvSpPr>
            <p:nvPr/>
          </p:nvSpPr>
          <p:spPr bwMode="auto">
            <a:xfrm>
              <a:off x="625801" y="1218630"/>
              <a:ext cx="2814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dirty="0">
                  <a:solidFill>
                    <a:srgbClr val="376092"/>
                  </a:solidFill>
                  <a:latin typeface="Arial Narrow" charset="0"/>
                  <a:cs typeface="Arial Narrow" charset="0"/>
                </a:rPr>
                <a:t>SW-GW HYDROLOGY</a:t>
              </a:r>
            </a:p>
          </p:txBody>
        </p:sp>
        <p:sp>
          <p:nvSpPr>
            <p:cNvPr id="25" name="TextBox 24"/>
            <p:cNvSpPr txBox="1"/>
            <p:nvPr/>
          </p:nvSpPr>
          <p:spPr>
            <a:xfrm>
              <a:off x="4764" y="1556915"/>
              <a:ext cx="3945490" cy="586042"/>
            </a:xfrm>
            <a:prstGeom prst="rect">
              <a:avLst/>
            </a:prstGeom>
            <a:noFill/>
          </p:spPr>
          <p:txBody>
            <a:bodyPr>
              <a:spAutoFit/>
            </a:bodyPr>
            <a:lstStyle/>
            <a:p>
              <a:pPr algn="ctr" eaLnBrk="1" hangingPunct="1">
                <a:spcAft>
                  <a:spcPts val="600"/>
                </a:spcAft>
                <a:defRPr/>
              </a:pPr>
              <a:r>
                <a:rPr lang="en-US" sz="1600" dirty="0">
                  <a:solidFill>
                    <a:schemeClr val="tx1">
                      <a:lumMod val="65000"/>
                      <a:lumOff val="35000"/>
                    </a:schemeClr>
                  </a:solidFill>
                </a:rPr>
                <a:t>Tributary inflow, regional groundwater, irrigation return flows </a:t>
              </a:r>
            </a:p>
          </p:txBody>
        </p:sp>
      </p:grpSp>
      <p:grpSp>
        <p:nvGrpSpPr>
          <p:cNvPr id="26" name="Group 25"/>
          <p:cNvGrpSpPr>
            <a:grpSpLocks/>
          </p:cNvGrpSpPr>
          <p:nvPr/>
        </p:nvGrpSpPr>
        <p:grpSpPr bwMode="auto">
          <a:xfrm>
            <a:off x="4763" y="2640985"/>
            <a:ext cx="3949700" cy="1000125"/>
            <a:chOff x="4758" y="2499866"/>
            <a:chExt cx="3950254" cy="1000560"/>
          </a:xfrm>
        </p:grpSpPr>
        <p:sp>
          <p:nvSpPr>
            <p:cNvPr id="27" name="Rectangle 26"/>
            <p:cNvSpPr>
              <a:spLocks noChangeArrowheads="1"/>
            </p:cNvSpPr>
            <p:nvPr/>
          </p:nvSpPr>
          <p:spPr bwMode="auto">
            <a:xfrm>
              <a:off x="4758" y="2499866"/>
              <a:ext cx="3950254" cy="1000560"/>
            </a:xfrm>
            <a:prstGeom prst="rect">
              <a:avLst/>
            </a:prstGeom>
            <a:solidFill>
              <a:srgbClr val="A3C5D4"/>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8" name="TextBox 1"/>
            <p:cNvSpPr txBox="1">
              <a:spLocks noChangeArrowheads="1"/>
            </p:cNvSpPr>
            <p:nvPr/>
          </p:nvSpPr>
          <p:spPr bwMode="auto">
            <a:xfrm>
              <a:off x="625801" y="2499866"/>
              <a:ext cx="2814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dirty="0">
                  <a:solidFill>
                    <a:srgbClr val="376092"/>
                  </a:solidFill>
                  <a:latin typeface="Arial Narrow" charset="0"/>
                  <a:cs typeface="Arial Narrow" charset="0"/>
                </a:rPr>
                <a:t>WATER </a:t>
              </a:r>
              <a:r>
                <a:rPr lang="en-US" sz="2000" b="1" dirty="0" smtClean="0">
                  <a:solidFill>
                    <a:srgbClr val="376092"/>
                  </a:solidFill>
                  <a:latin typeface="Arial Narrow" charset="0"/>
                  <a:cs typeface="Arial Narrow" charset="0"/>
                </a:rPr>
                <a:t>RIGHTS</a:t>
              </a:r>
              <a:endParaRPr lang="en-US" sz="2000" b="1" dirty="0">
                <a:solidFill>
                  <a:srgbClr val="376092"/>
                </a:solidFill>
                <a:latin typeface="Arial Narrow" charset="0"/>
                <a:cs typeface="Arial Narrow" charset="0"/>
              </a:endParaRPr>
            </a:p>
          </p:txBody>
        </p:sp>
        <p:sp>
          <p:nvSpPr>
            <p:cNvPr id="29" name="TextBox 28"/>
            <p:cNvSpPr txBox="1"/>
            <p:nvPr/>
          </p:nvSpPr>
          <p:spPr>
            <a:xfrm>
              <a:off x="322303" y="2825446"/>
              <a:ext cx="3397727" cy="584454"/>
            </a:xfrm>
            <a:prstGeom prst="rect">
              <a:avLst/>
            </a:prstGeom>
            <a:noFill/>
          </p:spPr>
          <p:txBody>
            <a:bodyPr>
              <a:spAutoFit/>
            </a:bodyPr>
            <a:lstStyle/>
            <a:p>
              <a:pPr algn="ctr" eaLnBrk="1" hangingPunct="1">
                <a:spcAft>
                  <a:spcPts val="600"/>
                </a:spcAft>
                <a:defRPr/>
              </a:pPr>
              <a:r>
                <a:rPr lang="en-US" sz="1600" dirty="0" smtClean="0">
                  <a:solidFill>
                    <a:schemeClr val="tx1">
                      <a:lumMod val="65000"/>
                      <a:lumOff val="35000"/>
                    </a:schemeClr>
                  </a:solidFill>
                </a:rPr>
                <a:t>Adjudications, prior </a:t>
              </a:r>
              <a:r>
                <a:rPr lang="en-US" sz="1600" dirty="0">
                  <a:solidFill>
                    <a:schemeClr val="tx1">
                      <a:lumMod val="65000"/>
                      <a:lumOff val="35000"/>
                    </a:schemeClr>
                  </a:solidFill>
                </a:rPr>
                <a:t>appropriations administration, ditch </a:t>
              </a:r>
              <a:r>
                <a:rPr lang="en-US" sz="1600" dirty="0" smtClean="0">
                  <a:solidFill>
                    <a:schemeClr val="tx1">
                      <a:lumMod val="65000"/>
                      <a:lumOff val="35000"/>
                    </a:schemeClr>
                  </a:solidFill>
                </a:rPr>
                <a:t>capacities</a:t>
              </a:r>
              <a:endParaRPr lang="en-US" sz="1600" dirty="0">
                <a:solidFill>
                  <a:schemeClr val="tx1">
                    <a:lumMod val="65000"/>
                    <a:lumOff val="35000"/>
                  </a:schemeClr>
                </a:solidFill>
              </a:endParaRPr>
            </a:p>
          </p:txBody>
        </p:sp>
      </p:grpSp>
      <p:grpSp>
        <p:nvGrpSpPr>
          <p:cNvPr id="30" name="Group 29"/>
          <p:cNvGrpSpPr>
            <a:grpSpLocks/>
          </p:cNvGrpSpPr>
          <p:nvPr/>
        </p:nvGrpSpPr>
        <p:grpSpPr bwMode="auto">
          <a:xfrm>
            <a:off x="0" y="3914160"/>
            <a:ext cx="3949700" cy="1001713"/>
            <a:chOff x="0" y="3795462"/>
            <a:chExt cx="3950254" cy="1000560"/>
          </a:xfrm>
        </p:grpSpPr>
        <p:sp>
          <p:nvSpPr>
            <p:cNvPr id="31" name="Rectangle 30"/>
            <p:cNvSpPr>
              <a:spLocks noChangeArrowheads="1"/>
            </p:cNvSpPr>
            <p:nvPr/>
          </p:nvSpPr>
          <p:spPr bwMode="auto">
            <a:xfrm>
              <a:off x="0" y="3795462"/>
              <a:ext cx="3950254" cy="1000560"/>
            </a:xfrm>
            <a:prstGeom prst="rect">
              <a:avLst/>
            </a:prstGeom>
            <a:solidFill>
              <a:srgbClr val="A3C5D4"/>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32" name="TextBox 1"/>
            <p:cNvSpPr txBox="1">
              <a:spLocks noChangeArrowheads="1"/>
            </p:cNvSpPr>
            <p:nvPr/>
          </p:nvSpPr>
          <p:spPr bwMode="auto">
            <a:xfrm>
              <a:off x="625801" y="3820132"/>
              <a:ext cx="28145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WATER USES</a:t>
              </a:r>
            </a:p>
          </p:txBody>
        </p:sp>
        <p:sp>
          <p:nvSpPr>
            <p:cNvPr id="33" name="TextBox 32"/>
            <p:cNvSpPr txBox="1"/>
            <p:nvPr/>
          </p:nvSpPr>
          <p:spPr>
            <a:xfrm>
              <a:off x="166779" y="4160167"/>
              <a:ext cx="3643488" cy="585114"/>
            </a:xfrm>
            <a:prstGeom prst="rect">
              <a:avLst/>
            </a:prstGeom>
            <a:noFill/>
          </p:spPr>
          <p:txBody>
            <a:bodyPr wrap="square">
              <a:spAutoFit/>
            </a:bodyPr>
            <a:lstStyle/>
            <a:p>
              <a:pPr algn="ctr" eaLnBrk="1" hangingPunct="1">
                <a:spcAft>
                  <a:spcPts val="600"/>
                </a:spcAft>
                <a:defRPr/>
              </a:pPr>
              <a:r>
                <a:rPr lang="en-US" sz="1600" dirty="0">
                  <a:solidFill>
                    <a:schemeClr val="tx1">
                      <a:lumMod val="65000"/>
                      <a:lumOff val="35000"/>
                    </a:schemeClr>
                  </a:solidFill>
                </a:rPr>
                <a:t>Crop type, irrigated acreage, </a:t>
              </a:r>
              <a:r>
                <a:rPr lang="en-US" sz="1600" dirty="0" smtClean="0">
                  <a:solidFill>
                    <a:schemeClr val="tx1">
                      <a:lumMod val="65000"/>
                      <a:lumOff val="35000"/>
                    </a:schemeClr>
                  </a:solidFill>
                </a:rPr>
                <a:t>conveyance &amp; </a:t>
              </a:r>
              <a:r>
                <a:rPr lang="en-US" sz="1600" dirty="0">
                  <a:solidFill>
                    <a:schemeClr val="tx1">
                      <a:lumMod val="65000"/>
                      <a:lumOff val="35000"/>
                    </a:schemeClr>
                  </a:solidFill>
                </a:rPr>
                <a:t>application efficiency</a:t>
              </a:r>
            </a:p>
          </p:txBody>
        </p:sp>
      </p:grpSp>
      <p:grpSp>
        <p:nvGrpSpPr>
          <p:cNvPr id="34" name="Group 33"/>
          <p:cNvGrpSpPr>
            <a:grpSpLocks/>
          </p:cNvGrpSpPr>
          <p:nvPr/>
        </p:nvGrpSpPr>
        <p:grpSpPr bwMode="auto">
          <a:xfrm>
            <a:off x="0" y="5188923"/>
            <a:ext cx="3949700" cy="1000125"/>
            <a:chOff x="0" y="5039747"/>
            <a:chExt cx="3950254" cy="1000560"/>
          </a:xfrm>
        </p:grpSpPr>
        <p:sp>
          <p:nvSpPr>
            <p:cNvPr id="35" name="Rectangle 34"/>
            <p:cNvSpPr>
              <a:spLocks noChangeArrowheads="1"/>
            </p:cNvSpPr>
            <p:nvPr/>
          </p:nvSpPr>
          <p:spPr bwMode="auto">
            <a:xfrm>
              <a:off x="0" y="5039747"/>
              <a:ext cx="3950254" cy="1000560"/>
            </a:xfrm>
            <a:prstGeom prst="rect">
              <a:avLst/>
            </a:prstGeom>
            <a:solidFill>
              <a:srgbClr val="A3C5D4"/>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36" name="TextBox 1"/>
            <p:cNvSpPr txBox="1">
              <a:spLocks noChangeArrowheads="1"/>
            </p:cNvSpPr>
            <p:nvPr/>
          </p:nvSpPr>
          <p:spPr bwMode="auto">
            <a:xfrm>
              <a:off x="166779" y="5051589"/>
              <a:ext cx="3643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r>
                <a:rPr lang="en-US" sz="2000" b="1">
                  <a:solidFill>
                    <a:srgbClr val="376092"/>
                  </a:solidFill>
                  <a:latin typeface="Arial Narrow" charset="0"/>
                  <a:cs typeface="Arial Narrow" charset="0"/>
                </a:rPr>
                <a:t>ECOSYSTEM FEEDBACKS</a:t>
              </a:r>
            </a:p>
          </p:txBody>
        </p:sp>
        <p:sp>
          <p:nvSpPr>
            <p:cNvPr id="37" name="TextBox 36"/>
            <p:cNvSpPr txBox="1"/>
            <p:nvPr/>
          </p:nvSpPr>
          <p:spPr>
            <a:xfrm>
              <a:off x="166711" y="5401854"/>
              <a:ext cx="3643823" cy="584454"/>
            </a:xfrm>
            <a:prstGeom prst="rect">
              <a:avLst/>
            </a:prstGeom>
            <a:noFill/>
          </p:spPr>
          <p:txBody>
            <a:bodyPr>
              <a:spAutoFit/>
            </a:bodyPr>
            <a:lstStyle/>
            <a:p>
              <a:pPr algn="ctr" eaLnBrk="1" hangingPunct="1">
                <a:spcAft>
                  <a:spcPts val="600"/>
                </a:spcAft>
                <a:defRPr/>
              </a:pPr>
              <a:r>
                <a:rPr lang="en-US" sz="1600" dirty="0">
                  <a:solidFill>
                    <a:schemeClr val="tx1">
                      <a:lumMod val="65000"/>
                      <a:lumOff val="35000"/>
                    </a:schemeClr>
                  </a:solidFill>
                </a:rPr>
                <a:t>Channel dynamics, riparian resiliency, aquatic habitat quality</a:t>
              </a:r>
            </a:p>
          </p:txBody>
        </p:sp>
      </p:grpSp>
    </p:spTree>
    <p:extLst>
      <p:ext uri="{BB962C8B-B14F-4D97-AF65-F5344CB8AC3E}">
        <p14:creationId xmlns:p14="http://schemas.microsoft.com/office/powerpoint/2010/main" val="2086399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tick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TextBox 1"/>
          <p:cNvSpPr txBox="1">
            <a:spLocks noChangeArrowheads="1"/>
          </p:cNvSpPr>
          <p:nvPr/>
        </p:nvSpPr>
        <p:spPr bwMode="auto">
          <a:xfrm>
            <a:off x="322263" y="247650"/>
            <a:ext cx="6764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dirty="0" smtClean="0">
                <a:solidFill>
                  <a:srgbClr val="376092"/>
                </a:solidFill>
                <a:latin typeface="Arial Narrow" charset="0"/>
                <a:cs typeface="Arial Narrow" charset="0"/>
              </a:rPr>
              <a:t>DSS: AGRICULTURAL USES</a:t>
            </a:r>
            <a:endParaRPr lang="en-US" sz="2800" b="1" dirty="0">
              <a:solidFill>
                <a:srgbClr val="376092"/>
              </a:solidFill>
              <a:latin typeface="Arial Narrow" charset="0"/>
              <a:cs typeface="Arial Narrow" charset="0"/>
            </a:endParaRPr>
          </a:p>
        </p:txBody>
      </p:sp>
      <p:pic>
        <p:nvPicPr>
          <p:cNvPr id="3" name="Picture 2" descr="Figure_3-6.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68" y="1049915"/>
            <a:ext cx="7611533" cy="5500305"/>
          </a:xfrm>
          <a:prstGeom prst="rect">
            <a:avLst/>
          </a:prstGeom>
        </p:spPr>
      </p:pic>
    </p:spTree>
    <p:extLst>
      <p:ext uri="{BB962C8B-B14F-4D97-AF65-F5344CB8AC3E}">
        <p14:creationId xmlns:p14="http://schemas.microsoft.com/office/powerpoint/2010/main" val="1958150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tick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3" name="Picture 22" descr="mngt_scenarios.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481" y="1150471"/>
            <a:ext cx="8937669" cy="4601882"/>
          </a:xfrm>
          <a:prstGeom prst="rect">
            <a:avLst/>
          </a:prstGeom>
        </p:spPr>
      </p:pic>
      <p:sp>
        <p:nvSpPr>
          <p:cNvPr id="22" name="TextBox 1"/>
          <p:cNvSpPr txBox="1">
            <a:spLocks noChangeArrowheads="1"/>
          </p:cNvSpPr>
          <p:nvPr/>
        </p:nvSpPr>
        <p:spPr bwMode="auto">
          <a:xfrm>
            <a:off x="322263" y="247650"/>
            <a:ext cx="6764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800" b="1" smtClean="0">
                <a:solidFill>
                  <a:srgbClr val="376092"/>
                </a:solidFill>
                <a:latin typeface="Arial Narrow" charset="0"/>
                <a:cs typeface="Arial Narrow" charset="0"/>
              </a:rPr>
              <a:t>DEVELOPING ALTERNATIVES</a:t>
            </a:r>
            <a:endParaRPr lang="en-US" sz="2800" b="1" dirty="0">
              <a:solidFill>
                <a:srgbClr val="376092"/>
              </a:solidFill>
              <a:latin typeface="Arial Narrow" charset="0"/>
              <a:cs typeface="Arial Narrow" charset="0"/>
            </a:endParaRPr>
          </a:p>
        </p:txBody>
      </p:sp>
    </p:spTree>
    <p:extLst>
      <p:ext uri="{BB962C8B-B14F-4D97-AF65-F5344CB8AC3E}">
        <p14:creationId xmlns:p14="http://schemas.microsoft.com/office/powerpoint/2010/main" val="8656911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058091" y="1191538"/>
            <a:ext cx="6627248" cy="4568551"/>
          </a:xfrm>
          <a:prstGeom prst="rect">
            <a:avLst/>
          </a:prstGeom>
        </p:spPr>
      </p:pic>
      <p:pic>
        <p:nvPicPr>
          <p:cNvPr id="3" name="Picture 2"/>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103983" y="2563942"/>
            <a:ext cx="1374263" cy="1374263"/>
          </a:xfrm>
          <a:prstGeom prst="rect">
            <a:avLst/>
          </a:prstGeom>
        </p:spPr>
      </p:pic>
      <p:pic>
        <p:nvPicPr>
          <p:cNvPr id="4" name="Picture 3"/>
          <p:cNvPicPr>
            <a:picLocks noChangeAspect="1"/>
          </p:cNvPicPr>
          <p:nvPr/>
        </p:nvPicPr>
        <p:blipFill>
          <a:blip r:embed="rId7">
            <a:duotone>
              <a:schemeClr val="bg2">
                <a:shade val="45000"/>
                <a:satMod val="135000"/>
              </a:schemeClr>
              <a:prstClr val="white"/>
            </a:duotone>
          </a:blip>
          <a:stretch>
            <a:fillRect/>
          </a:stretch>
        </p:blipFill>
        <p:spPr>
          <a:xfrm>
            <a:off x="439738" y="3292485"/>
            <a:ext cx="1583445" cy="1583445"/>
          </a:xfrm>
          <a:prstGeom prst="rect">
            <a:avLst/>
          </a:prstGeom>
        </p:spPr>
      </p:pic>
      <p:cxnSp>
        <p:nvCxnSpPr>
          <p:cNvPr id="85" name="Straight Connector 84"/>
          <p:cNvCxnSpPr>
            <a:cxnSpLocks noChangeShapeType="1"/>
          </p:cNvCxnSpPr>
          <p:nvPr/>
        </p:nvCxnSpPr>
        <p:spPr bwMode="auto">
          <a:xfrm>
            <a:off x="439738" y="771525"/>
            <a:ext cx="6646862" cy="0"/>
          </a:xfrm>
          <a:prstGeom prst="line">
            <a:avLst/>
          </a:prstGeom>
          <a:noFill/>
          <a:ln w="25400">
            <a:solidFill>
              <a:srgbClr val="7F7F7F"/>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03" name="Picture 38" descr="sticker.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69338" y="6388100"/>
            <a:ext cx="3889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Box 1"/>
          <p:cNvSpPr txBox="1">
            <a:spLocks noChangeArrowheads="1"/>
          </p:cNvSpPr>
          <p:nvPr/>
        </p:nvSpPr>
        <p:spPr bwMode="auto">
          <a:xfrm>
            <a:off x="322263" y="2476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45561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5561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5561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55613" eaLnBrk="0" fontAlgn="base" hangingPunct="0">
              <a:spcBef>
                <a:spcPct val="0"/>
              </a:spcBef>
              <a:spcAft>
                <a:spcPct val="0"/>
              </a:spcAft>
              <a:defRPr>
                <a:solidFill>
                  <a:schemeClr val="tx1"/>
                </a:solidFill>
                <a:latin typeface="Calibri" charset="0"/>
                <a:ea typeface="ＭＳ Ｐゴシック" charset="0"/>
              </a:defRPr>
            </a:lvl9pPr>
          </a:lstStyle>
          <a:p>
            <a:r>
              <a:rPr lang="en-US" sz="2800" b="1" smtClean="0">
                <a:solidFill>
                  <a:srgbClr val="376092"/>
                </a:solidFill>
                <a:latin typeface="Arial Narrow" charset="0"/>
                <a:cs typeface="Arial Narrow" charset="0"/>
              </a:rPr>
              <a:t>PRIMARY RECOMMENDATIONS</a:t>
            </a:r>
            <a:endParaRPr lang="en-US" sz="2800" b="1" dirty="0">
              <a:solidFill>
                <a:srgbClr val="376092"/>
              </a:solidFill>
              <a:latin typeface="Arial Narrow" charset="0"/>
              <a:cs typeface="Arial Narrow" charset="0"/>
            </a:endParaRPr>
          </a:p>
        </p:txBody>
      </p:sp>
      <p:sp>
        <p:nvSpPr>
          <p:cNvPr id="5" name="TextBox 4"/>
          <p:cNvSpPr txBox="1"/>
          <p:nvPr/>
        </p:nvSpPr>
        <p:spPr>
          <a:xfrm>
            <a:off x="295237" y="4778284"/>
            <a:ext cx="4237574" cy="1754326"/>
          </a:xfrm>
          <a:prstGeom prst="rect">
            <a:avLst/>
          </a:prstGeom>
          <a:noFill/>
        </p:spPr>
        <p:txBody>
          <a:bodyPr wrap="square" rtlCol="0">
            <a:spAutoFit/>
          </a:bodyPr>
          <a:lstStyle/>
          <a:p>
            <a:r>
              <a:rPr lang="en-US" b="1" u="sng" dirty="0" smtClean="0">
                <a:solidFill>
                  <a:schemeClr val="tx1">
                    <a:lumMod val="75000"/>
                    <a:lumOff val="25000"/>
                  </a:schemeClr>
                </a:solidFill>
              </a:rPr>
              <a:t>MUNICIPAL USE</a:t>
            </a:r>
          </a:p>
          <a:p>
            <a:r>
              <a:rPr lang="en-US" b="1" dirty="0">
                <a:solidFill>
                  <a:srgbClr val="404040"/>
                </a:solidFill>
              </a:rPr>
              <a:t>Recommendation</a:t>
            </a:r>
            <a:r>
              <a:rPr lang="en-US" dirty="0">
                <a:solidFill>
                  <a:srgbClr val="404040"/>
                </a:solidFill>
              </a:rPr>
              <a:t>: </a:t>
            </a:r>
            <a:r>
              <a:rPr lang="en-US" dirty="0" smtClean="0">
                <a:solidFill>
                  <a:srgbClr val="404040"/>
                </a:solidFill>
              </a:rPr>
              <a:t>Efficiency upgrades and </a:t>
            </a:r>
            <a:r>
              <a:rPr lang="en-US" dirty="0" smtClean="0">
                <a:solidFill>
                  <a:schemeClr val="tx1">
                    <a:lumMod val="75000"/>
                    <a:lumOff val="25000"/>
                  </a:schemeClr>
                </a:solidFill>
              </a:rPr>
              <a:t>outdoor raw water use conservation in Carbondale</a:t>
            </a:r>
          </a:p>
          <a:p>
            <a:r>
              <a:rPr lang="en-US" b="1" dirty="0" smtClean="0">
                <a:solidFill>
                  <a:schemeClr val="tx1">
                    <a:lumMod val="75000"/>
                    <a:lumOff val="25000"/>
                  </a:schemeClr>
                </a:solidFill>
              </a:rPr>
              <a:t>Mechanism: </a:t>
            </a:r>
            <a:r>
              <a:rPr lang="en-US" dirty="0" err="1" smtClean="0">
                <a:solidFill>
                  <a:schemeClr val="tx1">
                    <a:lumMod val="75000"/>
                    <a:lumOff val="25000"/>
                  </a:schemeClr>
                </a:solidFill>
              </a:rPr>
              <a:t>Headgate</a:t>
            </a:r>
            <a:r>
              <a:rPr lang="en-US" dirty="0" smtClean="0">
                <a:solidFill>
                  <a:schemeClr val="tx1">
                    <a:lumMod val="75000"/>
                    <a:lumOff val="25000"/>
                  </a:schemeClr>
                </a:solidFill>
              </a:rPr>
              <a:t> automation, ditch lining, tiered raw water use fees</a:t>
            </a:r>
            <a:endParaRPr lang="en-US" dirty="0">
              <a:solidFill>
                <a:schemeClr val="tx1">
                  <a:lumMod val="75000"/>
                  <a:lumOff val="25000"/>
                </a:schemeClr>
              </a:solidFill>
            </a:endParaRPr>
          </a:p>
        </p:txBody>
      </p:sp>
      <p:sp>
        <p:nvSpPr>
          <p:cNvPr id="105" name="TextBox 104"/>
          <p:cNvSpPr txBox="1"/>
          <p:nvPr/>
        </p:nvSpPr>
        <p:spPr>
          <a:xfrm>
            <a:off x="4654083" y="971895"/>
            <a:ext cx="4404191" cy="1477328"/>
          </a:xfrm>
          <a:prstGeom prst="rect">
            <a:avLst/>
          </a:prstGeom>
          <a:noFill/>
        </p:spPr>
        <p:txBody>
          <a:bodyPr wrap="square" rtlCol="0">
            <a:spAutoFit/>
          </a:bodyPr>
          <a:lstStyle/>
          <a:p>
            <a:r>
              <a:rPr lang="en-US" b="1" u="sng" dirty="0" smtClean="0">
                <a:solidFill>
                  <a:srgbClr val="404040"/>
                </a:solidFill>
              </a:rPr>
              <a:t>AGRICULTURAL USE</a:t>
            </a:r>
          </a:p>
          <a:p>
            <a:r>
              <a:rPr lang="en-US" b="1" dirty="0" smtClean="0">
                <a:solidFill>
                  <a:srgbClr val="404040"/>
                </a:solidFill>
              </a:rPr>
              <a:t>Recommendation</a:t>
            </a:r>
            <a:r>
              <a:rPr lang="en-US" dirty="0" smtClean="0">
                <a:solidFill>
                  <a:srgbClr val="404040"/>
                </a:solidFill>
              </a:rPr>
              <a:t>: Short term use reduction in drought years</a:t>
            </a:r>
          </a:p>
          <a:p>
            <a:r>
              <a:rPr lang="en-US" b="1" dirty="0" smtClean="0">
                <a:solidFill>
                  <a:srgbClr val="404040"/>
                </a:solidFill>
              </a:rPr>
              <a:t>Mechanism: </a:t>
            </a:r>
            <a:r>
              <a:rPr lang="en-US" dirty="0" smtClean="0">
                <a:solidFill>
                  <a:srgbClr val="404040"/>
                </a:solidFill>
              </a:rPr>
              <a:t>Water market + non-diversion agreements with CWT</a:t>
            </a:r>
            <a:endParaRPr lang="en-US" dirty="0">
              <a:solidFill>
                <a:srgbClr val="404040"/>
              </a:solidFill>
            </a:endParaRPr>
          </a:p>
        </p:txBody>
      </p:sp>
    </p:spTree>
    <p:extLst>
      <p:ext uri="{BB962C8B-B14F-4D97-AF65-F5344CB8AC3E}">
        <p14:creationId xmlns:p14="http://schemas.microsoft.com/office/powerpoint/2010/main" val="6688048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TotalTime>
  <Words>1364</Words>
  <Application>Microsoft Macintosh PowerPoint</Application>
  <PresentationFormat>On-screen Show (4:3)</PresentationFormat>
  <Paragraphs>185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Congdon</dc:creator>
  <cp:lastModifiedBy>Chelsea Congdon</cp:lastModifiedBy>
  <cp:revision>7</cp:revision>
  <dcterms:created xsi:type="dcterms:W3CDTF">2017-01-26T15:59:06Z</dcterms:created>
  <dcterms:modified xsi:type="dcterms:W3CDTF">2017-01-26T18:25:17Z</dcterms:modified>
</cp:coreProperties>
</file>