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338" r:id="rId3"/>
    <p:sldId id="300" r:id="rId4"/>
    <p:sldId id="302" r:id="rId5"/>
    <p:sldId id="303" r:id="rId6"/>
    <p:sldId id="347" r:id="rId7"/>
    <p:sldId id="301" r:id="rId8"/>
    <p:sldId id="340" r:id="rId9"/>
    <p:sldId id="339" r:id="rId10"/>
    <p:sldId id="341" r:id="rId11"/>
    <p:sldId id="342" r:id="rId12"/>
    <p:sldId id="343" r:id="rId13"/>
    <p:sldId id="344" r:id="rId14"/>
    <p:sldId id="264" r:id="rId15"/>
    <p:sldId id="345" r:id="rId16"/>
    <p:sldId id="346" r:id="rId17"/>
    <p:sldId id="3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0B5"/>
    <a:srgbClr val="759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2" autoAdjust="0"/>
    <p:restoredTop sz="94679" autoAdjust="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ECDE-7B53-4760-9EC6-4AF17BD8C4CB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7812B-7F53-4C25-B030-4BCAAB2BFB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6c046140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6c046140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233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52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297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79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6c046140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6c046140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84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6c046140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6c046140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16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4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35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62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734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98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c046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c046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35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8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4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8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0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6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6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8094-2B04-494C-B4C8-FF281E603643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C47A-1DA2-47B0-A4C5-A4C62C413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Colorado and rocky mountain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68E495-D4D4-4CF5-96D9-19166ADF41C0}"/>
              </a:ext>
            </a:extLst>
          </p:cNvPr>
          <p:cNvSpPr/>
          <p:nvPr/>
        </p:nvSpPr>
        <p:spPr>
          <a:xfrm>
            <a:off x="-19190" y="0"/>
            <a:ext cx="12211190" cy="6857999"/>
          </a:xfrm>
          <a:prstGeom prst="rect">
            <a:avLst/>
          </a:prstGeom>
          <a:gradFill>
            <a:gsLst>
              <a:gs pos="95109">
                <a:srgbClr val="002060"/>
              </a:gs>
              <a:gs pos="14000">
                <a:schemeClr val="accent1">
                  <a:lumMod val="5000"/>
                  <a:lumOff val="95000"/>
                  <a:alpha val="33000"/>
                </a:schemeClr>
              </a:gs>
              <a:gs pos="0">
                <a:srgbClr val="57A1D6"/>
              </a:gs>
              <a:gs pos="62000">
                <a:srgbClr val="0070C0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65;p1"/>
          <p:cNvSpPr txBox="1"/>
          <p:nvPr/>
        </p:nvSpPr>
        <p:spPr>
          <a:xfrm>
            <a:off x="274319" y="34241"/>
            <a:ext cx="11635512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Term Planning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Grants, Loans, Infrastructure</a:t>
            </a:r>
            <a:br>
              <a:rPr lang="en-US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6944" y="6037229"/>
            <a:ext cx="3132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Jim Yahn</a:t>
            </a:r>
          </a:p>
          <a:p>
            <a:pPr lvl="0"/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North Sterling Irrigation District</a:t>
            </a:r>
            <a:endParaRPr lang="en-US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531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8556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South Platte Basin Roundtable</a:t>
            </a:r>
            <a:br>
              <a:rPr lang="en" dirty="0"/>
            </a:br>
            <a:r>
              <a:rPr lang="en" sz="2800" dirty="0"/>
              <a:t>Category Priority Three</a:t>
            </a:r>
            <a:endParaRPr dirty="0"/>
          </a:p>
        </p:txBody>
      </p:sp>
      <p:sp>
        <p:nvSpPr>
          <p:cNvPr id="83" name="Google Shape;83;p14"/>
          <p:cNvSpPr txBox="1"/>
          <p:nvPr/>
        </p:nvSpPr>
        <p:spPr>
          <a:xfrm>
            <a:off x="415600" y="2595408"/>
            <a:ext cx="11492442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/>
              <a:t>Sustain irrigated agriculture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ATM Projects - Projects or studies that advance alternative transfer methods that minimize the permanent buy and dry of irrigated agriculture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Projects that reduce agricultural water shortages - Projects or studies which develop or improve water supplies that reduce agricultural water shortages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Projects that voluntarily tie water to the land - Projects or studies that incorporate conservation easements on irrigated agriculture lands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89D78DD-9095-4B76-B47D-75331E64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76" y="220573"/>
            <a:ext cx="3228536" cy="21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3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Colorado Water Plan Grant</a:t>
            </a:r>
            <a:br>
              <a:rPr lang="en" dirty="0"/>
            </a:br>
            <a:r>
              <a:rPr lang="en" sz="2800" dirty="0"/>
              <a:t>Colorado Water Conservation Board (CWCB)</a:t>
            </a:r>
            <a:endParaRPr dirty="0"/>
          </a:p>
        </p:txBody>
      </p:sp>
      <p:sp>
        <p:nvSpPr>
          <p:cNvPr id="83" name="Google Shape;83;p14"/>
          <p:cNvSpPr txBox="1"/>
          <p:nvPr/>
        </p:nvSpPr>
        <p:spPr>
          <a:xfrm>
            <a:off x="415600" y="2399971"/>
            <a:ext cx="11492442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29">
              <a:buClr>
                <a:schemeClr val="dk1"/>
              </a:buClr>
              <a:buSzPts val="1600"/>
            </a:pPr>
            <a:r>
              <a:rPr lang="en-US" sz="2400" dirty="0"/>
              <a:t>Water Plan Funding Categories</a:t>
            </a:r>
          </a:p>
          <a:p>
            <a:pPr marL="169329">
              <a:buClr>
                <a:schemeClr val="dk1"/>
              </a:buClr>
              <a:buSzPts val="1600"/>
            </a:pPr>
            <a:endParaRPr lang="en-US" sz="2400" dirty="0"/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Water Storage and Supply Projects – Projects that include new storage, recharge, dredging, alternative transfers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Conservation &amp; Land Use Projects – Activities that implement long-term strategies for conservation, land use, water efficiency, and drought planning 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Engagement &amp; Innovation Activities - Activities that support water education, outreach, and innovation efforts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Agricultural Projects – Projects that provide technical assistance or improve agricultural efficiency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Environmental &amp; Recreation Projects – Projects that promote watershed health, environmental health, and recreation</a:t>
            </a:r>
            <a:endParaRPr sz="20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7CA397-B349-43D6-B85C-0F6A32C3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86" y="262797"/>
            <a:ext cx="29813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6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CWCB Loan Program</a:t>
            </a:r>
            <a:br>
              <a:rPr lang="en" dirty="0"/>
            </a:br>
            <a:endParaRPr dirty="0"/>
          </a:p>
        </p:txBody>
      </p:sp>
      <p:sp>
        <p:nvSpPr>
          <p:cNvPr id="83" name="Google Shape;83;p14"/>
          <p:cNvSpPr txBox="1"/>
          <p:nvPr/>
        </p:nvSpPr>
        <p:spPr>
          <a:xfrm>
            <a:off x="415600" y="2658032"/>
            <a:ext cx="11492442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29">
              <a:buClr>
                <a:schemeClr val="dk1"/>
              </a:buClr>
              <a:buSzPts val="1600"/>
            </a:pPr>
            <a:r>
              <a:rPr lang="en-US" sz="2400" dirty="0"/>
              <a:t>Eligible Projects -New construction or rehabilitation projects, including: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Reservoirs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Ditches and canals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Pipelines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Diversion structures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Groundwater wells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Water rights purchases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Flood control projects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Hydro projects</a:t>
            </a:r>
            <a:endParaRPr sz="20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D1B4C-68C9-49B1-A43C-5C07A215E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20" y="372212"/>
            <a:ext cx="3047760" cy="22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9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CWCB Loan Program</a:t>
            </a:r>
            <a:br>
              <a:rPr lang="en" dirty="0"/>
            </a:br>
            <a:endParaRPr dirty="0"/>
          </a:p>
        </p:txBody>
      </p:sp>
      <p:sp>
        <p:nvSpPr>
          <p:cNvPr id="83" name="Google Shape;83;p14"/>
          <p:cNvSpPr txBox="1"/>
          <p:nvPr/>
        </p:nvSpPr>
        <p:spPr>
          <a:xfrm>
            <a:off x="415600" y="2658032"/>
            <a:ext cx="11492442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29">
              <a:buClr>
                <a:schemeClr val="dk1"/>
              </a:buClr>
              <a:buSzPts val="1600"/>
            </a:pPr>
            <a:r>
              <a:rPr lang="en-US" sz="2400" dirty="0"/>
              <a:t>Interest Rates</a:t>
            </a:r>
          </a:p>
          <a:p>
            <a:pPr marL="169329">
              <a:buClr>
                <a:schemeClr val="dk1"/>
              </a:buClr>
              <a:buSzPts val="1600"/>
            </a:pPr>
            <a:endParaRPr lang="en-US" sz="2400" dirty="0"/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Agricultural – 1.15%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Municipal – 1.60% to 2.10%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Commercial – 6.00%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Hydroelectric – 2.00%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Restricted Reservoirs - Call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endParaRPr lang="en-US" sz="20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169329">
              <a:buClr>
                <a:schemeClr val="dk1"/>
              </a:buClr>
              <a:buSzPts val="1600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The standard loan term is 30 years. Rates are reduced by 0.25% for 20-year loans, and by 0.55% for 10-year loans. Rates are increased by 0.25% for 40-year loans.</a:t>
            </a:r>
            <a:endParaRPr sz="20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3E1E9-5C81-4B82-8F94-AC8C80903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58" y="452553"/>
            <a:ext cx="3158704" cy="23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1" y="903629"/>
            <a:ext cx="10235418" cy="57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0516" y="196948"/>
            <a:ext cx="8614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Prewitt Reservoir Rehabilitation Project</a:t>
            </a:r>
          </a:p>
        </p:txBody>
      </p:sp>
    </p:spTree>
    <p:extLst>
      <p:ext uri="{BB962C8B-B14F-4D97-AF65-F5344CB8AC3E}">
        <p14:creationId xmlns:p14="http://schemas.microsoft.com/office/powerpoint/2010/main" val="347178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266744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+mn-lt"/>
              </a:rPr>
              <a:t>                North Sterling Automation Project</a:t>
            </a:r>
            <a:br>
              <a:rPr lang="en-US" dirty="0"/>
            </a:br>
            <a:endParaRPr dirty="0"/>
          </a:p>
        </p:txBody>
      </p:sp>
      <p:sp>
        <p:nvSpPr>
          <p:cNvPr id="84" name="Google Shape;84;p14"/>
          <p:cNvSpPr/>
          <p:nvPr/>
        </p:nvSpPr>
        <p:spPr>
          <a:xfrm>
            <a:off x="10001667" y="5085733"/>
            <a:ext cx="270400" cy="13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954DC-A865-456D-B4BA-3E7AE60C3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415" y="2381974"/>
            <a:ext cx="4913845" cy="368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BBE97-12ED-43A3-8F35-992710F2D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2658" y="2381974"/>
            <a:ext cx="4913844" cy="3685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9514D-D9B8-432A-8CDB-79927ED0B2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2729" y="2381974"/>
            <a:ext cx="4913845" cy="36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509657" y="227607"/>
            <a:ext cx="11266744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+mn-lt"/>
              </a:rPr>
              <a:t>                North Sterling Diversion Project</a:t>
            </a:r>
            <a:br>
              <a:rPr lang="en-US" dirty="0"/>
            </a:br>
            <a:endParaRPr dirty="0"/>
          </a:p>
        </p:txBody>
      </p:sp>
      <p:sp>
        <p:nvSpPr>
          <p:cNvPr id="84" name="Google Shape;84;p14"/>
          <p:cNvSpPr/>
          <p:nvPr/>
        </p:nvSpPr>
        <p:spPr>
          <a:xfrm>
            <a:off x="10001667" y="5085733"/>
            <a:ext cx="270400" cy="13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BD22D-8A80-4AA6-866B-A4D84E474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960" y="1639190"/>
            <a:ext cx="5766949" cy="4325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3528B-D390-4040-9AA3-5B4FB5663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0655" y="1594048"/>
            <a:ext cx="5887328" cy="44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Colorado and rocky mountain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68E495-D4D4-4CF5-96D9-19166ADF41C0}"/>
              </a:ext>
            </a:extLst>
          </p:cNvPr>
          <p:cNvSpPr/>
          <p:nvPr/>
        </p:nvSpPr>
        <p:spPr>
          <a:xfrm>
            <a:off x="-19190" y="0"/>
            <a:ext cx="12211190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Google Shape;165;p1"/>
          <p:cNvSpPr txBox="1"/>
          <p:nvPr/>
        </p:nvSpPr>
        <p:spPr>
          <a:xfrm>
            <a:off x="268649" y="1985158"/>
            <a:ext cx="116355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QUESTIONS?</a:t>
            </a:r>
            <a:b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Foundation and Future for </a:t>
            </a:r>
            <a:r>
              <a:rPr lang="en-US" sz="2450" dirty="0">
                <a:solidFill>
                  <a:srgbClr val="002060"/>
                </a:solidFill>
                <a:latin typeface="Century Gothic" panose="020B0502020202020204" pitchFamily="34" charset="0"/>
              </a:rPr>
              <a:t>the IBCC</a:t>
            </a:r>
            <a:b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</a:br>
            <a:endParaRPr sz="2800" b="1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099" y="2049416"/>
            <a:ext cx="1187055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500" b="1" dirty="0">
                <a:solidFill>
                  <a:schemeClr val="bg1">
                    <a:alpha val="2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lang="en-US" sz="15500" dirty="0">
              <a:solidFill>
                <a:schemeClr val="bg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Colorado and rocky mountain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68E495-D4D4-4CF5-96D9-19166ADF41C0}"/>
              </a:ext>
            </a:extLst>
          </p:cNvPr>
          <p:cNvSpPr/>
          <p:nvPr/>
        </p:nvSpPr>
        <p:spPr>
          <a:xfrm>
            <a:off x="-19190" y="0"/>
            <a:ext cx="12211190" cy="6857999"/>
          </a:xfrm>
          <a:prstGeom prst="rect">
            <a:avLst/>
          </a:prstGeom>
          <a:gradFill>
            <a:gsLst>
              <a:gs pos="95109">
                <a:srgbClr val="002060"/>
              </a:gs>
              <a:gs pos="14000">
                <a:schemeClr val="accent1">
                  <a:lumMod val="5000"/>
                  <a:lumOff val="95000"/>
                  <a:alpha val="33000"/>
                </a:schemeClr>
              </a:gs>
              <a:gs pos="0">
                <a:srgbClr val="57A1D6"/>
              </a:gs>
              <a:gs pos="62000">
                <a:srgbClr val="0070C0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65;p1"/>
          <p:cNvSpPr txBox="1"/>
          <p:nvPr/>
        </p:nvSpPr>
        <p:spPr>
          <a:xfrm>
            <a:off x="274319" y="34241"/>
            <a:ext cx="11635512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</a:t>
            </a:r>
            <a:br>
              <a:rPr lang="en-US" sz="32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Federal</a:t>
            </a:r>
            <a:br>
              <a:rPr lang="en-US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417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222" y="1564090"/>
            <a:ext cx="2561646" cy="719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Stimulus Categories</a:t>
            </a:r>
            <a:endParaRPr dirty="0"/>
          </a:p>
        </p:txBody>
      </p:sp>
      <p:grpSp>
        <p:nvGrpSpPr>
          <p:cNvPr id="55" name="Google Shape;55;p13"/>
          <p:cNvGrpSpPr/>
          <p:nvPr/>
        </p:nvGrpSpPr>
        <p:grpSpPr>
          <a:xfrm>
            <a:off x="575937" y="1739837"/>
            <a:ext cx="2547955" cy="4005843"/>
            <a:chOff x="431925" y="1304875"/>
            <a:chExt cx="2628925" cy="34164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body" idx="4294967295"/>
          </p:nvPr>
        </p:nvSpPr>
        <p:spPr>
          <a:xfrm>
            <a:off x="603500" y="1604305"/>
            <a:ext cx="2492800" cy="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Arial Narrow" panose="020B0606020202030204" pitchFamily="34" charset="0"/>
              </a:rPr>
              <a:t>State Stimulus </a:t>
            </a:r>
            <a:endParaRPr sz="2000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4294967295"/>
          </p:nvPr>
        </p:nvSpPr>
        <p:spPr>
          <a:xfrm>
            <a:off x="675233" y="2413280"/>
            <a:ext cx="2492800" cy="37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One time General Fund investments </a:t>
            </a:r>
            <a:endParaRPr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Six bills and three divisions currently impacted: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-EDO, CWCB, &amp; CPW</a:t>
            </a:r>
            <a:endParaRPr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294967295"/>
          </p:nvPr>
        </p:nvSpPr>
        <p:spPr>
          <a:xfrm>
            <a:off x="8363300" y="1739833"/>
            <a:ext cx="3326000" cy="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Problem statement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3270804" y="1739837"/>
            <a:ext cx="2547955" cy="4005843"/>
            <a:chOff x="431925" y="1304875"/>
            <a:chExt cx="2628925" cy="341640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5965671" y="1739837"/>
            <a:ext cx="2547955" cy="4005843"/>
            <a:chOff x="431925" y="1304875"/>
            <a:chExt cx="2628925" cy="34164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8660537" y="1739837"/>
            <a:ext cx="2547955" cy="4005843"/>
            <a:chOff x="431925" y="1304875"/>
            <a:chExt cx="2628925" cy="34164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1" name="Google Shape;71;p13"/>
          <p:cNvSpPr txBox="1">
            <a:spLocks noGrp="1"/>
          </p:cNvSpPr>
          <p:nvPr>
            <p:ph type="body" idx="4294967295"/>
          </p:nvPr>
        </p:nvSpPr>
        <p:spPr>
          <a:xfrm>
            <a:off x="3320451" y="2413280"/>
            <a:ext cx="2492800" cy="37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DNR is pursuing two ARPA appropriations from the Recovery and Relief Task Force, including:</a:t>
            </a:r>
          </a:p>
          <a:p>
            <a:pPr marL="0" indent="0">
              <a:spcBef>
                <a:spcPts val="0"/>
              </a:spcBef>
              <a:buNone/>
            </a:pPr>
            <a:endParaRPr lang="en"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-$15M for Republican  </a:t>
            </a:r>
            <a:br>
              <a:rPr lang="en" sz="2000" dirty="0">
                <a:latin typeface="Arial Narrow" panose="020B0606020202030204" pitchFamily="34" charset="0"/>
              </a:rPr>
            </a:br>
            <a:r>
              <a:rPr lang="en" sz="2000" dirty="0">
                <a:latin typeface="Arial Narrow" panose="020B0606020202030204" pitchFamily="34" charset="0"/>
              </a:rPr>
              <a:t> and Rio Grande Basin </a:t>
            </a:r>
            <a:br>
              <a:rPr lang="en" sz="2000" dirty="0">
                <a:latin typeface="Arial Narrow" panose="020B0606020202030204" pitchFamily="34" charset="0"/>
              </a:rPr>
            </a:br>
            <a:r>
              <a:rPr lang="en" sz="2000" dirty="0">
                <a:latin typeface="Arial Narrow" panose="020B0606020202030204" pitchFamily="34" charset="0"/>
              </a:rPr>
              <a:t> Groundwater Recovery</a:t>
            </a:r>
            <a:endParaRPr sz="2000" dirty="0">
              <a:latin typeface="Arial Narrow" panose="020B0606020202030204" pitchFamily="34" charset="0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4294967295"/>
          </p:nvPr>
        </p:nvSpPr>
        <p:spPr>
          <a:xfrm>
            <a:off x="5993217" y="2413280"/>
            <a:ext cx="2617636" cy="37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Direct federal spending and grants to state agencies, local governments, and other entities, including:</a:t>
            </a:r>
          </a:p>
          <a:p>
            <a:pPr marL="0" indent="0">
              <a:spcBef>
                <a:spcPts val="0"/>
              </a:spcBef>
              <a:buNone/>
            </a:pPr>
            <a:endParaRPr lang="en"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-Water and groundwater storage and conveyance</a:t>
            </a:r>
            <a:endParaRPr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00" dirty="0">
              <a:latin typeface="Arial Narrow" panose="020B0606020202030204" pitchFamily="34" charset="0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4294967295"/>
          </p:nvPr>
        </p:nvSpPr>
        <p:spPr>
          <a:xfrm>
            <a:off x="8665984" y="2413280"/>
            <a:ext cx="2492800" cy="37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Direct federal spending, tax adjustments, and grants to state agencies, local governments, and other entities</a:t>
            </a:r>
            <a:endParaRPr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000" dirty="0">
                <a:latin typeface="Arial Narrow" panose="020B0606020202030204" pitchFamily="34" charset="0"/>
              </a:rPr>
              <a:t>Significant uncertainty, but unlikely to include significant additional water funding. </a:t>
            </a:r>
            <a:endParaRPr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100" dirty="0"/>
          </a:p>
        </p:txBody>
      </p:sp>
      <p:sp>
        <p:nvSpPr>
          <p:cNvPr id="27" name="Rectangle 26"/>
          <p:cNvSpPr/>
          <p:nvPr/>
        </p:nvSpPr>
        <p:spPr>
          <a:xfrm>
            <a:off x="3270779" y="1525163"/>
            <a:ext cx="2547932" cy="719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4294967295"/>
          </p:nvPr>
        </p:nvSpPr>
        <p:spPr>
          <a:xfrm>
            <a:off x="3284567" y="1604305"/>
            <a:ext cx="2492800" cy="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Arial Narrow" panose="020B0606020202030204" pitchFamily="34" charset="0"/>
              </a:rPr>
              <a:t>American Rescue Plan</a:t>
            </a:r>
            <a:endParaRPr sz="1400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65598" y="1545581"/>
            <a:ext cx="2561666" cy="719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4294967295"/>
          </p:nvPr>
        </p:nvSpPr>
        <p:spPr>
          <a:xfrm>
            <a:off x="5846213" y="1483520"/>
            <a:ext cx="2838284" cy="8390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95000"/>
              </a:lnSpc>
              <a:spcBef>
                <a:spcPts val="0"/>
              </a:spcBef>
              <a:buSzPts val="688"/>
              <a:buNone/>
            </a:pPr>
            <a:r>
              <a:rPr lang="en" sz="2000" dirty="0">
                <a:solidFill>
                  <a:schemeClr val="lt1"/>
                </a:solidFill>
                <a:latin typeface="Arial Narrow" panose="020B0606020202030204" pitchFamily="34" charset="0"/>
              </a:rPr>
              <a:t>Infrastructure Investment and Jobs Act</a:t>
            </a:r>
            <a:endParaRPr sz="2000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65984" y="1547860"/>
            <a:ext cx="2561646" cy="719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4294967295"/>
          </p:nvPr>
        </p:nvSpPr>
        <p:spPr>
          <a:xfrm>
            <a:off x="8660533" y="1604305"/>
            <a:ext cx="2492800" cy="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Arial Narrow" panose="020B0606020202030204" pitchFamily="34" charset="0"/>
              </a:rPr>
              <a:t>Build Back Better</a:t>
            </a:r>
            <a:endParaRPr sz="2000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6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385233" y="1424033"/>
            <a:ext cx="1116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85233" y="1565967"/>
            <a:ext cx="8585104" cy="412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>
              <a:buSzPts val="1200"/>
              <a:buFont typeface="Roboto"/>
              <a:buChar char="●"/>
            </a:pPr>
            <a:r>
              <a:rPr lang="en" dirty="0">
                <a:ea typeface="Roboto"/>
                <a:cs typeface="Roboto"/>
                <a:sym typeface="Roboto"/>
              </a:rPr>
              <a:t>$1.2 trillion total in the bill</a:t>
            </a:r>
          </a:p>
          <a:p>
            <a:pPr marL="1066785" lvl="1" indent="-406390">
              <a:buSzPts val="1200"/>
              <a:buFont typeface="Roboto"/>
              <a:buChar char="●"/>
            </a:pPr>
            <a:r>
              <a:rPr lang="en" sz="1600" dirty="0">
                <a:latin typeface="+mj-lt"/>
                <a:ea typeface="Roboto"/>
                <a:cs typeface="Roboto"/>
                <a:sym typeface="Roboto"/>
              </a:rPr>
              <a:t>Of which $550 billion is entirely new spending (shown right)</a:t>
            </a:r>
            <a:endParaRPr sz="1600" dirty="0">
              <a:latin typeface="+mj-lt"/>
              <a:ea typeface="Roboto"/>
              <a:cs typeface="Roboto"/>
              <a:sym typeface="Roboto"/>
            </a:endParaRPr>
          </a:p>
          <a:p>
            <a:pPr marL="609585"/>
            <a:endParaRPr dirty="0">
              <a:ea typeface="Roboto"/>
              <a:cs typeface="Roboto"/>
              <a:sym typeface="Roboto"/>
            </a:endParaRPr>
          </a:p>
          <a:p>
            <a:pPr marL="609585" indent="-406390">
              <a:lnSpc>
                <a:spcPct val="115000"/>
              </a:lnSpc>
              <a:buSzPts val="1200"/>
              <a:buFont typeface="Roboto"/>
              <a:buChar char="●"/>
            </a:pPr>
            <a:r>
              <a:rPr lang="en" dirty="0">
                <a:ea typeface="Roboto"/>
                <a:cs typeface="Roboto"/>
                <a:sym typeface="Roboto"/>
              </a:rPr>
              <a:t>The bill generally gives Federal agencies broad leeway to determine distribution formulas, program requirements, and timelines. </a:t>
            </a:r>
            <a:endParaRPr dirty="0"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</a:pPr>
            <a:endParaRPr dirty="0">
              <a:ea typeface="Roboto"/>
              <a:cs typeface="Roboto"/>
              <a:sym typeface="Roboto"/>
            </a:endParaRPr>
          </a:p>
          <a:p>
            <a:pPr marL="609585" indent="-406390">
              <a:lnSpc>
                <a:spcPct val="115000"/>
              </a:lnSpc>
              <a:buSzPts val="1200"/>
              <a:buFont typeface="Roboto"/>
              <a:buChar char="●"/>
            </a:pPr>
            <a:r>
              <a:rPr lang="en" dirty="0">
                <a:ea typeface="Roboto"/>
                <a:cs typeface="Roboto"/>
                <a:sym typeface="Roboto"/>
              </a:rPr>
              <a:t>Federal agencies are working now to establish many new programs. </a:t>
            </a:r>
          </a:p>
          <a:p>
            <a:pPr marL="1066785" lvl="1" indent="-406390">
              <a:lnSpc>
                <a:spcPct val="115000"/>
              </a:lnSpc>
              <a:buSzPts val="1200"/>
              <a:buFont typeface="Roboto"/>
              <a:buChar char="●"/>
            </a:pPr>
            <a:r>
              <a:rPr lang="en" sz="1600" dirty="0">
                <a:latin typeface="+mj-lt"/>
                <a:ea typeface="Roboto"/>
                <a:cs typeface="Roboto"/>
                <a:sym typeface="Roboto"/>
              </a:rPr>
              <a:t>Now is the time to engage with relevant Federal partners to advocate for Colorado priorities and projects in the initial formulation of programs</a:t>
            </a:r>
            <a:r>
              <a:rPr lang="en" sz="1600" dirty="0">
                <a:ea typeface="Roboto"/>
                <a:cs typeface="Roboto"/>
                <a:sym typeface="Roboto"/>
              </a:rPr>
              <a:t>. </a:t>
            </a:r>
            <a:endParaRPr sz="1600" dirty="0">
              <a:ea typeface="Roboto"/>
              <a:cs typeface="Roboto"/>
              <a:sym typeface="Roboto"/>
            </a:endParaRPr>
          </a:p>
          <a:p>
            <a:pPr marL="1219170">
              <a:lnSpc>
                <a:spcPct val="115000"/>
              </a:lnSpc>
            </a:pPr>
            <a:endParaRPr dirty="0">
              <a:ea typeface="Roboto"/>
              <a:cs typeface="Roboto"/>
              <a:sym typeface="Roboto"/>
            </a:endParaRPr>
          </a:p>
          <a:p>
            <a:pPr marL="609585" indent="-406390">
              <a:lnSpc>
                <a:spcPct val="115000"/>
              </a:lnSpc>
              <a:buSzPts val="1200"/>
              <a:buFont typeface="Roboto"/>
              <a:buChar char="●"/>
            </a:pPr>
            <a:r>
              <a:rPr lang="en" dirty="0">
                <a:ea typeface="Roboto"/>
                <a:cs typeface="Roboto"/>
                <a:sym typeface="Roboto"/>
              </a:rPr>
              <a:t>A significant portion of the funds will flow directly to local governments, districts, and other entities.</a:t>
            </a:r>
          </a:p>
          <a:p>
            <a:pPr marL="1066785" lvl="1" indent="-406390">
              <a:lnSpc>
                <a:spcPct val="115000"/>
              </a:lnSpc>
              <a:buSzPts val="1200"/>
              <a:buFont typeface="Roboto"/>
              <a:buChar char="●"/>
            </a:pPr>
            <a:r>
              <a:rPr lang="en" sz="1600" dirty="0">
                <a:latin typeface="+mj-lt"/>
                <a:ea typeface="Roboto"/>
                <a:cs typeface="Roboto"/>
                <a:sym typeface="Roboto"/>
              </a:rPr>
              <a:t>The Department is ready to support these entities and guide implementation. </a:t>
            </a:r>
            <a:endParaRPr sz="1600" dirty="0"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t="4304"/>
          <a:stretch/>
        </p:blipFill>
        <p:spPr>
          <a:xfrm>
            <a:off x="9237183" y="-1"/>
            <a:ext cx="2829309" cy="685901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10001667" y="5085733"/>
            <a:ext cx="270400" cy="13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dirty="0"/>
              <a:t>The Infrastructure Investment and Jobs Act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07329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91733" y="344819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Types of Water Investments</a:t>
            </a:r>
            <a:endParaRPr dirty="0"/>
          </a:p>
        </p:txBody>
      </p:sp>
      <p:sp>
        <p:nvSpPr>
          <p:cNvPr id="103" name="Google Shape;103;p16"/>
          <p:cNvSpPr txBox="1"/>
          <p:nvPr/>
        </p:nvSpPr>
        <p:spPr>
          <a:xfrm>
            <a:off x="385233" y="1424033"/>
            <a:ext cx="1116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85233" y="1565967"/>
            <a:ext cx="10867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10001667" y="5085733"/>
            <a:ext cx="270400" cy="13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491733" y="1219567"/>
            <a:ext cx="5353600" cy="576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Aging Infrastructure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Rural Water Supply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Dam Safety &amp; Repair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Water Storage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Water &amp; Wastewater Reuse/Recycling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Water &amp; Wastewater Efficiency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Watershed Health &amp; Management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Aquatic Ecosystem Health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Colorado River Endangered Fish Recovery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Colorado River Drought Contingency Plan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Clean Water &amp; Drinking Water 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Groundwater and Aquifer Recharge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Flood Risk Management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Emergency Watershed Protection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Post-fire Restoration</a:t>
            </a:r>
            <a:endParaRPr dirty="0">
              <a:highlight>
                <a:schemeClr val="lt1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" dirty="0">
                <a:highlight>
                  <a:schemeClr val="lt1"/>
                </a:highlight>
              </a:rPr>
              <a:t>Invasive Species Eradication</a:t>
            </a:r>
            <a:endParaRPr dirty="0">
              <a:highlight>
                <a:schemeClr val="lt1"/>
              </a:highlight>
            </a:endParaRPr>
          </a:p>
          <a:p>
            <a:pPr marL="609585">
              <a:lnSpc>
                <a:spcPct val="115000"/>
              </a:lnSpc>
            </a:pPr>
            <a:endParaRPr sz="2400" dirty="0">
              <a:highlight>
                <a:schemeClr val="lt1"/>
              </a:highlight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333" y="1623368"/>
            <a:ext cx="6097968" cy="4064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0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Colorado and rocky mountain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68E495-D4D4-4CF5-96D9-19166ADF41C0}"/>
              </a:ext>
            </a:extLst>
          </p:cNvPr>
          <p:cNvSpPr/>
          <p:nvPr/>
        </p:nvSpPr>
        <p:spPr>
          <a:xfrm>
            <a:off x="-19190" y="0"/>
            <a:ext cx="12211190" cy="6857999"/>
          </a:xfrm>
          <a:prstGeom prst="rect">
            <a:avLst/>
          </a:prstGeom>
          <a:gradFill>
            <a:gsLst>
              <a:gs pos="95109">
                <a:srgbClr val="002060"/>
              </a:gs>
              <a:gs pos="14000">
                <a:schemeClr val="accent1">
                  <a:lumMod val="5000"/>
                  <a:lumOff val="95000"/>
                  <a:alpha val="33000"/>
                </a:schemeClr>
              </a:gs>
              <a:gs pos="0">
                <a:srgbClr val="57A1D6"/>
              </a:gs>
              <a:gs pos="62000">
                <a:srgbClr val="0070C0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65;p1"/>
          <p:cNvSpPr txBox="1"/>
          <p:nvPr/>
        </p:nvSpPr>
        <p:spPr>
          <a:xfrm>
            <a:off x="274319" y="34241"/>
            <a:ext cx="11635512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</a:t>
            </a:r>
            <a:br>
              <a:rPr lang="en-US" sz="32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</a:t>
            </a:r>
            <a:br>
              <a:rPr lang="en-US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394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Water Supply Reserve Fund (WSRF)</a:t>
            </a:r>
            <a:br>
              <a:rPr lang="en" dirty="0"/>
            </a:br>
            <a:r>
              <a:rPr lang="en" sz="2800" dirty="0"/>
              <a:t>South Platte Basin Roundtable</a:t>
            </a:r>
            <a:endParaRPr dirty="0"/>
          </a:p>
        </p:txBody>
      </p:sp>
      <p:sp>
        <p:nvSpPr>
          <p:cNvPr id="83" name="Google Shape;83;p14"/>
          <p:cNvSpPr txBox="1"/>
          <p:nvPr/>
        </p:nvSpPr>
        <p:spPr>
          <a:xfrm>
            <a:off x="415600" y="2399971"/>
            <a:ext cx="11492442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69329">
              <a:buClr>
                <a:schemeClr val="dk1"/>
              </a:buClr>
              <a:buSzPts val="1600"/>
            </a:pPr>
            <a:r>
              <a:rPr lang="en-US" sz="2400" dirty="0"/>
              <a:t>Beginning in the Fall of 2020, the SPBRT will begin considering deferred maintenance projects for WSRF funding if ALL of the following conditions are met:</a:t>
            </a:r>
          </a:p>
          <a:p>
            <a:pPr marL="169329">
              <a:buClr>
                <a:schemeClr val="dk1"/>
              </a:buClr>
              <a:buSzPts val="1600"/>
            </a:pPr>
            <a:endParaRPr lang="en-US" sz="2400" dirty="0"/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The SPBRT WSRF grant request does not exceed 25% of the total project cost and $50,000 total.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endParaRPr lang="en-US" sz="2000" dirty="0"/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The WSRF grant application demonstrates the funds are being utilized to leverage other grant funds (state and federal programs, private foundations, etc.)</a:t>
            </a:r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endParaRPr lang="en-US" sz="2000" dirty="0"/>
          </a:p>
          <a:p>
            <a:pPr marL="609585" indent="-440256"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2000" dirty="0"/>
              <a:t>The project furthers the objectives and goals of the Colorado Water Plan and the South Platte Basin Implementation Plan.</a:t>
            </a:r>
          </a:p>
          <a:p>
            <a:pPr marL="778914" lvl="1">
              <a:buClr>
                <a:schemeClr val="dk1"/>
              </a:buClr>
              <a:buSzPts val="1600"/>
            </a:pPr>
            <a:r>
              <a:rPr lang="en" sz="20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endParaRPr sz="20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7CA397-B349-43D6-B85C-0F6A32C3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86" y="262797"/>
            <a:ext cx="29813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8556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South Platte Basin Roundtable</a:t>
            </a:r>
            <a:br>
              <a:rPr lang="en" dirty="0"/>
            </a:br>
            <a:r>
              <a:rPr lang="en" sz="2800" dirty="0"/>
              <a:t>Basin Implemation Plan</a:t>
            </a:r>
            <a:endParaRPr dirty="0"/>
          </a:p>
        </p:txBody>
      </p:sp>
      <p:sp>
        <p:nvSpPr>
          <p:cNvPr id="83" name="Google Shape;83;p14"/>
          <p:cNvSpPr txBox="1"/>
          <p:nvPr/>
        </p:nvSpPr>
        <p:spPr>
          <a:xfrm>
            <a:off x="415600" y="3004881"/>
            <a:ext cx="11492442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/>
              <a:t>Eleven Plan Elements that are combined into 5 WSRF Funding Categories.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AutoNum type="arabicPeriod"/>
            </a:pPr>
            <a:r>
              <a:rPr lang="en-US" sz="2400" dirty="0"/>
              <a:t>Develop or advance multi-purpose water supply projects </a:t>
            </a:r>
          </a:p>
          <a:p>
            <a:pPr marL="342900" indent="-342900">
              <a:buAutoNum type="arabicPeriod"/>
            </a:pPr>
            <a:r>
              <a:rPr lang="en-US" sz="2400" dirty="0"/>
              <a:t>Improve municipal and industrial water efficiency</a:t>
            </a:r>
          </a:p>
          <a:p>
            <a:pPr marL="342900" indent="-342900">
              <a:buAutoNum type="arabicPeriod"/>
            </a:pPr>
            <a:r>
              <a:rPr lang="en-US" sz="2400" dirty="0"/>
              <a:t>Sustain irrigated agriculture</a:t>
            </a:r>
          </a:p>
          <a:p>
            <a:pPr marL="342900" indent="-342900">
              <a:buAutoNum type="arabicPeriod"/>
            </a:pPr>
            <a:r>
              <a:rPr lang="en-US" sz="2400" dirty="0"/>
              <a:t>Protect and enhance the environment and water-based recreation</a:t>
            </a:r>
          </a:p>
          <a:p>
            <a:pPr marL="342900" indent="-342900">
              <a:buAutoNum type="arabicPeriod"/>
            </a:pPr>
            <a:r>
              <a:rPr lang="en-US" sz="2400" dirty="0"/>
              <a:t>Promote education and outreach that emphasizes the South Platte BIP priorities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628B11-9774-4445-BFB0-9FB1DFF2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50" y="270500"/>
            <a:ext cx="3353131" cy="22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8556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dirty="0"/>
              <a:t>South Platte Basin Roundtable</a:t>
            </a:r>
            <a:br>
              <a:rPr lang="en" dirty="0"/>
            </a:br>
            <a:r>
              <a:rPr lang="en" sz="2800" dirty="0"/>
              <a:t>Category Priority One</a:t>
            </a:r>
            <a:endParaRPr dirty="0"/>
          </a:p>
        </p:txBody>
      </p:sp>
      <p:sp>
        <p:nvSpPr>
          <p:cNvPr id="83" name="Google Shape;83;p14"/>
          <p:cNvSpPr txBox="1"/>
          <p:nvPr/>
        </p:nvSpPr>
        <p:spPr>
          <a:xfrm>
            <a:off x="415600" y="2595408"/>
            <a:ext cx="11492442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/>
              <a:t>Develop or advance multi-purpose water supply projects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New Storage– Project that evaluates the availability of supply for potential new surface or groundwater storage projects in the South Platte basin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Water Conveyance– Project which studies the construction of new transmission facilities or the interconnection of existing and/or new facilities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Construction – Design or construction of all or a portion of a new facilities or upgrades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Colorado River Basin Supply priority - Colorado River basin studies which improve information concerning available supplies of water</a:t>
            </a:r>
          </a:p>
          <a:p>
            <a:endParaRPr lang="en-US" sz="2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0E37A32-2F50-47DA-AE92-F308460A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131" y="252964"/>
            <a:ext cx="3249135" cy="21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9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9886</TotalTime>
  <Words>874</Words>
  <Application>Microsoft Office PowerPoint</Application>
  <PresentationFormat>Widescreen</PresentationFormat>
  <Paragraphs>114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Roboto</vt:lpstr>
      <vt:lpstr>Wingdings</vt:lpstr>
      <vt:lpstr>Office Theme</vt:lpstr>
      <vt:lpstr>PowerPoint Presentation</vt:lpstr>
      <vt:lpstr>PowerPoint Presentation</vt:lpstr>
      <vt:lpstr>Stimulus Categories</vt:lpstr>
      <vt:lpstr>The Infrastructure Investment and Jobs Act </vt:lpstr>
      <vt:lpstr>Types of Water Investments</vt:lpstr>
      <vt:lpstr>PowerPoint Presentation</vt:lpstr>
      <vt:lpstr>Water Supply Reserve Fund (WSRF) South Platte Basin Roundtable</vt:lpstr>
      <vt:lpstr>South Platte Basin Roundtable Basin Implemation Plan</vt:lpstr>
      <vt:lpstr>South Platte Basin Roundtable Category Priority One</vt:lpstr>
      <vt:lpstr>South Platte Basin Roundtable Category Priority Three</vt:lpstr>
      <vt:lpstr>Colorado Water Plan Grant Colorado Water Conservation Board (CWCB)</vt:lpstr>
      <vt:lpstr>CWCB Loan Program </vt:lpstr>
      <vt:lpstr>CWCB Loan Program </vt:lpstr>
      <vt:lpstr>PowerPoint Presentation</vt:lpstr>
      <vt:lpstr>                North Sterling Automation Project </vt:lpstr>
      <vt:lpstr>                North Sterling Diversion Project </vt:lpstr>
      <vt:lpstr>PowerPoint Presentation</vt:lpstr>
    </vt:vector>
  </TitlesOfParts>
  <Company>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Sands, Russell</dc:creator>
  <cp:lastModifiedBy>James</cp:lastModifiedBy>
  <cp:revision>66</cp:revision>
  <dcterms:created xsi:type="dcterms:W3CDTF">2021-10-10T12:25:04Z</dcterms:created>
  <dcterms:modified xsi:type="dcterms:W3CDTF">2022-03-11T15:08:37Z</dcterms:modified>
</cp:coreProperties>
</file>