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7" r:id="rId5"/>
    <p:sldId id="271" r:id="rId6"/>
    <p:sldId id="284" r:id="rId7"/>
    <p:sldId id="274" r:id="rId8"/>
    <p:sldId id="278" r:id="rId9"/>
    <p:sldId id="275" r:id="rId10"/>
    <p:sldId id="276" r:id="rId11"/>
    <p:sldId id="289" r:id="rId12"/>
    <p:sldId id="279" r:id="rId13"/>
    <p:sldId id="285" r:id="rId14"/>
    <p:sldId id="288" r:id="rId15"/>
    <p:sldId id="281" r:id="rId16"/>
    <p:sldId id="282" r:id="rId17"/>
    <p:sldId id="283" r:id="rId18"/>
    <p:sldId id="286"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5"/>
    <a:srgbClr val="007D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83619" autoAdjust="0"/>
  </p:normalViewPr>
  <p:slideViewPr>
    <p:cSldViewPr snapToGrid="0" snapToObjects="1">
      <p:cViewPr>
        <p:scale>
          <a:sx n="66" d="100"/>
          <a:sy n="66" d="100"/>
        </p:scale>
        <p:origin x="1445"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7830FC-E32E-2F41-95A7-687D0F0D097C}" type="datetimeFigureOut">
              <a:rPr lang="en-US" smtClean="0"/>
              <a:t>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FF157D-FEC0-4F48-A038-597F73161CC1}" type="slidenum">
              <a:rPr lang="en-US" smtClean="0"/>
              <a:t>‹#›</a:t>
            </a:fld>
            <a:endParaRPr lang="en-US"/>
          </a:p>
        </p:txBody>
      </p:sp>
    </p:spTree>
    <p:extLst>
      <p:ext uri="{BB962C8B-B14F-4D97-AF65-F5344CB8AC3E}">
        <p14:creationId xmlns:p14="http://schemas.microsoft.com/office/powerpoint/2010/main" val="1420730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5028A-EE56-3346-B874-62737DEB79F3}"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C8EA4-36E8-D847-8F0E-99A57CEF3D37}" type="slidenum">
              <a:rPr lang="en-US" smtClean="0"/>
              <a:t>‹#›</a:t>
            </a:fld>
            <a:endParaRPr lang="en-US"/>
          </a:p>
        </p:txBody>
      </p:sp>
    </p:spTree>
    <p:extLst>
      <p:ext uri="{BB962C8B-B14F-4D97-AF65-F5344CB8AC3E}">
        <p14:creationId xmlns:p14="http://schemas.microsoft.com/office/powerpoint/2010/main" val="37288998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2355B-C161-42EF-9B4D-728AA09CA49D}" type="slidenum">
              <a:rPr lang="en-US"/>
              <a:pPr/>
              <a:t>2</a:t>
            </a:fld>
            <a:endParaRPr lang="en-US"/>
          </a:p>
        </p:txBody>
      </p:sp>
      <p:sp>
        <p:nvSpPr>
          <p:cNvPr id="1331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34720" y="4415790"/>
            <a:ext cx="5140960" cy="4570730"/>
          </a:xfrm>
          <a:prstGeom prst="rect">
            <a:avLst/>
          </a:prstGeom>
          <a:solidFill>
            <a:srgbClr val="FFFFFF"/>
          </a:solidFill>
          <a:ln>
            <a:solidFill>
              <a:srgbClr val="000000"/>
            </a:solidFill>
            <a:miter lim="800000"/>
            <a:headEnd/>
            <a:tailEnd/>
          </a:ln>
        </p:spPr>
        <p:txBody>
          <a:bodyPr/>
          <a:lstStyle/>
          <a:p>
            <a:r>
              <a:rPr lang="en-US" dirty="0" smtClean="0">
                <a:ea typeface="ヒラギノ角ゴ Pro W3" charset="-128"/>
              </a:rPr>
              <a:t>This map sets</a:t>
            </a:r>
            <a:r>
              <a:rPr lang="en-US" baseline="0" dirty="0" smtClean="0">
                <a:ea typeface="ヒラギノ角ゴ Pro W3" charset="-128"/>
              </a:rPr>
              <a:t> the table for the age-old argument about water in Colorado. Simply stated, about 80% of the precipitation in Colorado falls on the west side of the Continental Divide and flows west. But about 80% of the population of Colorado is located on the east side of the Divide.</a:t>
            </a:r>
          </a:p>
          <a:p>
            <a:endParaRPr lang="en-US" baseline="0" dirty="0" smtClean="0">
              <a:ea typeface="ヒラギノ角ゴ Pro W3" charset="-128"/>
            </a:endParaRPr>
          </a:p>
          <a:p>
            <a:r>
              <a:rPr lang="en-US" baseline="0" dirty="0" smtClean="0">
                <a:ea typeface="ヒラギノ角ゴ Pro W3" charset="-128"/>
              </a:rPr>
              <a:t>The other part of this equation is that water laws in Colorado are not based on the location of the water, but rather on a system of Prior Appropriation, or “first in time, first in right.” The first person to go to a Colorado Water Court and make a claim to an amount of water to put to “beneficial use” has the right to that water, regardless of location.</a:t>
            </a:r>
          </a:p>
          <a:p>
            <a:endParaRPr lang="en-US" baseline="0" dirty="0" smtClean="0">
              <a:ea typeface="ヒラギノ角ゴ Pro W3" charset="-128"/>
            </a:endParaRPr>
          </a:p>
          <a:p>
            <a:r>
              <a:rPr lang="en-US" baseline="0" dirty="0" smtClean="0">
                <a:ea typeface="ヒラギノ角ゴ Pro W3" charset="-128"/>
              </a:rPr>
              <a:t>That’s how Denver Water and other water utilities around the state are able to take water from the Western Slope and bring it back to where our customers are. Denver Water in particular has very senior water rights. But this doesn’t make the folks on the Western Slope happy, because they feel we are taking their water and ruining their environments and economy. More on how we are dealing with this in a bit.</a:t>
            </a:r>
            <a:endParaRPr lang="en-US" dirty="0" smtClean="0">
              <a:ea typeface="ヒラギノ角ゴ Pro W3" charset="-128"/>
            </a:endParaRPr>
          </a:p>
          <a:p>
            <a:endParaRPr lang="en-US" dirty="0"/>
          </a:p>
        </p:txBody>
      </p:sp>
    </p:spTree>
    <p:extLst>
      <p:ext uri="{BB962C8B-B14F-4D97-AF65-F5344CB8AC3E}">
        <p14:creationId xmlns:p14="http://schemas.microsoft.com/office/powerpoint/2010/main" val="21308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Even in</a:t>
            </a:r>
            <a:r>
              <a:rPr lang="en-US" baseline="0" dirty="0" smtClean="0"/>
              <a:t> with increased emphasis on conservation/efficiency and water reuse, w</a:t>
            </a:r>
            <a:r>
              <a:rPr lang="en-US" dirty="0" smtClean="0"/>
              <a:t>e owe it to future generations to leave options open to determine the best way to use Colorado’s water resources. The ability to develop new supply projects, including </a:t>
            </a:r>
            <a:r>
              <a:rPr lang="en-US" dirty="0" err="1" smtClean="0"/>
              <a:t>transmountain</a:t>
            </a:r>
            <a:r>
              <a:rPr lang="en-US" dirty="0" smtClean="0"/>
              <a:t> diversion projects, should be protected. </a:t>
            </a:r>
          </a:p>
          <a:p>
            <a:pPr marL="171450" indent="-171450">
              <a:buFont typeface="Arial" pitchFamily="34" charset="0"/>
              <a:buChar char="•"/>
            </a:pPr>
            <a:r>
              <a:rPr lang="en-US" dirty="0" smtClean="0"/>
              <a:t>At</a:t>
            </a:r>
            <a:r>
              <a:rPr lang="en-US" baseline="0" dirty="0" smtClean="0"/>
              <a:t> the same time, we understand we must protect the environment and other economies dependent on water such as agriculture and recreation.</a:t>
            </a:r>
          </a:p>
          <a:p>
            <a:pPr marL="171450" indent="-171450">
              <a:buFont typeface="Arial" pitchFamily="34" charset="0"/>
              <a:buChar char="•"/>
            </a:pPr>
            <a:r>
              <a:rPr lang="en-US" baseline="0" dirty="0" smtClean="0"/>
              <a:t>But developing new supply is very challenging. Take for instance our efforts to expand Gross Reservoir</a:t>
            </a:r>
          </a:p>
          <a:p>
            <a:pPr marL="628650" lvl="1" indent="-171450">
              <a:buFont typeface="Arial" pitchFamily="34" charset="0"/>
              <a:buChar char="•"/>
            </a:pPr>
            <a:r>
              <a:rPr lang="en-US" dirty="0" smtClean="0"/>
              <a:t>Efforts to permit an expansion of Gross Reservoir has experienced a lack of coordination among state agencies, especially in the negotiation of mitigation and environmental enhancement agreements. </a:t>
            </a:r>
          </a:p>
          <a:p>
            <a:pPr marL="628650" lvl="1" indent="-171450">
              <a:buFont typeface="Arial" pitchFamily="34" charset="0"/>
              <a:buChar char="•"/>
            </a:pPr>
            <a:r>
              <a:rPr lang="en-US" dirty="0" smtClean="0"/>
              <a:t>Improved coordination across state agencies can minimize redundant reviews and increase efficiency in the permitting process</a:t>
            </a:r>
            <a:endParaRPr lang="en-US" dirty="0"/>
          </a:p>
        </p:txBody>
      </p:sp>
      <p:sp>
        <p:nvSpPr>
          <p:cNvPr id="4" name="Slide Number Placeholder 3"/>
          <p:cNvSpPr>
            <a:spLocks noGrp="1"/>
          </p:cNvSpPr>
          <p:nvPr>
            <p:ph type="sldNum" sz="quarter" idx="10"/>
          </p:nvPr>
        </p:nvSpPr>
        <p:spPr/>
        <p:txBody>
          <a:bodyPr/>
          <a:lstStyle/>
          <a:p>
            <a:fld id="{9A21BFF9-6A34-4579-92CB-2CDE0958BA3E}" type="slidenum">
              <a:rPr lang="en-US" smtClean="0"/>
              <a:pPr/>
              <a:t>13</a:t>
            </a:fld>
            <a:endParaRPr lang="en-US"/>
          </a:p>
        </p:txBody>
      </p:sp>
    </p:spTree>
    <p:extLst>
      <p:ext uri="{BB962C8B-B14F-4D97-AF65-F5344CB8AC3E}">
        <p14:creationId xmlns:p14="http://schemas.microsoft.com/office/powerpoint/2010/main" val="232858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1C87E-FD64-4427-8389-2591C6FD2835}" type="slidenum">
              <a:rPr lang="en-US"/>
              <a:pPr/>
              <a:t>14</a:t>
            </a:fld>
            <a:endParaRPr lang="en-US"/>
          </a:p>
        </p:txBody>
      </p:sp>
      <p:sp>
        <p:nvSpPr>
          <p:cNvPr id="1126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r>
              <a:rPr lang="en-US" dirty="0" smtClean="0"/>
              <a:t>Only by</a:t>
            </a:r>
            <a:r>
              <a:rPr lang="en-US" baseline="0" dirty="0" smtClean="0"/>
              <a:t> partnering with other entities are we able to solve our collective challenges.</a:t>
            </a:r>
          </a:p>
          <a:p>
            <a:r>
              <a:rPr lang="en-US" baseline="0" dirty="0" smtClean="0"/>
              <a:t>Examples </a:t>
            </a:r>
            <a:r>
              <a:rPr lang="en-US" baseline="0" smtClean="0"/>
              <a:t>of DW </a:t>
            </a:r>
            <a:r>
              <a:rPr lang="en-US" smtClean="0"/>
              <a:t>Collaboration: </a:t>
            </a:r>
            <a:endParaRPr lang="en-US" dirty="0" smtClean="0"/>
          </a:p>
          <a:p>
            <a:pPr marL="171450" indent="-171450">
              <a:buFont typeface="Arial" panose="020B0604020202020204" pitchFamily="34" charset="0"/>
              <a:buChar char="•"/>
            </a:pPr>
            <a:r>
              <a:rPr lang="en-US" dirty="0" smtClean="0"/>
              <a:t>Grand County Mitigation and Enhancement Coordination Plan</a:t>
            </a:r>
          </a:p>
          <a:p>
            <a:pPr marL="171450" indent="-171450">
              <a:buFont typeface="Arial" panose="020B0604020202020204" pitchFamily="34" charset="0"/>
              <a:buChar char="•"/>
            </a:pPr>
            <a:r>
              <a:rPr lang="en-US" dirty="0" smtClean="0"/>
              <a:t>CRCA</a:t>
            </a:r>
          </a:p>
          <a:p>
            <a:pPr marL="171450" indent="-171450">
              <a:buFont typeface="Arial" panose="020B0604020202020204" pitchFamily="34" charset="0"/>
              <a:buChar char="•"/>
            </a:pPr>
            <a:r>
              <a:rPr lang="en-US" dirty="0" smtClean="0"/>
              <a:t>WISE</a:t>
            </a:r>
          </a:p>
          <a:p>
            <a:pPr marL="171450" indent="-171450">
              <a:buFont typeface="Arial" panose="020B0604020202020204" pitchFamily="34" charset="0"/>
              <a:buChar char="•"/>
            </a:pPr>
            <a:r>
              <a:rPr lang="en-US" dirty="0" smtClean="0"/>
              <a:t>Forests to Faucets</a:t>
            </a:r>
          </a:p>
          <a:p>
            <a:pPr marL="171450" indent="-171450">
              <a:buFont typeface="Arial" panose="020B0604020202020204" pitchFamily="34" charset="0"/>
              <a:buChar char="•"/>
            </a:pPr>
            <a:r>
              <a:rPr lang="en-US" dirty="0" smtClean="0"/>
              <a:t>Colorado River System Conservation Program</a:t>
            </a:r>
          </a:p>
          <a:p>
            <a:endParaRPr lang="en-US" dirty="0"/>
          </a:p>
        </p:txBody>
      </p:sp>
    </p:spTree>
    <p:extLst>
      <p:ext uri="{BB962C8B-B14F-4D97-AF65-F5344CB8AC3E}">
        <p14:creationId xmlns:p14="http://schemas.microsoft.com/office/powerpoint/2010/main" val="83084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Another</a:t>
            </a:r>
            <a:r>
              <a:rPr lang="en-US" baseline="0" dirty="0" smtClean="0"/>
              <a:t> important point to make is that municipalities account for only a small percentage of water use in Colorado.</a:t>
            </a:r>
          </a:p>
          <a:p>
            <a:pPr marL="174708" indent="-174708">
              <a:buFont typeface="Arial" panose="020B0604020202020204" pitchFamily="34" charset="0"/>
              <a:buChar char="•"/>
            </a:pPr>
            <a:r>
              <a:rPr lang="en-US" baseline="0" dirty="0" smtClean="0"/>
              <a:t>According to the latest draft of the State Water Plan, agriculture accounts for about 88 percent of water usage in Colorado.</a:t>
            </a:r>
          </a:p>
          <a:p>
            <a:pPr marL="174708" indent="-174708">
              <a:buFont typeface="Arial" panose="020B0604020202020204" pitchFamily="34" charset="0"/>
              <a:buChar char="•"/>
            </a:pPr>
            <a:r>
              <a:rPr lang="en-US" baseline="0" dirty="0" smtClean="0"/>
              <a:t>In recent years, this has led to transfers of water from agriculture called “buy and dry.”</a:t>
            </a:r>
          </a:p>
          <a:p>
            <a:pPr marL="174708" indent="-174708">
              <a:buFont typeface="Arial" panose="020B0604020202020204" pitchFamily="34" charset="0"/>
              <a:buChar char="•"/>
            </a:pPr>
            <a:r>
              <a:rPr lang="en-US" baseline="0" dirty="0" smtClean="0"/>
              <a:t>This is not a sustainable model, and we need our water law system to provide more flexibility in the transfer of water rights from Ag to Municipal.</a:t>
            </a:r>
            <a:endParaRPr lang="en-US" dirty="0"/>
          </a:p>
        </p:txBody>
      </p:sp>
      <p:sp>
        <p:nvSpPr>
          <p:cNvPr id="4" name="Slide Number Placeholder 3"/>
          <p:cNvSpPr>
            <a:spLocks noGrp="1"/>
          </p:cNvSpPr>
          <p:nvPr>
            <p:ph type="sldNum" sz="quarter" idx="10"/>
          </p:nvPr>
        </p:nvSpPr>
        <p:spPr/>
        <p:txBody>
          <a:bodyPr/>
          <a:lstStyle/>
          <a:p>
            <a:fld id="{F8EC8EA4-36E8-D847-8F0E-99A57CEF3D37}" type="slidenum">
              <a:rPr lang="en-US" smtClean="0"/>
              <a:t>3</a:t>
            </a:fld>
            <a:endParaRPr lang="en-US"/>
          </a:p>
        </p:txBody>
      </p:sp>
    </p:spTree>
    <p:extLst>
      <p:ext uri="{BB962C8B-B14F-4D97-AF65-F5344CB8AC3E}">
        <p14:creationId xmlns:p14="http://schemas.microsoft.com/office/powerpoint/2010/main" val="144781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1C87E-FD64-4427-8389-2591C6FD2835}" type="slidenum">
              <a:rPr lang="en-US"/>
              <a:pPr/>
              <a:t>4</a:t>
            </a:fld>
            <a:endParaRPr lang="en-US"/>
          </a:p>
        </p:txBody>
      </p:sp>
      <p:sp>
        <p:nvSpPr>
          <p:cNvPr id="1126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pPr marL="0" marR="0" lvl="0" indent="0" algn="l" defTabSz="914400" rtl="0" eaLnBrk="1" fontAlgn="base" latinLnBrk="0" hangingPunct="1">
              <a:lnSpc>
                <a:spcPct val="115000"/>
              </a:lnSpc>
              <a:spcBef>
                <a:spcPts val="0"/>
              </a:spcBef>
              <a:spcAft>
                <a:spcPts val="1000"/>
              </a:spcAft>
              <a:buClrTx/>
              <a:buSzTx/>
              <a:buFontTx/>
              <a:buNone/>
              <a:tabLst/>
              <a:defRPr/>
            </a:pPr>
            <a:endParaRPr lang="en-US" sz="1100" baseline="0" dirty="0" smtClean="0">
              <a:latin typeface="Arial" pitchFamily="34" charset="0"/>
              <a:cs typeface="Arial" pitchFamily="34" charset="0"/>
            </a:endParaRPr>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endParaRPr lang="en-US" dirty="0"/>
          </a:p>
        </p:txBody>
      </p:sp>
    </p:spTree>
    <p:extLst>
      <p:ext uri="{BB962C8B-B14F-4D97-AF65-F5344CB8AC3E}">
        <p14:creationId xmlns:p14="http://schemas.microsoft.com/office/powerpoint/2010/main" val="171954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600"/>
              </a:spcAft>
            </a:pPr>
            <a:r>
              <a:rPr lang="en-US" sz="1100" b="1" dirty="0" smtClean="0">
                <a:latin typeface="Arial" panose="020B0604020202020204" pitchFamily="34" charset="0"/>
                <a:cs typeface="Arial" panose="020B0604020202020204" pitchFamily="34" charset="0"/>
              </a:rPr>
              <a:t>Colorado River</a:t>
            </a:r>
          </a:p>
          <a:p>
            <a:pPr marL="171450" indent="-171450">
              <a:spcBef>
                <a:spcPts val="0"/>
              </a:spcBef>
              <a:spcAft>
                <a:spcPts val="600"/>
              </a:spcAft>
              <a:buFont typeface="Arial" panose="020B0604020202020204" pitchFamily="34" charset="0"/>
              <a:buChar char="•"/>
            </a:pPr>
            <a:r>
              <a:rPr lang="en-US" sz="1100" dirty="0" smtClean="0">
                <a:latin typeface="Arial" panose="020B0604020202020204" pitchFamily="34" charset="0"/>
                <a:cs typeface="Arial" panose="020B0604020202020204" pitchFamily="34" charset="0"/>
              </a:rPr>
              <a:t>Denver Water gets 50 percent of its water from the Colorado River.</a:t>
            </a:r>
          </a:p>
          <a:p>
            <a:pPr marL="171450" indent="-171450">
              <a:spcBef>
                <a:spcPts val="0"/>
              </a:spcBef>
              <a:spcAft>
                <a:spcPts val="600"/>
              </a:spcAft>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river is experiencing a drought unprecedented in last 1200 years.</a:t>
            </a:r>
          </a:p>
          <a:p>
            <a:pPr marL="171450" indent="-171450">
              <a:spcBef>
                <a:spcPts val="0"/>
              </a:spcBef>
              <a:spcAft>
                <a:spcPts val="600"/>
              </a:spcAft>
              <a:buFont typeface="Arial" panose="020B0604020202020204" pitchFamily="34" charset="0"/>
              <a:buChar char="•"/>
            </a:pPr>
            <a:r>
              <a:rPr lang="en-US" sz="1100" dirty="0" smtClean="0">
                <a:latin typeface="Arial" panose="020B0604020202020204" pitchFamily="34" charset="0"/>
                <a:cs typeface="Arial" panose="020B0604020202020204" pitchFamily="34" charset="0"/>
              </a:rPr>
              <a:t>Continued drought will increase the possibility that uses throughout the basin – including in Denver – could be curtailed to meet our interstate compact obligations.</a:t>
            </a:r>
          </a:p>
          <a:p>
            <a:endParaRPr lang="en-US" dirty="0" smtClean="0"/>
          </a:p>
        </p:txBody>
      </p:sp>
      <p:sp>
        <p:nvSpPr>
          <p:cNvPr id="4" name="Slide Number Placeholder 3"/>
          <p:cNvSpPr>
            <a:spLocks noGrp="1"/>
          </p:cNvSpPr>
          <p:nvPr>
            <p:ph type="sldNum" sz="quarter" idx="10"/>
          </p:nvPr>
        </p:nvSpPr>
        <p:spPr/>
        <p:txBody>
          <a:bodyPr/>
          <a:lstStyle/>
          <a:p>
            <a:fld id="{9A21BFF9-6A34-4579-92CB-2CDE0958BA3E}" type="slidenum">
              <a:rPr lang="en-US" smtClean="0"/>
              <a:pPr/>
              <a:t>5</a:t>
            </a:fld>
            <a:endParaRPr lang="en-US"/>
          </a:p>
        </p:txBody>
      </p:sp>
    </p:spTree>
    <p:extLst>
      <p:ext uri="{BB962C8B-B14F-4D97-AF65-F5344CB8AC3E}">
        <p14:creationId xmlns:p14="http://schemas.microsoft.com/office/powerpoint/2010/main" val="408753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1C87E-FD64-4427-8389-2591C6FD2835}" type="slidenum">
              <a:rPr lang="en-US"/>
              <a:pPr/>
              <a:t>6</a:t>
            </a:fld>
            <a:endParaRPr lang="en-US"/>
          </a:p>
        </p:txBody>
      </p:sp>
      <p:sp>
        <p:nvSpPr>
          <p:cNvPr id="1126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100" b="1" baseline="0" dirty="0" smtClean="0">
                <a:latin typeface="Arial" panose="020B0604020202020204" pitchFamily="34" charset="0"/>
                <a:cs typeface="Arial" panose="020B0604020202020204" pitchFamily="34" charset="0"/>
              </a:rPr>
              <a:t>Warming climate </a:t>
            </a:r>
          </a:p>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This is not about assigning blame. This is about planning for our future.</a:t>
            </a:r>
          </a:p>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We know Colorado's snowpack is melting an average of two weeks earlier than it did only 10 years ago.</a:t>
            </a:r>
          </a:p>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And any </a:t>
            </a:r>
            <a:r>
              <a:rPr lang="en-US" sz="1100" baseline="0" smtClean="0">
                <a:latin typeface="Arial" panose="020B0604020202020204" pitchFamily="34" charset="0"/>
                <a:cs typeface="Arial" panose="020B0604020202020204" pitchFamily="34" charset="0"/>
              </a:rPr>
              <a:t>type of climate </a:t>
            </a:r>
            <a:r>
              <a:rPr lang="en-US" sz="1100" baseline="0" dirty="0" smtClean="0">
                <a:latin typeface="Arial" panose="020B0604020202020204" pitchFamily="34" charset="0"/>
                <a:cs typeface="Arial" panose="020B0604020202020204" pitchFamily="34" charset="0"/>
              </a:rPr>
              <a:t>change means water change.</a:t>
            </a:r>
          </a:p>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We must plan on less snow, dryer conditions, more violent weather events and likely more and different demands for water.</a:t>
            </a:r>
          </a:p>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We have shifted to scenario planning.</a:t>
            </a:r>
          </a:p>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We would be abdicating our responsibilities if we did not prepare.</a:t>
            </a:r>
          </a:p>
          <a:p>
            <a:pPr marL="0" marR="0" lvl="0" indent="0" algn="l" defTabSz="914400" rtl="0" eaLnBrk="1" fontAlgn="base" latinLnBrk="0" hangingPunct="1">
              <a:lnSpc>
                <a:spcPct val="115000"/>
              </a:lnSpc>
              <a:spcBef>
                <a:spcPts val="0"/>
              </a:spcBef>
              <a:spcAft>
                <a:spcPts val="1000"/>
              </a:spcAft>
              <a:buClrTx/>
              <a:buSzTx/>
              <a:buFontTx/>
              <a:buNone/>
              <a:tabLst/>
              <a:defRPr/>
            </a:pPr>
            <a:endParaRPr lang="en-US" sz="1100" baseline="0" dirty="0" smtClean="0">
              <a:latin typeface="Arial" panose="020B0604020202020204" pitchFamily="34" charset="0"/>
              <a:cs typeface="Arial" panose="020B0604020202020204" pitchFamily="34" charset="0"/>
            </a:endParaRPr>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endParaRPr lang="en-US" dirty="0"/>
          </a:p>
        </p:txBody>
      </p:sp>
    </p:spTree>
    <p:extLst>
      <p:ext uri="{BB962C8B-B14F-4D97-AF65-F5344CB8AC3E}">
        <p14:creationId xmlns:p14="http://schemas.microsoft.com/office/powerpoint/2010/main" val="268762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a:t>
            </a:r>
          </a:p>
          <a:p>
            <a:pPr marL="171450" indent="-171450">
              <a:buFont typeface="Arial" panose="020B0604020202020204" pitchFamily="34" charset="0"/>
              <a:buChar char="•"/>
            </a:pPr>
            <a:r>
              <a:rPr lang="en-US" dirty="0" smtClean="0"/>
              <a:t>Colorado is projected to grow from 5 million to nearly 8 million people in 2040. Denver metro could add another million people too.</a:t>
            </a:r>
          </a:p>
          <a:p>
            <a:pPr marL="171450" indent="-171450">
              <a:buFont typeface="Arial" panose="020B0604020202020204" pitchFamily="34" charset="0"/>
              <a:buChar char="•"/>
            </a:pPr>
            <a:r>
              <a:rPr lang="en-US" dirty="0" smtClean="0"/>
              <a:t>If Colorado grows the next 5 million in population the same way we developed our first 5 million, is that sustainable?</a:t>
            </a:r>
          </a:p>
          <a:p>
            <a:pPr marL="171450" indent="-171450">
              <a:buFont typeface="Arial" panose="020B0604020202020204" pitchFamily="34" charset="0"/>
              <a:buChar char="•"/>
            </a:pPr>
            <a:r>
              <a:rPr lang="en-US" dirty="0" smtClean="0"/>
              <a:t>Proper planning can help accommodate future growth.</a:t>
            </a:r>
          </a:p>
          <a:p>
            <a:pPr marL="171450" indent="-171450">
              <a:buFont typeface="Arial" panose="020B0604020202020204" pitchFamily="34" charset="0"/>
              <a:buChar char="•"/>
            </a:pPr>
            <a:r>
              <a:rPr lang="en-US" dirty="0" smtClean="0"/>
              <a:t>Too often, new growth is approved, and water utilities are expected simply to go out and get the water.</a:t>
            </a:r>
          </a:p>
          <a:p>
            <a:pPr marL="171450" indent="-171450">
              <a:buFont typeface="Arial" panose="020B0604020202020204" pitchFamily="34" charset="0"/>
              <a:buChar char="•"/>
            </a:pPr>
            <a:r>
              <a:rPr lang="en-US" dirty="0" smtClean="0"/>
              <a:t>We must have coordinated policies around water, land use, transportation and energy, based on regionalism and collaboration.</a:t>
            </a:r>
          </a:p>
          <a:p>
            <a:endParaRPr lang="en-US" dirty="0"/>
          </a:p>
        </p:txBody>
      </p:sp>
      <p:sp>
        <p:nvSpPr>
          <p:cNvPr id="4" name="Slide Number Placeholder 3"/>
          <p:cNvSpPr>
            <a:spLocks noGrp="1"/>
          </p:cNvSpPr>
          <p:nvPr>
            <p:ph type="sldNum" sz="quarter" idx="10"/>
          </p:nvPr>
        </p:nvSpPr>
        <p:spPr/>
        <p:txBody>
          <a:bodyPr/>
          <a:lstStyle/>
          <a:p>
            <a:fld id="{9A21BFF9-6A34-4579-92CB-2CDE0958BA3E}" type="slidenum">
              <a:rPr lang="en-US" smtClean="0"/>
              <a:pPr/>
              <a:t>7</a:t>
            </a:fld>
            <a:endParaRPr lang="en-US"/>
          </a:p>
        </p:txBody>
      </p:sp>
    </p:spTree>
    <p:extLst>
      <p:ext uri="{BB962C8B-B14F-4D97-AF65-F5344CB8AC3E}">
        <p14:creationId xmlns:p14="http://schemas.microsoft.com/office/powerpoint/2010/main" val="248900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1C87E-FD64-4427-8389-2591C6FD2835}" type="slidenum">
              <a:rPr lang="en-US"/>
              <a:pPr/>
              <a:t>9</a:t>
            </a:fld>
            <a:endParaRPr lang="en-US"/>
          </a:p>
        </p:txBody>
      </p:sp>
      <p:sp>
        <p:nvSpPr>
          <p:cNvPr id="11266"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pPr eaLnBrk="1" hangingPunct="1">
              <a:spcBef>
                <a:spcPct val="0"/>
              </a:spcBef>
            </a:pPr>
            <a:endParaRPr lang="en-US" u="none" baseline="0" dirty="0" smtClean="0"/>
          </a:p>
        </p:txBody>
      </p:sp>
    </p:spTree>
    <p:extLst>
      <p:ext uri="{BB962C8B-B14F-4D97-AF65-F5344CB8AC3E}">
        <p14:creationId xmlns:p14="http://schemas.microsoft.com/office/powerpoint/2010/main" val="403993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defRPr/>
            </a:pPr>
            <a:r>
              <a:rPr lang="en-US" sz="1000" dirty="0"/>
              <a:t>Denver Water has long been a leader in Conservation. </a:t>
            </a:r>
          </a:p>
          <a:p>
            <a:pPr marL="174708" indent="-174708">
              <a:buFont typeface="Arial" panose="020B0604020202020204" pitchFamily="34" charset="0"/>
              <a:buChar char="•"/>
              <a:defRPr/>
            </a:pPr>
            <a:r>
              <a:rPr lang="en-US" sz="1000" dirty="0"/>
              <a:t>Over a span of 10 years, DW customers reduced their water used by more than 20 percent, despite a 10 percent increase in population.</a:t>
            </a:r>
          </a:p>
          <a:p>
            <a:pPr marL="174708" indent="-174708">
              <a:buFont typeface="Arial" panose="020B0604020202020204" pitchFamily="34" charset="0"/>
              <a:buChar char="•"/>
              <a:defRPr/>
            </a:pPr>
            <a:r>
              <a:rPr lang="en-US" sz="1000" dirty="0"/>
              <a:t>Now we are taking the next step, evolving from conservation to water efficiency</a:t>
            </a:r>
          </a:p>
          <a:p>
            <a:pPr marL="640594" lvl="1" indent="-174708">
              <a:buFont typeface="Arial" panose="020B0604020202020204" pitchFamily="34" charset="0"/>
              <a:buChar char="•"/>
              <a:defRPr/>
            </a:pPr>
            <a:r>
              <a:rPr lang="en-US" sz="1000" dirty="0"/>
              <a:t>Water conservation practices, to some degree, have asked people to make do with less water, regardless of its value to them. </a:t>
            </a:r>
          </a:p>
          <a:p>
            <a:pPr marL="640594" lvl="1" indent="-174708">
              <a:buFont typeface="Arial" panose="020B0604020202020204" pitchFamily="34" charset="0"/>
              <a:buChar char="•"/>
              <a:defRPr/>
            </a:pPr>
            <a:r>
              <a:rPr lang="en-US" sz="1000" dirty="0"/>
              <a:t>Water use efficiency changes that notion with the following improvements</a:t>
            </a:r>
          </a:p>
          <a:p>
            <a:pPr marL="1106481" lvl="2" indent="-174708">
              <a:buFont typeface="Arial" panose="020B0604020202020204" pitchFamily="34" charset="0"/>
              <a:buChar char="•"/>
              <a:defRPr/>
            </a:pPr>
            <a:r>
              <a:rPr lang="en-US" sz="1000" dirty="0"/>
              <a:t>It can help users be efficient, save water and can preserve community values without value based judgments of water use</a:t>
            </a:r>
          </a:p>
          <a:p>
            <a:pPr marL="1106481" lvl="2" indent="-174708">
              <a:buFont typeface="Arial" panose="020B0604020202020204" pitchFamily="34" charset="0"/>
              <a:buChar char="•"/>
              <a:defRPr/>
            </a:pPr>
            <a:r>
              <a:rPr lang="en-US" sz="1000" dirty="0"/>
              <a:t>The definition of efficiency can evolve as technologies improve or community values change</a:t>
            </a:r>
          </a:p>
          <a:p>
            <a:pPr marL="1106481" lvl="2" indent="-174708">
              <a:buFont typeface="Arial" panose="020B0604020202020204" pitchFamily="34" charset="0"/>
              <a:buChar char="•"/>
              <a:defRPr/>
            </a:pPr>
            <a:r>
              <a:rPr lang="en-US" sz="1000" dirty="0"/>
              <a:t>Water use efficiency is broader by including the use and reuse of local water supplies.</a:t>
            </a:r>
          </a:p>
          <a:p>
            <a:pPr marL="174708" indent="-174708">
              <a:buFont typeface="Arial" panose="020B0604020202020204" pitchFamily="34" charset="0"/>
              <a:buChar char="•"/>
              <a:defRPr/>
            </a:pPr>
            <a:r>
              <a:rPr lang="en-US" sz="1000" dirty="0"/>
              <a:t>The move to efficiency will also help us mitigate some of the volatility we see in revenue with an emphasis </a:t>
            </a:r>
            <a:r>
              <a:rPr lang="en-US" sz="1000"/>
              <a:t>on conservation.</a:t>
            </a:r>
            <a:endParaRPr lang="en-US" sz="1000" dirty="0"/>
          </a:p>
          <a:p>
            <a:pPr marL="174708" indent="-174708">
              <a:buFont typeface="Arial" panose="020B0604020202020204" pitchFamily="34" charset="0"/>
              <a:buChar char="•"/>
              <a:defRPr/>
            </a:pPr>
            <a:endParaRPr lang="en-US" sz="1000" dirty="0"/>
          </a:p>
          <a:p>
            <a:pPr marL="174708" indent="-174708">
              <a:buFont typeface="Arial" panose="020B0604020202020204" pitchFamily="34" charset="0"/>
              <a:buChar char="•"/>
              <a:defRPr/>
            </a:pPr>
            <a:endParaRPr lang="en-US" sz="1000" dirty="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F989B0-1480-43E8-8A5E-8DE07F2EF18C}"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6817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Reuse</a:t>
            </a:r>
          </a:p>
          <a:p>
            <a:pPr marL="171450" indent="-171450">
              <a:buFont typeface="Arial" panose="020B0604020202020204" pitchFamily="34" charset="0"/>
              <a:buChar char="•"/>
            </a:pPr>
            <a:r>
              <a:rPr lang="en-US" dirty="0" smtClean="0"/>
              <a:t>Denver Water has the right… and</a:t>
            </a:r>
            <a:r>
              <a:rPr lang="en-US" baseline="0" dirty="0" smtClean="0"/>
              <a:t> frankly the responsibility to reuse a large amount of its water supply to extinction. (Water from the Colorado River, which is non-native to this basin)</a:t>
            </a:r>
          </a:p>
          <a:p>
            <a:pPr marL="171450" indent="-171450">
              <a:buFont typeface="Arial" panose="020B0604020202020204" pitchFamily="34" charset="0"/>
              <a:buChar char="•"/>
            </a:pPr>
            <a:r>
              <a:rPr lang="en-US" baseline="0" dirty="0" smtClean="0"/>
              <a:t>Water reuse allows us to put the right water to the right use</a:t>
            </a:r>
          </a:p>
          <a:p>
            <a:pPr marL="171450" indent="-171450">
              <a:buFont typeface="Arial" panose="020B0604020202020204" pitchFamily="34" charset="0"/>
              <a:buChar char="•"/>
            </a:pPr>
            <a:r>
              <a:rPr lang="en-US" baseline="0" dirty="0" smtClean="0"/>
              <a:t>Our recycled water program takes treated wastewater from Metro Wastewater, treats it again, then sends it to golf courses and parks for irrigation, to the Denver Zoo and to Xcel for industrial use.</a:t>
            </a:r>
          </a:p>
          <a:p>
            <a:pPr marL="171450" indent="-171450">
              <a:buFont typeface="Arial" panose="020B0604020202020204" pitchFamily="34" charset="0"/>
              <a:buChar char="•"/>
            </a:pPr>
            <a:r>
              <a:rPr lang="en-US" baseline="0" dirty="0" smtClean="0"/>
              <a:t>We are moving to a concept of “One Water.”</a:t>
            </a:r>
          </a:p>
          <a:p>
            <a:pPr marL="628650" lvl="1" indent="-171450">
              <a:buFont typeface="Arial" panose="020B0604020202020204" pitchFamily="34" charset="0"/>
              <a:buChar char="•"/>
            </a:pPr>
            <a:r>
              <a:rPr lang="en-US" dirty="0" smtClean="0"/>
              <a:t>This simply means water is water,</a:t>
            </a:r>
            <a:r>
              <a:rPr lang="en-US" baseline="0" dirty="0" smtClean="0"/>
              <a:t> whether it is potable, recycled, gray water, wastewater etc.</a:t>
            </a:r>
          </a:p>
          <a:p>
            <a:pPr marL="628650" lvl="1" indent="-171450">
              <a:buFont typeface="Arial" panose="020B0604020202020204" pitchFamily="34" charset="0"/>
              <a:buChar char="•"/>
            </a:pPr>
            <a:r>
              <a:rPr lang="en-US" dirty="0" smtClean="0"/>
              <a:t>In the face of threats to our water supply, the source of the water doesn’t so much matter anymore. </a:t>
            </a:r>
          </a:p>
          <a:p>
            <a:pPr marL="628650" lvl="1" indent="-171450">
              <a:buFont typeface="Arial" panose="020B0604020202020204" pitchFamily="34" charset="0"/>
              <a:buChar char="•"/>
            </a:pPr>
            <a:r>
              <a:rPr lang="en-US" dirty="0" smtClean="0"/>
              <a:t>Eventually, all water should be available to be used, reused, moved and managed in smart and innovative ways.</a:t>
            </a:r>
          </a:p>
          <a:p>
            <a:pPr marL="628650" lvl="1" indent="-171450">
              <a:buFont typeface="Arial" panose="020B0604020202020204" pitchFamily="34" charset="0"/>
              <a:buChar char="•"/>
            </a:pPr>
            <a:r>
              <a:rPr lang="en-US" smtClean="0"/>
              <a:t>We believe that water from all sources can be managed efficiently and cooperatively to meet our economic, social and environmental needs</a:t>
            </a:r>
          </a:p>
          <a:p>
            <a:pPr marL="628650" lvl="1"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11A83E-0354-4876-9F46-94EBD65B38AB}" type="slidenum">
              <a:rPr lang="en-US" smtClean="0"/>
              <a:t>12</a:t>
            </a:fld>
            <a:endParaRPr lang="en-US"/>
          </a:p>
        </p:txBody>
      </p:sp>
    </p:spTree>
    <p:extLst>
      <p:ext uri="{BB962C8B-B14F-4D97-AF65-F5344CB8AC3E}">
        <p14:creationId xmlns:p14="http://schemas.microsoft.com/office/powerpoint/2010/main" val="571091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0898" y="1292317"/>
            <a:ext cx="7240934" cy="2593884"/>
          </a:xfrm>
        </p:spPr>
        <p:txBody>
          <a:bodyPr>
            <a:normAutofit/>
          </a:bodyPr>
          <a:lstStyle>
            <a:lvl1pPr algn="ctr">
              <a:lnSpc>
                <a:spcPct val="80000"/>
              </a:lnSpc>
              <a:defRPr sz="4800" b="1" cap="all"/>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920898" y="3886200"/>
            <a:ext cx="7240934" cy="1401896"/>
          </a:xfrm>
        </p:spPr>
        <p:txBody>
          <a:bodyPr>
            <a:normAutofit/>
          </a:bodyPr>
          <a:lstStyle>
            <a:lvl1pPr marL="0" indent="0" algn="ctr">
              <a:buNone/>
              <a:defRPr sz="2400" b="0" i="1">
                <a:solidFill>
                  <a:srgbClr val="6565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20897" y="6425470"/>
            <a:ext cx="1320535" cy="365125"/>
          </a:xfrm>
        </p:spPr>
        <p:txBody>
          <a:bodyPr/>
          <a:lstStyle>
            <a:lvl1pPr>
              <a:defRPr>
                <a:solidFill>
                  <a:schemeClr val="bg1"/>
                </a:solidFill>
              </a:defRPr>
            </a:lvl1pPr>
          </a:lstStyle>
          <a:p>
            <a:fld id="{C4D63474-E168-C14D-8391-0775F98F8CEA}" type="datetime1">
              <a:rPr lang="en-US" smtClean="0"/>
              <a:pPr/>
              <a:t>1/25/2017</a:t>
            </a:fld>
            <a:endParaRPr lang="en-US"/>
          </a:p>
        </p:txBody>
      </p:sp>
      <p:sp>
        <p:nvSpPr>
          <p:cNvPr id="6" name="Slide Number Placeholder 5"/>
          <p:cNvSpPr>
            <a:spLocks noGrp="1"/>
          </p:cNvSpPr>
          <p:nvPr>
            <p:ph type="sldNum" sz="quarter" idx="12"/>
          </p:nvPr>
        </p:nvSpPr>
        <p:spPr/>
        <p:txBody>
          <a:bodyPr/>
          <a:lstStyle/>
          <a:p>
            <a:fld id="{8EF8534D-318E-A348-9800-21E29A2712FF}" type="slidenum">
              <a:rPr lang="en-US" smtClean="0"/>
              <a:t>‹#›</a:t>
            </a:fld>
            <a:endParaRPr lang="en-US" dirty="0"/>
          </a:p>
        </p:txBody>
      </p:sp>
      <p:pic>
        <p:nvPicPr>
          <p:cNvPr id="5" name="Picture 4" descr="DW-Hor-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3819" y="6294217"/>
            <a:ext cx="2012634" cy="402527"/>
          </a:xfrm>
          <a:prstGeom prst="rect">
            <a:avLst/>
          </a:prstGeom>
        </p:spPr>
      </p:pic>
    </p:spTree>
    <p:extLst>
      <p:ext uri="{BB962C8B-B14F-4D97-AF65-F5344CB8AC3E}">
        <p14:creationId xmlns:p14="http://schemas.microsoft.com/office/powerpoint/2010/main" val="301463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51122" y="6425470"/>
            <a:ext cx="1543357" cy="365125"/>
          </a:xfrm>
        </p:spPr>
        <p:txBody>
          <a:bodyPr/>
          <a:lstStyle>
            <a:lvl1pPr>
              <a:defRPr>
                <a:solidFill>
                  <a:srgbClr val="656565"/>
                </a:solidFill>
              </a:defRPr>
            </a:lvl1pPr>
          </a:lstStyle>
          <a:p>
            <a:fld id="{4B80E8F1-AF18-5A40-B201-77D35615D7CF}" type="datetime1">
              <a:rPr lang="en-US" smtClean="0"/>
              <a:t>1/25/2017</a:t>
            </a:fld>
            <a:endParaRPr lang="en-US" dirty="0"/>
          </a:p>
        </p:txBody>
      </p:sp>
      <p:sp>
        <p:nvSpPr>
          <p:cNvPr id="7" name="Slide Number Placeholder 6"/>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pic>
        <p:nvPicPr>
          <p:cNvPr id="8" name="Picture 7"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175001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121" y="1600200"/>
            <a:ext cx="35944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541" y="1600200"/>
            <a:ext cx="36589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151122" y="6425470"/>
            <a:ext cx="1543358" cy="365125"/>
          </a:xfrm>
        </p:spPr>
        <p:txBody>
          <a:bodyPr/>
          <a:lstStyle>
            <a:lvl1pPr>
              <a:defRPr>
                <a:solidFill>
                  <a:srgbClr val="656565"/>
                </a:solidFill>
              </a:defRPr>
            </a:lvl1pPr>
          </a:lstStyle>
          <a:p>
            <a:fld id="{4E5953F5-0837-AF4E-9D83-FBCE689E722F}" type="datetime1">
              <a:rPr lang="en-US" smtClean="0"/>
              <a:t>1/25/2017</a:t>
            </a:fld>
            <a:endParaRPr lang="en-US"/>
          </a:p>
        </p:txBody>
      </p:sp>
      <p:sp>
        <p:nvSpPr>
          <p:cNvPr id="7" name="Slide Number Placeholder 6"/>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pic>
        <p:nvPicPr>
          <p:cNvPr id="8" name="Picture 7"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1835669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1121" y="1535113"/>
            <a:ext cx="36167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1121" y="2174875"/>
            <a:ext cx="361675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6409" y="1535113"/>
            <a:ext cx="37703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6409" y="2174875"/>
            <a:ext cx="37703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151122" y="6425470"/>
            <a:ext cx="1543358" cy="365125"/>
          </a:xfrm>
        </p:spPr>
        <p:txBody>
          <a:bodyPr/>
          <a:lstStyle>
            <a:lvl1pPr>
              <a:defRPr>
                <a:solidFill>
                  <a:srgbClr val="656565"/>
                </a:solidFill>
              </a:defRPr>
            </a:lvl1pPr>
          </a:lstStyle>
          <a:p>
            <a:fld id="{41F276FE-2240-334C-8BAA-E3A3CC37D7B5}" type="datetime1">
              <a:rPr lang="en-US" smtClean="0"/>
              <a:t>1/25/2017</a:t>
            </a:fld>
            <a:endParaRPr lang="en-US"/>
          </a:p>
        </p:txBody>
      </p:sp>
      <p:sp>
        <p:nvSpPr>
          <p:cNvPr id="9" name="Slide Number Placeholder 8"/>
          <p:cNvSpPr>
            <a:spLocks noGrp="1"/>
          </p:cNvSpPr>
          <p:nvPr>
            <p:ph type="sldNum" sz="quarter" idx="12"/>
          </p:nvPr>
        </p:nvSpPr>
        <p:spPr>
          <a:xfrm>
            <a:off x="0" y="6425470"/>
            <a:ext cx="646114" cy="365125"/>
          </a:xfrm>
        </p:spPr>
        <p:txBody>
          <a:bodyPr/>
          <a:lstStyle>
            <a:lvl1pPr algn="ctr">
              <a:defRPr/>
            </a:lvl1pPr>
          </a:lstStyle>
          <a:p>
            <a:fld id="{8EF8534D-318E-A348-9800-21E29A2712FF}" type="slidenum">
              <a:rPr lang="en-US" smtClean="0"/>
              <a:pPr/>
              <a:t>‹#›</a:t>
            </a:fld>
            <a:endParaRPr lang="en-US"/>
          </a:p>
        </p:txBody>
      </p:sp>
      <p:pic>
        <p:nvPicPr>
          <p:cNvPr id="10" name="Picture 9"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293950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3050"/>
            <a:ext cx="274041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21762" y="273050"/>
            <a:ext cx="45650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1122" y="1435100"/>
            <a:ext cx="274041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51122" y="6425470"/>
            <a:ext cx="1543358" cy="365125"/>
          </a:xfrm>
        </p:spPr>
        <p:txBody>
          <a:bodyPr/>
          <a:lstStyle>
            <a:lvl1pPr>
              <a:defRPr>
                <a:solidFill>
                  <a:srgbClr val="656565"/>
                </a:solidFill>
              </a:defRPr>
            </a:lvl1pPr>
          </a:lstStyle>
          <a:p>
            <a:fld id="{6D0C8936-F673-5A45-823E-561A137E89F7}" type="datetime1">
              <a:rPr lang="en-US" smtClean="0"/>
              <a:t>1/25/2017</a:t>
            </a:fld>
            <a:endParaRPr lang="en-US"/>
          </a:p>
        </p:txBody>
      </p:sp>
      <p:sp>
        <p:nvSpPr>
          <p:cNvPr id="7" name="Slide Number Placeholder 6"/>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pic>
        <p:nvPicPr>
          <p:cNvPr id="8" name="Picture 7"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288772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3" y="4406900"/>
            <a:ext cx="734359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1123" y="2906713"/>
            <a:ext cx="7343590" cy="1500187"/>
          </a:xfrm>
        </p:spPr>
        <p:txBody>
          <a:bodyPr anchor="b"/>
          <a:lstStyle>
            <a:lvl1pPr marL="0" indent="0">
              <a:buNone/>
              <a:defRPr sz="2000" i="1">
                <a:solidFill>
                  <a:srgbClr val="6565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151122" y="6425470"/>
            <a:ext cx="1543357" cy="365125"/>
          </a:xfrm>
        </p:spPr>
        <p:txBody>
          <a:bodyPr/>
          <a:lstStyle>
            <a:lvl1pPr>
              <a:defRPr>
                <a:solidFill>
                  <a:srgbClr val="656565"/>
                </a:solidFill>
              </a:defRPr>
            </a:lvl1pPr>
          </a:lstStyle>
          <a:p>
            <a:fld id="{89D75A65-AAF5-D94F-8E57-934763061906}" type="datetime1">
              <a:rPr lang="en-US" smtClean="0"/>
              <a:t>1/25/2017</a:t>
            </a:fld>
            <a:endParaRPr lang="en-US"/>
          </a:p>
        </p:txBody>
      </p:sp>
      <p:sp>
        <p:nvSpPr>
          <p:cNvPr id="6" name="Slide Number Placeholder 5"/>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pic>
        <p:nvPicPr>
          <p:cNvPr id="7" name="Picture 6"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157797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lvl1pPr>
              <a:defRPr>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51122" y="1600200"/>
            <a:ext cx="7535678" cy="452596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151122" y="6425470"/>
            <a:ext cx="1543358" cy="365125"/>
          </a:xfrm>
        </p:spPr>
        <p:txBody>
          <a:bodyPr/>
          <a:lstStyle>
            <a:lvl1pPr>
              <a:defRPr>
                <a:solidFill>
                  <a:srgbClr val="FFFFFF"/>
                </a:solidFill>
              </a:defRPr>
            </a:lvl1pPr>
          </a:lstStyle>
          <a:p>
            <a:fld id="{0BF9CBC4-46B4-A446-9DFC-B1ECE730231F}" type="datetime1">
              <a:rPr lang="en-US" smtClean="0"/>
              <a:pPr/>
              <a:t>1/25/2017</a:t>
            </a:fld>
            <a:endParaRPr lang="en-US" dirty="0"/>
          </a:p>
        </p:txBody>
      </p:sp>
      <p:sp>
        <p:nvSpPr>
          <p:cNvPr id="6" name="Slide Number Placeholder 5"/>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pic>
        <p:nvPicPr>
          <p:cNvPr id="5" name="Picture 4" descr="DW-Hor-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1652" y="6305019"/>
            <a:ext cx="2110324" cy="422065"/>
          </a:xfrm>
          <a:prstGeom prst="rect">
            <a:avLst/>
          </a:prstGeom>
        </p:spPr>
      </p:pic>
    </p:spTree>
    <p:extLst>
      <p:ext uri="{BB962C8B-B14F-4D97-AF65-F5344CB8AC3E}">
        <p14:creationId xmlns:p14="http://schemas.microsoft.com/office/powerpoint/2010/main" val="1729278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524000"/>
            <a:ext cx="8001000" cy="4114800"/>
          </a:xfrm>
        </p:spPr>
        <p:txBody>
          <a:bodyPr/>
          <a:lstStyle/>
          <a:p>
            <a:endParaRPr lang="en-US"/>
          </a:p>
        </p:txBody>
      </p:sp>
    </p:spTree>
    <p:extLst>
      <p:ext uri="{BB962C8B-B14F-4D97-AF65-F5344CB8AC3E}">
        <p14:creationId xmlns:p14="http://schemas.microsoft.com/office/powerpoint/2010/main" val="65407906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4C7AA-167E-4816-9970-847094512CCA}" type="datetimeFigureOut">
              <a:rPr lang="en-US" smtClean="0"/>
              <a:t>1/25/2017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E091E14-6485-4494-BE77-2E0422E4341E}" type="slidenum">
              <a:rPr lang="en-US" smtClean="0"/>
              <a:t>‹#›</a:t>
            </a:fld>
            <a:endParaRPr lang="en-US"/>
          </a:p>
        </p:txBody>
      </p:sp>
    </p:spTree>
    <p:extLst>
      <p:ext uri="{BB962C8B-B14F-4D97-AF65-F5344CB8AC3E}">
        <p14:creationId xmlns:p14="http://schemas.microsoft.com/office/powerpoint/2010/main" val="287805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3023" y="6247049"/>
            <a:ext cx="2133600" cy="365125"/>
          </a:xfrm>
        </p:spPr>
        <p:txBody>
          <a:bodyPr/>
          <a:lstStyle>
            <a:lvl1pPr>
              <a:defRPr>
                <a:solidFill>
                  <a:srgbClr val="656565"/>
                </a:solidFill>
              </a:defRPr>
            </a:lvl1pPr>
          </a:lstStyle>
          <a:p>
            <a:fld id="{554EF9E3-FDFD-964C-8680-99E200259D59}" type="datetime1">
              <a:rPr lang="en-US" smtClean="0"/>
              <a:t>1/25/2017</a:t>
            </a:fld>
            <a:endParaRPr lang="en-US" dirty="0"/>
          </a:p>
        </p:txBody>
      </p:sp>
      <p:sp>
        <p:nvSpPr>
          <p:cNvPr id="5" name="Title 1"/>
          <p:cNvSpPr>
            <a:spLocks noGrp="1"/>
          </p:cNvSpPr>
          <p:nvPr>
            <p:ph type="ctrTitle" hasCustomPrompt="1"/>
          </p:nvPr>
        </p:nvSpPr>
        <p:spPr>
          <a:xfrm>
            <a:off x="453023" y="111407"/>
            <a:ext cx="8690977" cy="1945900"/>
          </a:xfrm>
        </p:spPr>
        <p:txBody>
          <a:bodyPr>
            <a:normAutofit/>
          </a:bodyPr>
          <a:lstStyle>
            <a:lvl1pPr algn="l">
              <a:lnSpc>
                <a:spcPct val="80000"/>
              </a:lnSpc>
              <a:defRPr sz="5400" b="1" cap="all"/>
            </a:lvl1pPr>
          </a:lstStyle>
          <a:p>
            <a:r>
              <a:rPr lang="en-US" dirty="0" smtClean="0"/>
              <a:t>Click to edit </a:t>
            </a:r>
            <a:br>
              <a:rPr lang="en-US" dirty="0" smtClean="0"/>
            </a:br>
            <a:r>
              <a:rPr lang="en-US" dirty="0" smtClean="0"/>
              <a:t>Master title style</a:t>
            </a:r>
            <a:endParaRPr lang="en-US" dirty="0"/>
          </a:p>
        </p:txBody>
      </p:sp>
      <p:sp>
        <p:nvSpPr>
          <p:cNvPr id="7" name="Picture Placeholder 6"/>
          <p:cNvSpPr>
            <a:spLocks noGrp="1"/>
          </p:cNvSpPr>
          <p:nvPr>
            <p:ph type="pic" sz="quarter" idx="12"/>
          </p:nvPr>
        </p:nvSpPr>
        <p:spPr>
          <a:xfrm>
            <a:off x="0" y="2057307"/>
            <a:ext cx="9144000" cy="2963414"/>
          </a:xfrm>
        </p:spPr>
        <p:txBody>
          <a:bodyPr/>
          <a:lstStyle/>
          <a:p>
            <a:r>
              <a:rPr lang="en-US" smtClean="0"/>
              <a:t>Drag picture to placeholder or click icon to add</a:t>
            </a:r>
            <a:endParaRPr lang="en-US"/>
          </a:p>
        </p:txBody>
      </p:sp>
      <p:sp>
        <p:nvSpPr>
          <p:cNvPr id="8" name="Subtitle 2"/>
          <p:cNvSpPr>
            <a:spLocks noGrp="1"/>
          </p:cNvSpPr>
          <p:nvPr>
            <p:ph type="subTitle" idx="1"/>
          </p:nvPr>
        </p:nvSpPr>
        <p:spPr>
          <a:xfrm>
            <a:off x="453023" y="5206394"/>
            <a:ext cx="7708809" cy="898679"/>
          </a:xfrm>
        </p:spPr>
        <p:txBody>
          <a:bodyPr>
            <a:normAutofit/>
          </a:bodyPr>
          <a:lstStyle>
            <a:lvl1pPr marL="0" indent="0" algn="l">
              <a:buNone/>
              <a:defRPr sz="2400" b="0" i="1">
                <a:solidFill>
                  <a:srgbClr val="6565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W-Horizontal-11-1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5033" y="6018528"/>
            <a:ext cx="2111011" cy="839467"/>
          </a:xfrm>
          <a:prstGeom prst="rect">
            <a:avLst/>
          </a:prstGeom>
        </p:spPr>
      </p:pic>
    </p:spTree>
    <p:extLst>
      <p:ext uri="{BB962C8B-B14F-4D97-AF65-F5344CB8AC3E}">
        <p14:creationId xmlns:p14="http://schemas.microsoft.com/office/powerpoint/2010/main" val="116632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20898" y="6425470"/>
            <a:ext cx="1773582" cy="365125"/>
          </a:xfrm>
        </p:spPr>
        <p:txBody>
          <a:bodyPr/>
          <a:lstStyle>
            <a:lvl1pPr>
              <a:defRPr>
                <a:solidFill>
                  <a:srgbClr val="656565"/>
                </a:solidFill>
              </a:defRPr>
            </a:lvl1pPr>
          </a:lstStyle>
          <a:p>
            <a:fld id="{7F826ABD-D8DF-0D4A-A561-536344AC4399}" type="datetime1">
              <a:rPr lang="en-US" smtClean="0"/>
              <a:t>1/25/2017</a:t>
            </a:fld>
            <a:endParaRPr lang="en-US" dirty="0"/>
          </a:p>
        </p:txBody>
      </p:sp>
      <p:sp>
        <p:nvSpPr>
          <p:cNvPr id="4" name="Slide Number Placeholder 3"/>
          <p:cNvSpPr>
            <a:spLocks noGrp="1"/>
          </p:cNvSpPr>
          <p:nvPr>
            <p:ph type="sldNum" sz="quarter" idx="11"/>
          </p:nvPr>
        </p:nvSpPr>
        <p:spPr>
          <a:xfrm>
            <a:off x="0" y="6425470"/>
            <a:ext cx="638687" cy="365125"/>
          </a:xfrm>
        </p:spPr>
        <p:txBody>
          <a:bodyPr/>
          <a:lstStyle>
            <a:lvl1pPr algn="ctr">
              <a:defRPr/>
            </a:lvl1pPr>
          </a:lstStyle>
          <a:p>
            <a:fld id="{8EF8534D-318E-A348-9800-21E29A2712FF}" type="slidenum">
              <a:rPr lang="en-US" smtClean="0"/>
              <a:pPr/>
              <a:t>‹#›</a:t>
            </a:fld>
            <a:endParaRPr lang="en-US" dirty="0"/>
          </a:p>
        </p:txBody>
      </p:sp>
      <p:pic>
        <p:nvPicPr>
          <p:cNvPr id="5" name="Picture 4"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
        <p:nvSpPr>
          <p:cNvPr id="6" name="Title 1"/>
          <p:cNvSpPr>
            <a:spLocks noGrp="1"/>
          </p:cNvSpPr>
          <p:nvPr>
            <p:ph type="ctrTitle" hasCustomPrompt="1"/>
          </p:nvPr>
        </p:nvSpPr>
        <p:spPr>
          <a:xfrm>
            <a:off x="920897" y="1292317"/>
            <a:ext cx="7864769" cy="2593884"/>
          </a:xfrm>
        </p:spPr>
        <p:txBody>
          <a:bodyPr>
            <a:normAutofit/>
          </a:bodyPr>
          <a:lstStyle>
            <a:lvl1pPr algn="l">
              <a:lnSpc>
                <a:spcPct val="80000"/>
              </a:lnSpc>
              <a:defRPr sz="5400" b="1" cap="all"/>
            </a:lvl1pPr>
          </a:lstStyle>
          <a:p>
            <a:r>
              <a:rPr lang="en-US" dirty="0" smtClean="0"/>
              <a:t>Click to edit </a:t>
            </a:r>
            <a:br>
              <a:rPr lang="en-US" dirty="0" smtClean="0"/>
            </a:br>
            <a:r>
              <a:rPr lang="en-US" dirty="0" smtClean="0"/>
              <a:t>Master title style</a:t>
            </a:r>
            <a:endParaRPr lang="en-US" dirty="0"/>
          </a:p>
        </p:txBody>
      </p:sp>
      <p:sp>
        <p:nvSpPr>
          <p:cNvPr id="7" name="Subtitle 2"/>
          <p:cNvSpPr>
            <a:spLocks noGrp="1"/>
          </p:cNvSpPr>
          <p:nvPr>
            <p:ph type="subTitle" idx="1"/>
          </p:nvPr>
        </p:nvSpPr>
        <p:spPr>
          <a:xfrm>
            <a:off x="920898" y="3886200"/>
            <a:ext cx="7864768" cy="1401896"/>
          </a:xfrm>
        </p:spPr>
        <p:txBody>
          <a:bodyPr>
            <a:normAutofit/>
          </a:bodyPr>
          <a:lstStyle>
            <a:lvl1pPr marL="0" indent="0" algn="l">
              <a:buNone/>
              <a:defRPr sz="2400" b="0" i="1">
                <a:solidFill>
                  <a:srgbClr val="6565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9269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51122" y="1600200"/>
            <a:ext cx="753567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151122" y="6425470"/>
            <a:ext cx="1543358" cy="365125"/>
          </a:xfrm>
        </p:spPr>
        <p:txBody>
          <a:bodyPr/>
          <a:lstStyle>
            <a:lvl1pPr>
              <a:defRPr>
                <a:solidFill>
                  <a:srgbClr val="656565"/>
                </a:solidFill>
              </a:defRPr>
            </a:lvl1pPr>
          </a:lstStyle>
          <a:p>
            <a:fld id="{0BF9CBC4-46B4-A446-9DFC-B1ECE730231F}" type="datetime1">
              <a:rPr lang="en-US" smtClean="0"/>
              <a:t>1/25/2017</a:t>
            </a:fld>
            <a:endParaRPr lang="en-US" dirty="0"/>
          </a:p>
        </p:txBody>
      </p:sp>
      <p:sp>
        <p:nvSpPr>
          <p:cNvPr id="6" name="Slide Number Placeholder 5"/>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pic>
        <p:nvPicPr>
          <p:cNvPr id="7" name="Picture 6"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418093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151122" y="6425470"/>
            <a:ext cx="1543358" cy="365125"/>
          </a:xfrm>
        </p:spPr>
        <p:txBody>
          <a:bodyPr/>
          <a:lstStyle>
            <a:lvl1pPr>
              <a:defRPr>
                <a:solidFill>
                  <a:srgbClr val="656565"/>
                </a:solidFill>
              </a:defRPr>
            </a:lvl1pPr>
          </a:lstStyle>
          <a:p>
            <a:fld id="{74389A4B-D73A-8447-9CCF-2405EC95CB83}" type="datetime1">
              <a:rPr lang="en-US" smtClean="0"/>
              <a:t>1/25/2017</a:t>
            </a:fld>
            <a:endParaRPr lang="en-US"/>
          </a:p>
        </p:txBody>
      </p:sp>
      <p:sp>
        <p:nvSpPr>
          <p:cNvPr id="5" name="Slide Number Placeholder 4"/>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pic>
        <p:nvPicPr>
          <p:cNvPr id="6" name="Picture 5"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245547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51122" y="6425470"/>
            <a:ext cx="1543358" cy="365125"/>
          </a:xfrm>
        </p:spPr>
        <p:txBody>
          <a:bodyPr/>
          <a:lstStyle>
            <a:lvl1pPr>
              <a:defRPr>
                <a:solidFill>
                  <a:srgbClr val="656565"/>
                </a:solidFill>
              </a:defRPr>
            </a:lvl1pPr>
          </a:lstStyle>
          <a:p>
            <a:fld id="{55C7D403-D1D6-3B41-9D53-BF94020779B9}" type="datetime1">
              <a:rPr lang="en-US" smtClean="0"/>
              <a:t>1/25/2017</a:t>
            </a:fld>
            <a:endParaRPr lang="en-US"/>
          </a:p>
        </p:txBody>
      </p:sp>
      <p:sp>
        <p:nvSpPr>
          <p:cNvPr id="4" name="Slide Number Placeholder 3"/>
          <p:cNvSpPr>
            <a:spLocks noGrp="1"/>
          </p:cNvSpPr>
          <p:nvPr>
            <p:ph type="sldNum" sz="quarter" idx="12"/>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sp>
        <p:nvSpPr>
          <p:cNvPr id="9" name="Picture Placeholder 8"/>
          <p:cNvSpPr>
            <a:spLocks noGrp="1"/>
          </p:cNvSpPr>
          <p:nvPr>
            <p:ph type="pic" sz="quarter" idx="13"/>
          </p:nvPr>
        </p:nvSpPr>
        <p:spPr>
          <a:xfrm>
            <a:off x="1151122" y="2836863"/>
            <a:ext cx="7537266" cy="3022600"/>
          </a:xfrm>
        </p:spPr>
        <p:txBody>
          <a:bodyPr/>
          <a:lstStyle/>
          <a:p>
            <a:r>
              <a:rPr lang="en-US" smtClean="0"/>
              <a:t>Drag picture to placeholder or click icon to add</a:t>
            </a:r>
            <a:endParaRPr lang="en-US"/>
          </a:p>
        </p:txBody>
      </p:sp>
      <p:sp>
        <p:nvSpPr>
          <p:cNvPr id="11" name="Text Placeholder 10"/>
          <p:cNvSpPr>
            <a:spLocks noGrp="1"/>
          </p:cNvSpPr>
          <p:nvPr>
            <p:ph type="body" sz="quarter" idx="14"/>
          </p:nvPr>
        </p:nvSpPr>
        <p:spPr>
          <a:xfrm>
            <a:off x="1151122" y="1366586"/>
            <a:ext cx="7537266" cy="1344863"/>
          </a:xfrm>
        </p:spPr>
        <p:txBody>
          <a:bodyPr>
            <a:normAutofit/>
          </a:bodyPr>
          <a:lstStyle>
            <a:lvl1pPr marL="0" indent="0">
              <a:buNone/>
              <a:defRPr sz="2000"/>
            </a:lvl1pPr>
          </a:lstStyle>
          <a:p>
            <a:pPr lvl="0"/>
            <a:r>
              <a:rPr lang="en-US" smtClean="0"/>
              <a:t>Click to edit Master text styles</a:t>
            </a:r>
          </a:p>
        </p:txBody>
      </p:sp>
      <p:sp>
        <p:nvSpPr>
          <p:cNvPr id="12" name="Title 11"/>
          <p:cNvSpPr>
            <a:spLocks noGrp="1"/>
          </p:cNvSpPr>
          <p:nvPr>
            <p:ph type="title"/>
          </p:nvPr>
        </p:nvSpPr>
        <p:spPr>
          <a:xfrm>
            <a:off x="1151122" y="178251"/>
            <a:ext cx="7537265" cy="861544"/>
          </a:xfrm>
        </p:spPr>
        <p:txBody>
          <a:bodyPr>
            <a:normAutofit/>
          </a:bodyPr>
          <a:lstStyle>
            <a:lvl1pPr algn="l">
              <a:defRPr sz="3200"/>
            </a:lvl1pPr>
          </a:lstStyle>
          <a:p>
            <a:r>
              <a:rPr lang="en-US" smtClean="0"/>
              <a:t>Click to edit Master title style</a:t>
            </a:r>
            <a:endParaRPr lang="en-US" dirty="0"/>
          </a:p>
        </p:txBody>
      </p:sp>
      <p:pic>
        <p:nvPicPr>
          <p:cNvPr id="7" name="Picture 6"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373118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3" y="274638"/>
            <a:ext cx="746141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151122" y="6425470"/>
            <a:ext cx="1543357" cy="365125"/>
          </a:xfrm>
        </p:spPr>
        <p:txBody>
          <a:bodyPr/>
          <a:lstStyle>
            <a:lvl1pPr>
              <a:defRPr>
                <a:solidFill>
                  <a:srgbClr val="656565"/>
                </a:solidFill>
              </a:defRPr>
            </a:lvl1pPr>
          </a:lstStyle>
          <a:p>
            <a:fld id="{19CCA649-5DD3-3648-AC2E-9AE99EFC1255}" type="datetime1">
              <a:rPr lang="en-US" smtClean="0"/>
              <a:t>1/25/2017</a:t>
            </a:fld>
            <a:endParaRPr lang="en-US" dirty="0"/>
          </a:p>
        </p:txBody>
      </p:sp>
      <p:sp>
        <p:nvSpPr>
          <p:cNvPr id="4" name="Slide Number Placeholder 3"/>
          <p:cNvSpPr>
            <a:spLocks noGrp="1"/>
          </p:cNvSpPr>
          <p:nvPr>
            <p:ph type="sldNum" sz="quarter" idx="11"/>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sp>
        <p:nvSpPr>
          <p:cNvPr id="6" name="Text Placeholder 5"/>
          <p:cNvSpPr>
            <a:spLocks noGrp="1"/>
          </p:cNvSpPr>
          <p:nvPr>
            <p:ph type="body" sz="quarter" idx="12"/>
          </p:nvPr>
        </p:nvSpPr>
        <p:spPr>
          <a:xfrm>
            <a:off x="5035234" y="1604963"/>
            <a:ext cx="3577300" cy="4448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1151123" y="1604963"/>
            <a:ext cx="3423662" cy="4448175"/>
          </a:xfrm>
        </p:spPr>
        <p:txBody>
          <a:bodyPr/>
          <a:lstStyle/>
          <a:p>
            <a:r>
              <a:rPr lang="en-US" smtClean="0"/>
              <a:t>Drag picture to placeholder or click icon to add</a:t>
            </a:r>
            <a:endParaRPr lang="en-US"/>
          </a:p>
        </p:txBody>
      </p:sp>
      <p:pic>
        <p:nvPicPr>
          <p:cNvPr id="7" name="Picture 6"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352381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151122" y="6425470"/>
            <a:ext cx="1543358" cy="365125"/>
          </a:xfrm>
        </p:spPr>
        <p:txBody>
          <a:bodyPr/>
          <a:lstStyle>
            <a:lvl1pPr>
              <a:defRPr>
                <a:solidFill>
                  <a:srgbClr val="656565"/>
                </a:solidFill>
              </a:defRPr>
            </a:lvl1pPr>
          </a:lstStyle>
          <a:p>
            <a:fld id="{1413DE85-F4B8-CD43-89CD-69E22927F3CF}" type="datetime1">
              <a:rPr lang="en-US" smtClean="0"/>
              <a:t>1/25/2017</a:t>
            </a:fld>
            <a:endParaRPr lang="en-US" dirty="0"/>
          </a:p>
        </p:txBody>
      </p:sp>
      <p:sp>
        <p:nvSpPr>
          <p:cNvPr id="4" name="Slide Number Placeholder 3"/>
          <p:cNvSpPr>
            <a:spLocks noGrp="1"/>
          </p:cNvSpPr>
          <p:nvPr>
            <p:ph type="sldNum" sz="quarter" idx="11"/>
          </p:nvPr>
        </p:nvSpPr>
        <p:spPr>
          <a:xfrm>
            <a:off x="0" y="6425470"/>
            <a:ext cx="646114" cy="365125"/>
          </a:xfrm>
        </p:spPr>
        <p:txBody>
          <a:bodyPr/>
          <a:lstStyle>
            <a:lvl1pPr algn="ctr">
              <a:defRPr/>
            </a:lvl1pPr>
          </a:lstStyle>
          <a:p>
            <a:fld id="{8EF8534D-318E-A348-9800-21E29A2712FF}" type="slidenum">
              <a:rPr lang="en-US" smtClean="0"/>
              <a:pPr/>
              <a:t>‹#›</a:t>
            </a:fld>
            <a:endParaRPr lang="en-US"/>
          </a:p>
        </p:txBody>
      </p:sp>
      <p:sp>
        <p:nvSpPr>
          <p:cNvPr id="5" name="Text Placeholder 5"/>
          <p:cNvSpPr>
            <a:spLocks noGrp="1"/>
          </p:cNvSpPr>
          <p:nvPr>
            <p:ph type="body" sz="quarter" idx="12"/>
          </p:nvPr>
        </p:nvSpPr>
        <p:spPr>
          <a:xfrm>
            <a:off x="1151122" y="1604964"/>
            <a:ext cx="7461412" cy="1484710"/>
          </a:xfrm>
        </p:spPr>
        <p:txBody>
          <a:bodyPr/>
          <a:lstStyle>
            <a:lvl2pPr marL="457200" indent="0">
              <a:buNone/>
              <a:defRPr/>
            </a:lvl2pPr>
            <a:lvl3pPr marL="914400" indent="0">
              <a:buNone/>
              <a:defRPr/>
            </a:lvl3pPr>
          </a:lstStyle>
          <a:p>
            <a:pPr lvl="0"/>
            <a:r>
              <a:rPr lang="en-US" smtClean="0"/>
              <a:t>Click to edit Master text styles</a:t>
            </a:r>
          </a:p>
          <a:p>
            <a:pPr lvl="1"/>
            <a:r>
              <a:rPr lang="en-US" smtClean="0"/>
              <a:t>Second level</a:t>
            </a:r>
          </a:p>
        </p:txBody>
      </p:sp>
      <p:sp>
        <p:nvSpPr>
          <p:cNvPr id="6" name="Picture Placeholder 7"/>
          <p:cNvSpPr>
            <a:spLocks noGrp="1"/>
          </p:cNvSpPr>
          <p:nvPr>
            <p:ph type="pic" sz="quarter" idx="13"/>
          </p:nvPr>
        </p:nvSpPr>
        <p:spPr>
          <a:xfrm>
            <a:off x="1151122" y="3438748"/>
            <a:ext cx="3364250" cy="2614390"/>
          </a:xfrm>
        </p:spPr>
        <p:txBody>
          <a:bodyPr/>
          <a:lstStyle/>
          <a:p>
            <a:r>
              <a:rPr lang="en-US" smtClean="0"/>
              <a:t>Drag picture to placeholder or click icon to add</a:t>
            </a:r>
            <a:endParaRPr lang="en-US" dirty="0"/>
          </a:p>
        </p:txBody>
      </p:sp>
      <p:sp>
        <p:nvSpPr>
          <p:cNvPr id="7" name="Picture Placeholder 7"/>
          <p:cNvSpPr>
            <a:spLocks noGrp="1"/>
          </p:cNvSpPr>
          <p:nvPr>
            <p:ph type="pic" sz="quarter" idx="14"/>
          </p:nvPr>
        </p:nvSpPr>
        <p:spPr>
          <a:xfrm>
            <a:off x="4931262" y="3438748"/>
            <a:ext cx="3664927" cy="2614390"/>
          </a:xfrm>
        </p:spPr>
        <p:txBody>
          <a:bodyPr/>
          <a:lstStyle/>
          <a:p>
            <a:r>
              <a:rPr lang="en-US" smtClean="0"/>
              <a:t>Drag picture to placeholder or click icon to add</a:t>
            </a:r>
            <a:endParaRPr lang="en-US" dirty="0"/>
          </a:p>
        </p:txBody>
      </p:sp>
      <p:pic>
        <p:nvPicPr>
          <p:cNvPr id="8" name="Picture 7"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Tree>
    <p:extLst>
      <p:ext uri="{BB962C8B-B14F-4D97-AF65-F5344CB8AC3E}">
        <p14:creationId xmlns:p14="http://schemas.microsoft.com/office/powerpoint/2010/main" val="1685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151122" y="6425470"/>
            <a:ext cx="2133600" cy="365125"/>
          </a:xfrm>
        </p:spPr>
        <p:txBody>
          <a:bodyPr/>
          <a:lstStyle>
            <a:lvl1pPr>
              <a:defRPr>
                <a:solidFill>
                  <a:srgbClr val="656565"/>
                </a:solidFill>
              </a:defRPr>
            </a:lvl1pPr>
          </a:lstStyle>
          <a:p>
            <a:fld id="{A30AB95F-AAD2-0945-8BCE-AB77730166AD}" type="datetime1">
              <a:rPr lang="en-US" smtClean="0"/>
              <a:t>1/25/2017</a:t>
            </a:fld>
            <a:endParaRPr lang="en-US" dirty="0"/>
          </a:p>
        </p:txBody>
      </p:sp>
      <p:sp>
        <p:nvSpPr>
          <p:cNvPr id="4" name="Slide Number Placeholder 3"/>
          <p:cNvSpPr>
            <a:spLocks noGrp="1"/>
          </p:cNvSpPr>
          <p:nvPr>
            <p:ph type="sldNum" sz="quarter" idx="11"/>
          </p:nvPr>
        </p:nvSpPr>
        <p:spPr>
          <a:xfrm>
            <a:off x="0" y="6425470"/>
            <a:ext cx="638688" cy="365125"/>
          </a:xfrm>
        </p:spPr>
        <p:txBody>
          <a:bodyPr/>
          <a:lstStyle>
            <a:lvl1pPr algn="ctr">
              <a:defRPr/>
            </a:lvl1pPr>
          </a:lstStyle>
          <a:p>
            <a:fld id="{8EF8534D-318E-A348-9800-21E29A2712FF}" type="slidenum">
              <a:rPr lang="en-US" smtClean="0"/>
              <a:pPr/>
              <a:t>‹#›</a:t>
            </a:fld>
            <a:endParaRPr lang="en-US"/>
          </a:p>
        </p:txBody>
      </p:sp>
      <p:sp>
        <p:nvSpPr>
          <p:cNvPr id="6" name="Text Placeholder 5"/>
          <p:cNvSpPr>
            <a:spLocks noGrp="1"/>
          </p:cNvSpPr>
          <p:nvPr>
            <p:ph type="body" sz="quarter" idx="12"/>
          </p:nvPr>
        </p:nvSpPr>
        <p:spPr>
          <a:xfrm>
            <a:off x="1151122" y="1604964"/>
            <a:ext cx="7461412" cy="1484710"/>
          </a:xfrm>
        </p:spPr>
        <p:txBody>
          <a:bodyPr/>
          <a:lstStyle>
            <a:lvl2pPr marL="457200" indent="0">
              <a:buNone/>
              <a:defRPr/>
            </a:lvl2pPr>
            <a:lvl3pPr marL="914400" indent="0">
              <a:buNone/>
              <a:defRPr/>
            </a:lvl3pPr>
          </a:lstStyle>
          <a:p>
            <a:pPr lvl="0"/>
            <a:r>
              <a:rPr lang="en-US" smtClean="0"/>
              <a:t>Click to edit Master text styles</a:t>
            </a:r>
          </a:p>
          <a:p>
            <a:pPr lvl="1"/>
            <a:r>
              <a:rPr lang="en-US" smtClean="0"/>
              <a:t>Second level</a:t>
            </a:r>
          </a:p>
        </p:txBody>
      </p:sp>
      <p:sp>
        <p:nvSpPr>
          <p:cNvPr id="7" name="Picture Placeholder 7"/>
          <p:cNvSpPr>
            <a:spLocks noGrp="1"/>
          </p:cNvSpPr>
          <p:nvPr>
            <p:ph type="pic" sz="quarter" idx="13"/>
          </p:nvPr>
        </p:nvSpPr>
        <p:spPr>
          <a:xfrm>
            <a:off x="1151122" y="3438748"/>
            <a:ext cx="2398792" cy="2614390"/>
          </a:xfrm>
        </p:spPr>
        <p:txBody>
          <a:bodyPr/>
          <a:lstStyle/>
          <a:p>
            <a:r>
              <a:rPr lang="en-US" smtClean="0"/>
              <a:t>Drag picture to placeholder or click icon to add</a:t>
            </a:r>
            <a:endParaRPr lang="en-US" dirty="0"/>
          </a:p>
        </p:txBody>
      </p:sp>
      <p:pic>
        <p:nvPicPr>
          <p:cNvPr id="13" name="Picture 12" descr="DW-Horizontal-11-13.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308" y="6119932"/>
            <a:ext cx="2080147" cy="827193"/>
          </a:xfrm>
          <a:prstGeom prst="rect">
            <a:avLst/>
          </a:prstGeom>
        </p:spPr>
      </p:pic>
      <p:sp>
        <p:nvSpPr>
          <p:cNvPr id="14" name="Picture Placeholder 7"/>
          <p:cNvSpPr>
            <a:spLocks noGrp="1"/>
          </p:cNvSpPr>
          <p:nvPr>
            <p:ph type="pic" sz="quarter" idx="14"/>
          </p:nvPr>
        </p:nvSpPr>
        <p:spPr>
          <a:xfrm>
            <a:off x="3691020" y="3438748"/>
            <a:ext cx="2398792" cy="2614390"/>
          </a:xfrm>
        </p:spPr>
        <p:txBody>
          <a:bodyPr/>
          <a:lstStyle/>
          <a:p>
            <a:r>
              <a:rPr lang="en-US" smtClean="0"/>
              <a:t>Drag picture to placeholder or click icon to add</a:t>
            </a:r>
            <a:endParaRPr lang="en-US" dirty="0"/>
          </a:p>
        </p:txBody>
      </p:sp>
      <p:sp>
        <p:nvSpPr>
          <p:cNvPr id="15" name="Picture Placeholder 7"/>
          <p:cNvSpPr>
            <a:spLocks noGrp="1"/>
          </p:cNvSpPr>
          <p:nvPr>
            <p:ph type="pic" sz="quarter" idx="15"/>
          </p:nvPr>
        </p:nvSpPr>
        <p:spPr>
          <a:xfrm>
            <a:off x="6213741" y="3438748"/>
            <a:ext cx="2398792" cy="2614390"/>
          </a:xfrm>
        </p:spPr>
        <p:txBody>
          <a:bodyPr/>
          <a:lstStyle/>
          <a:p>
            <a:r>
              <a:rPr lang="en-US" smtClean="0"/>
              <a:t>Drag picture to placeholder or click icon to add</a:t>
            </a:r>
            <a:endParaRPr lang="en-US" dirty="0"/>
          </a:p>
        </p:txBody>
      </p:sp>
      <p:sp>
        <p:nvSpPr>
          <p:cNvPr id="10" name="Title 1"/>
          <p:cNvSpPr>
            <a:spLocks noGrp="1"/>
          </p:cNvSpPr>
          <p:nvPr>
            <p:ph type="title"/>
          </p:nvPr>
        </p:nvSpPr>
        <p:spPr>
          <a:xfrm>
            <a:off x="1151122" y="274638"/>
            <a:ext cx="7461412"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88226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6898" y="274638"/>
            <a:ext cx="763563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6898" y="1600200"/>
            <a:ext cx="77099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76898" y="6425470"/>
            <a:ext cx="1717582" cy="365125"/>
          </a:xfrm>
          <a:prstGeom prst="rect">
            <a:avLst/>
          </a:prstGeom>
        </p:spPr>
        <p:txBody>
          <a:bodyPr vert="horz" lIns="91440" tIns="45720" rIns="91440" bIns="45720" rtlCol="0" anchor="ctr"/>
          <a:lstStyle>
            <a:lvl1pPr algn="l">
              <a:defRPr sz="1000" b="0" i="0">
                <a:solidFill>
                  <a:srgbClr val="656565"/>
                </a:solidFill>
                <a:latin typeface="Arial"/>
                <a:cs typeface="Arial"/>
              </a:defRPr>
            </a:lvl1pPr>
          </a:lstStyle>
          <a:p>
            <a:fld id="{FD14AA0F-CD2B-C74D-B7F9-5E4682D42691}" type="datetime1">
              <a:rPr lang="en-US" smtClean="0"/>
              <a:pPr/>
              <a:t>1/25/2017</a:t>
            </a:fld>
            <a:endParaRPr lang="en-US" dirty="0"/>
          </a:p>
        </p:txBody>
      </p:sp>
      <p:sp>
        <p:nvSpPr>
          <p:cNvPr id="6" name="Slide Number Placeholder 5"/>
          <p:cNvSpPr>
            <a:spLocks noGrp="1"/>
          </p:cNvSpPr>
          <p:nvPr>
            <p:ph type="sldNum" sz="quarter" idx="4"/>
          </p:nvPr>
        </p:nvSpPr>
        <p:spPr>
          <a:xfrm>
            <a:off x="0" y="6425470"/>
            <a:ext cx="639425" cy="365125"/>
          </a:xfrm>
          <a:prstGeom prst="rect">
            <a:avLst/>
          </a:prstGeom>
        </p:spPr>
        <p:txBody>
          <a:bodyPr vert="horz" lIns="91440" tIns="45720" rIns="91440" bIns="45720" rtlCol="0" anchor="ctr"/>
          <a:lstStyle>
            <a:lvl1pPr algn="ctr">
              <a:defRPr sz="1000" b="0" i="0">
                <a:solidFill>
                  <a:schemeClr val="bg1"/>
                </a:solidFill>
                <a:latin typeface="Arial"/>
                <a:cs typeface="Arial"/>
              </a:defRPr>
            </a:lvl1pPr>
          </a:lstStyle>
          <a:p>
            <a:fld id="{8EF8534D-318E-A348-9800-21E29A2712FF}" type="slidenum">
              <a:rPr lang="en-US" smtClean="0"/>
              <a:pPr/>
              <a:t>‹#›</a:t>
            </a:fld>
            <a:endParaRPr lang="en-US" dirty="0"/>
          </a:p>
        </p:txBody>
      </p:sp>
    </p:spTree>
    <p:extLst>
      <p:ext uri="{BB962C8B-B14F-4D97-AF65-F5344CB8AC3E}">
        <p14:creationId xmlns:p14="http://schemas.microsoft.com/office/powerpoint/2010/main" val="253400810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p:txStyles>
    <p:titleStyle>
      <a:lvl1pPr algn="l" defTabSz="457200" rtl="0" eaLnBrk="1" latinLnBrk="0" hangingPunct="1">
        <a:spcBef>
          <a:spcPct val="0"/>
        </a:spcBef>
        <a:buNone/>
        <a:defRPr sz="3200" b="1" i="0" kern="1200">
          <a:solidFill>
            <a:srgbClr val="007DBA"/>
          </a:solidFill>
          <a:latin typeface="Arial-BoldMT"/>
          <a:ea typeface="+mj-ea"/>
          <a:cs typeface="Arial-BoldMT"/>
        </a:defRPr>
      </a:lvl1pPr>
    </p:titleStyle>
    <p:bodyStyle>
      <a:lvl1pPr marL="342900" indent="-342900" algn="l" defTabSz="457200" rtl="0" eaLnBrk="1" latinLnBrk="0" hangingPunct="1">
        <a:spcBef>
          <a:spcPct val="20000"/>
        </a:spcBef>
        <a:buClr>
          <a:schemeClr val="tx1"/>
        </a:buClr>
        <a:buFont typeface="Arial"/>
        <a:buChar char="•"/>
        <a:defRPr sz="2400" b="0" i="0" kern="1200">
          <a:solidFill>
            <a:srgbClr val="656565"/>
          </a:solidFill>
          <a:latin typeface="Arial"/>
          <a:ea typeface="+mn-ea"/>
          <a:cs typeface="Arial"/>
        </a:defRPr>
      </a:lvl1pPr>
      <a:lvl2pPr marL="742950" indent="-285750" algn="l" defTabSz="457200" rtl="0" eaLnBrk="1" latinLnBrk="0" hangingPunct="1">
        <a:spcBef>
          <a:spcPct val="20000"/>
        </a:spcBef>
        <a:buClr>
          <a:schemeClr val="accent5"/>
        </a:buClr>
        <a:buFont typeface="Arial"/>
        <a:buChar char="–"/>
        <a:defRPr sz="1800" b="0" i="0" kern="1200">
          <a:solidFill>
            <a:srgbClr val="656565"/>
          </a:solidFill>
          <a:latin typeface="Arial"/>
          <a:ea typeface="+mn-ea"/>
          <a:cs typeface="Arial"/>
        </a:defRPr>
      </a:lvl2pPr>
      <a:lvl3pPr marL="1143000" indent="-228600" algn="l" defTabSz="457200" rtl="0" eaLnBrk="1" latinLnBrk="0" hangingPunct="1">
        <a:spcBef>
          <a:spcPct val="20000"/>
        </a:spcBef>
        <a:buClr>
          <a:schemeClr val="tx1"/>
        </a:buClr>
        <a:buFont typeface="Arial"/>
        <a:buChar char="•"/>
        <a:defRPr sz="1600">
          <a:solidFill>
            <a:srgbClr val="656565"/>
          </a:solidFill>
        </a:defRPr>
      </a:lvl3pPr>
      <a:lvl4pPr marL="1600200" indent="-228600" algn="l" defTabSz="457200" rtl="0" eaLnBrk="1" latinLnBrk="0" hangingPunct="1">
        <a:spcBef>
          <a:spcPct val="20000"/>
        </a:spcBef>
        <a:buClr>
          <a:schemeClr val="accent5"/>
        </a:buClr>
        <a:buFont typeface="Arial"/>
        <a:buChar char="–"/>
        <a:defRPr sz="1600" b="0" i="0" kern="1200">
          <a:solidFill>
            <a:srgbClr val="656565"/>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1600" b="0" i="0" kern="1200">
          <a:solidFill>
            <a:srgbClr val="656565"/>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What are municipal water providers doing</a:t>
            </a:r>
            <a:endParaRPr lang="en-US" dirty="0"/>
          </a:p>
        </p:txBody>
      </p:sp>
      <p:pic>
        <p:nvPicPr>
          <p:cNvPr id="5" name="Picture Placeholder 4" descr="DWCH004.jpg"/>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4" name="Subtitle 3"/>
          <p:cNvSpPr>
            <a:spLocks noGrp="1"/>
          </p:cNvSpPr>
          <p:nvPr>
            <p:ph type="subTitle" idx="1"/>
          </p:nvPr>
        </p:nvSpPr>
        <p:spPr>
          <a:xfrm>
            <a:off x="453023" y="5343555"/>
            <a:ext cx="7708809" cy="590902"/>
          </a:xfrm>
        </p:spPr>
        <p:txBody>
          <a:bodyPr/>
          <a:lstStyle/>
          <a:p>
            <a:r>
              <a:rPr lang="en-US" dirty="0" smtClean="0"/>
              <a:t>Jeff Tejral – Denver Water</a:t>
            </a:r>
            <a:endParaRPr lang="en-US" dirty="0"/>
          </a:p>
        </p:txBody>
      </p:sp>
    </p:spTree>
    <p:extLst>
      <p:ext uri="{BB962C8B-B14F-4D97-AF65-F5344CB8AC3E}">
        <p14:creationId xmlns:p14="http://schemas.microsoft.com/office/powerpoint/2010/main" val="232475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4294967295"/>
          </p:nvPr>
        </p:nvSpPr>
        <p:spPr>
          <a:xfrm>
            <a:off x="919427" y="1035912"/>
            <a:ext cx="7924800" cy="3224360"/>
          </a:xfrm>
        </p:spPr>
        <p:txBody>
          <a:bodyPr>
            <a:normAutofit lnSpcReduction="10000"/>
          </a:bodyPr>
          <a:lstStyle/>
          <a:p>
            <a:r>
              <a:rPr lang="en-US" sz="2600" dirty="0" smtClean="0"/>
              <a:t>Tiered rates and Water Budgets</a:t>
            </a:r>
          </a:p>
          <a:p>
            <a:r>
              <a:rPr lang="en-US" sz="2600" dirty="0"/>
              <a:t>Incentivizing changing fixtures and landscapes</a:t>
            </a:r>
          </a:p>
          <a:p>
            <a:r>
              <a:rPr lang="en-US" sz="2600" dirty="0" smtClean="0"/>
              <a:t>E</a:t>
            </a:r>
            <a:r>
              <a:rPr lang="en-US" sz="2600" dirty="0" smtClean="0"/>
              <a:t>ducation – </a:t>
            </a:r>
            <a:r>
              <a:rPr lang="en-US" sz="2600" dirty="0" smtClean="0"/>
              <a:t>onsite, phone, </a:t>
            </a:r>
          </a:p>
          <a:p>
            <a:r>
              <a:rPr lang="en-US" sz="2600" dirty="0" smtClean="0"/>
              <a:t>Smart metering </a:t>
            </a:r>
            <a:endParaRPr lang="en-US" sz="2600" dirty="0"/>
          </a:p>
          <a:p>
            <a:r>
              <a:rPr lang="en-US" sz="2600" dirty="0" smtClean="0"/>
              <a:t>Feedback </a:t>
            </a:r>
            <a:r>
              <a:rPr lang="en-US" sz="2600" dirty="0"/>
              <a:t>on efficient use</a:t>
            </a:r>
          </a:p>
          <a:p>
            <a:r>
              <a:rPr lang="en-US" sz="2600" dirty="0" smtClean="0"/>
              <a:t>Directing programs to the right customers</a:t>
            </a:r>
          </a:p>
          <a:p>
            <a:r>
              <a:rPr lang="en-US" sz="2600" dirty="0" smtClean="0"/>
              <a:t>Researching urban density and water use</a:t>
            </a:r>
            <a:endParaRPr lang="en-US" sz="2600" dirty="0" smtClean="0"/>
          </a:p>
          <a:p>
            <a:endParaRPr lang="en-US" sz="2600" dirty="0" smtClean="0"/>
          </a:p>
          <a:p>
            <a:pPr eaLnBrk="1" hangingPunct="1">
              <a:buFont typeface="Wingdings 2" pitchFamily="18" charset="2"/>
              <a:buNone/>
            </a:pPr>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333" y="4260272"/>
            <a:ext cx="2743200" cy="1828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354" y="4448782"/>
            <a:ext cx="4097438" cy="1371600"/>
          </a:xfrm>
          <a:prstGeom prst="rect">
            <a:avLst/>
          </a:prstGeom>
        </p:spPr>
      </p:pic>
      <p:sp>
        <p:nvSpPr>
          <p:cNvPr id="8" name="Rectangle 13"/>
          <p:cNvSpPr txBox="1">
            <a:spLocks noChangeArrowheads="1"/>
          </p:cNvSpPr>
          <p:nvPr/>
        </p:nvSpPr>
        <p:spPr>
          <a:xfrm>
            <a:off x="0" y="163749"/>
            <a:ext cx="8424672" cy="838200"/>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Arial-BoldMT"/>
                <a:ea typeface="+mj-ea"/>
                <a:cs typeface="+mj-cs"/>
              </a:rPr>
              <a:t>Conservation:</a:t>
            </a:r>
            <a:endParaRPr kumimoji="0" lang="en-US" sz="3200" b="1" i="0" u="none" strike="noStrike" kern="0" cap="none" spc="0" normalizeH="0" baseline="0" noProof="0" dirty="0">
              <a:ln>
                <a:noFill/>
              </a:ln>
              <a:effectLst/>
              <a:uLnTx/>
              <a:uFillTx/>
              <a:latin typeface="Arial-BoldMT"/>
              <a:ea typeface="+mj-ea"/>
              <a:cs typeface="+mj-cs"/>
            </a:endParaRPr>
          </a:p>
        </p:txBody>
      </p:sp>
    </p:spTree>
    <p:extLst>
      <p:ext uri="{BB962C8B-B14F-4D97-AF65-F5344CB8AC3E}">
        <p14:creationId xmlns:p14="http://schemas.microsoft.com/office/powerpoint/2010/main" val="14885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657"/>
          <a:stretch/>
        </p:blipFill>
        <p:spPr bwMode="auto">
          <a:xfrm>
            <a:off x="0" y="1082233"/>
            <a:ext cx="8188325" cy="577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63" t="2097" r="1314" b="926"/>
          <a:stretch/>
        </p:blipFill>
        <p:spPr>
          <a:xfrm>
            <a:off x="0" y="0"/>
            <a:ext cx="9144001" cy="6464461"/>
          </a:xfrm>
          <a:prstGeom prst="rect">
            <a:avLst/>
          </a:prstGeom>
        </p:spPr>
      </p:pic>
    </p:spTree>
    <p:extLst>
      <p:ext uri="{BB962C8B-B14F-4D97-AF65-F5344CB8AC3E}">
        <p14:creationId xmlns:p14="http://schemas.microsoft.com/office/powerpoint/2010/main" val="131373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1000" cy="838200"/>
          </a:xfrm>
        </p:spPr>
        <p:txBody>
          <a:bodyPr/>
          <a:lstStyle/>
          <a:p>
            <a:pPr algn="ctr"/>
            <a:r>
              <a:rPr lang="en-US" dirty="0" smtClean="0"/>
              <a:t>Water reuse: </a:t>
            </a:r>
            <a:endParaRPr lang="en-US" sz="2400" dirty="0"/>
          </a:p>
        </p:txBody>
      </p:sp>
      <p:sp>
        <p:nvSpPr>
          <p:cNvPr id="3" name="Content Placeholder 2"/>
          <p:cNvSpPr>
            <a:spLocks noGrp="1"/>
          </p:cNvSpPr>
          <p:nvPr>
            <p:ph sz="half" idx="1"/>
          </p:nvPr>
        </p:nvSpPr>
        <p:spPr>
          <a:xfrm>
            <a:off x="809782" y="1596288"/>
            <a:ext cx="3689482" cy="4114800"/>
          </a:xfrm>
        </p:spPr>
        <p:txBody>
          <a:bodyPr>
            <a:normAutofit/>
          </a:bodyPr>
          <a:lstStyle/>
          <a:p>
            <a:r>
              <a:rPr lang="en-US" dirty="0" smtClean="0"/>
              <a:t>The right water for the right use</a:t>
            </a:r>
          </a:p>
          <a:p>
            <a:r>
              <a:rPr lang="en-US" dirty="0" smtClean="0"/>
              <a:t>Recycled water program reduces demand on potable water </a:t>
            </a:r>
          </a:p>
          <a:p>
            <a:r>
              <a:rPr lang="en-US" dirty="0" smtClean="0"/>
              <a:t>One Water concept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172" y="2003612"/>
            <a:ext cx="4202183" cy="2926080"/>
          </a:xfrm>
          <a:prstGeom prst="rect">
            <a:avLst/>
          </a:prstGeom>
          <a:ln>
            <a:noFill/>
          </a:ln>
          <a:effectLst>
            <a:outerShdw blurRad="50800" dist="76200" dir="13500000" algn="br" rotWithShape="0">
              <a:prstClr val="black">
                <a:alpha val="40000"/>
              </a:prstClr>
            </a:outerShdw>
          </a:effectLst>
        </p:spPr>
      </p:pic>
      <p:sp>
        <p:nvSpPr>
          <p:cNvPr id="4" name="TextBox 3"/>
          <p:cNvSpPr txBox="1"/>
          <p:nvPr/>
        </p:nvSpPr>
        <p:spPr>
          <a:xfrm>
            <a:off x="5742432" y="5113055"/>
            <a:ext cx="2852928" cy="307777"/>
          </a:xfrm>
          <a:prstGeom prst="rect">
            <a:avLst/>
          </a:prstGeom>
          <a:noFill/>
        </p:spPr>
        <p:txBody>
          <a:bodyPr wrap="square" rtlCol="0">
            <a:spAutoFit/>
          </a:bodyPr>
          <a:lstStyle/>
          <a:p>
            <a:r>
              <a:rPr lang="en-US" sz="1400" dirty="0" smtClean="0">
                <a:solidFill>
                  <a:schemeClr val="bg1">
                    <a:lumMod val="75000"/>
                  </a:schemeClr>
                </a:solidFill>
              </a:rPr>
              <a:t>Recycling Plant</a:t>
            </a:r>
            <a:endParaRPr lang="en-US" sz="1400" dirty="0">
              <a:solidFill>
                <a:schemeClr val="bg1">
                  <a:lumMod val="75000"/>
                </a:schemeClr>
              </a:solidFill>
            </a:endParaRPr>
          </a:p>
        </p:txBody>
      </p:sp>
    </p:spTree>
    <p:extLst>
      <p:ext uri="{BB962C8B-B14F-4D97-AF65-F5344CB8AC3E}">
        <p14:creationId xmlns:p14="http://schemas.microsoft.com/office/powerpoint/2010/main" val="5715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534"/>
            <a:ext cx="9144000" cy="646331"/>
          </a:xfrm>
        </p:spPr>
        <p:txBody>
          <a:bodyPr/>
          <a:lstStyle/>
          <a:p>
            <a:pPr algn="ctr"/>
            <a:r>
              <a:rPr lang="en-US" dirty="0" smtClean="0"/>
              <a:t>  New supply</a:t>
            </a:r>
            <a:endParaRPr lang="en-US" dirty="0"/>
          </a:p>
        </p:txBody>
      </p:sp>
      <p:sp>
        <p:nvSpPr>
          <p:cNvPr id="3" name="Content Placeholder 2"/>
          <p:cNvSpPr>
            <a:spLocks noGrp="1"/>
          </p:cNvSpPr>
          <p:nvPr>
            <p:ph idx="1"/>
          </p:nvPr>
        </p:nvSpPr>
        <p:spPr>
          <a:xfrm>
            <a:off x="5950323" y="1936376"/>
            <a:ext cx="3048204" cy="1976718"/>
          </a:xfrm>
        </p:spPr>
        <p:txBody>
          <a:bodyPr>
            <a:normAutofit lnSpcReduction="10000"/>
          </a:bodyPr>
          <a:lstStyle/>
          <a:p>
            <a:r>
              <a:rPr lang="en-US" dirty="0" smtClean="0"/>
              <a:t>Maintain options</a:t>
            </a:r>
          </a:p>
          <a:p>
            <a:r>
              <a:rPr lang="en-US" dirty="0" smtClean="0"/>
              <a:t>Mitigate environmental risk</a:t>
            </a:r>
          </a:p>
          <a:p>
            <a:r>
              <a:rPr lang="en-US" dirty="0" smtClean="0"/>
              <a:t>Streamline regulatory process</a:t>
            </a:r>
          </a:p>
          <a:p>
            <a:pPr>
              <a:buNone/>
            </a:pPr>
            <a:endParaRPr lang="en-US" dirty="0"/>
          </a:p>
        </p:txBody>
      </p:sp>
      <p:pic>
        <p:nvPicPr>
          <p:cNvPr id="4" name="Content Placeholder 3" descr="Gross_Reservoir_July09 052.jpg"/>
          <p:cNvPicPr>
            <a:picLocks noChangeAspect="1"/>
          </p:cNvPicPr>
          <p:nvPr/>
        </p:nvPicPr>
        <p:blipFill>
          <a:blip r:embed="rId3" cstate="screen"/>
          <a:stretch>
            <a:fillRect/>
          </a:stretch>
        </p:blipFill>
        <p:spPr bwMode="auto">
          <a:xfrm>
            <a:off x="1154206" y="1609703"/>
            <a:ext cx="4419600" cy="2944368"/>
          </a:xfrm>
          <a:prstGeom prst="rect">
            <a:avLst/>
          </a:prstGeom>
          <a:noFill/>
          <a:ln w="6350" cap="sq">
            <a:noFill/>
            <a:prstDash val="solid"/>
            <a:miter lim="800000"/>
            <a:headEnd/>
            <a:tailEnd/>
          </a:ln>
          <a:effectLst>
            <a:outerShdw blurRad="50800" dist="101600" dir="13500000" algn="br" rotWithShape="0">
              <a:prstClr val="black">
                <a:alpha val="40000"/>
              </a:prstClr>
            </a:outerShdw>
          </a:effectLst>
        </p:spPr>
      </p:pic>
      <p:sp>
        <p:nvSpPr>
          <p:cNvPr id="5" name="TextBox 4"/>
          <p:cNvSpPr txBox="1"/>
          <p:nvPr/>
        </p:nvSpPr>
        <p:spPr>
          <a:xfrm>
            <a:off x="2689412" y="4802928"/>
            <a:ext cx="1349188" cy="461665"/>
          </a:xfrm>
          <a:prstGeom prst="rect">
            <a:avLst/>
          </a:prstGeom>
          <a:noFill/>
        </p:spPr>
        <p:txBody>
          <a:bodyPr wrap="square" rtlCol="0">
            <a:spAutoFit/>
          </a:bodyPr>
          <a:lstStyle/>
          <a:p>
            <a:r>
              <a:rPr lang="en-US" sz="1200" dirty="0" smtClean="0">
                <a:solidFill>
                  <a:schemeClr val="bg1">
                    <a:lumMod val="65000"/>
                  </a:schemeClr>
                </a:solidFill>
              </a:rPr>
              <a:t>Gross Reservoir</a:t>
            </a:r>
          </a:p>
          <a:p>
            <a:endParaRPr lang="en-US" sz="1200" dirty="0">
              <a:solidFill>
                <a:schemeClr val="bg1">
                  <a:lumMod val="65000"/>
                </a:schemeClr>
              </a:solidFill>
            </a:endParaRPr>
          </a:p>
        </p:txBody>
      </p:sp>
    </p:spTree>
    <p:extLst>
      <p:ext uri="{BB962C8B-B14F-4D97-AF65-F5344CB8AC3E}">
        <p14:creationId xmlns:p14="http://schemas.microsoft.com/office/powerpoint/2010/main" val="836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324534"/>
            <a:ext cx="8001000" cy="646331"/>
          </a:xfrm>
        </p:spPr>
        <p:txBody>
          <a:bodyPr/>
          <a:lstStyle/>
          <a:p>
            <a:pPr algn="ctr"/>
            <a:r>
              <a:rPr lang="en-US" dirty="0" smtClean="0"/>
              <a:t>  Collaboration </a:t>
            </a:r>
            <a:endParaRPr lang="en-US" sz="2800" dirty="0"/>
          </a:p>
        </p:txBody>
      </p:sp>
      <p:sp>
        <p:nvSpPr>
          <p:cNvPr id="10249" name="Rectangle 9"/>
          <p:cNvSpPr>
            <a:spLocks noGrp="1" noChangeArrowheads="1"/>
          </p:cNvSpPr>
          <p:nvPr>
            <p:ph type="body" idx="1"/>
          </p:nvPr>
        </p:nvSpPr>
        <p:spPr>
          <a:xfrm>
            <a:off x="4845424" y="1523999"/>
            <a:ext cx="4298576" cy="4726329"/>
          </a:xfrm>
        </p:spPr>
        <p:txBody>
          <a:bodyPr>
            <a:normAutofit/>
          </a:bodyPr>
          <a:lstStyle/>
          <a:p>
            <a:pPr>
              <a:spcAft>
                <a:spcPts val="600"/>
              </a:spcAft>
            </a:pPr>
            <a:r>
              <a:rPr lang="en-US" sz="2800" dirty="0" smtClean="0"/>
              <a:t>The Colorado River Cooperative Agreement (CRCA)</a:t>
            </a:r>
          </a:p>
          <a:p>
            <a:pPr>
              <a:spcAft>
                <a:spcPts val="600"/>
              </a:spcAft>
            </a:pPr>
            <a:r>
              <a:rPr lang="en-US" sz="2800" dirty="0" smtClean="0"/>
              <a:t>WISE</a:t>
            </a:r>
          </a:p>
          <a:p>
            <a:pPr>
              <a:spcAft>
                <a:spcPts val="600"/>
              </a:spcAft>
            </a:pPr>
            <a:r>
              <a:rPr lang="en-US" sz="2800" dirty="0" smtClean="0"/>
              <a:t>Forests to Faucets</a:t>
            </a:r>
          </a:p>
          <a:p>
            <a:pPr>
              <a:spcAft>
                <a:spcPts val="600"/>
              </a:spcAft>
            </a:pPr>
            <a:r>
              <a:rPr lang="en-US" sz="2800" dirty="0" smtClean="0"/>
              <a:t>Colorado River System Conservation </a:t>
            </a:r>
            <a:r>
              <a:rPr lang="en-US" sz="2800" dirty="0" smtClean="0"/>
              <a:t>Program</a:t>
            </a:r>
          </a:p>
          <a:p>
            <a:pPr>
              <a:spcAft>
                <a:spcPts val="600"/>
              </a:spcAft>
            </a:pPr>
            <a:endParaRPr lang="en-US" sz="2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64" y="1219200"/>
            <a:ext cx="4023360" cy="4023360"/>
          </a:xfrm>
          <a:prstGeom prst="rect">
            <a:avLst/>
          </a:prstGeom>
          <a:effectLst>
            <a:outerShdw blurRad="50800" dist="101600" dir="13500000" algn="br" rotWithShape="0">
              <a:schemeClr val="bg1">
                <a:lumMod val="50000"/>
                <a:alpha val="40000"/>
              </a:schemeClr>
            </a:outerShdw>
          </a:effectLst>
        </p:spPr>
      </p:pic>
      <p:sp>
        <p:nvSpPr>
          <p:cNvPr id="3" name="TextBox 2"/>
          <p:cNvSpPr txBox="1"/>
          <p:nvPr/>
        </p:nvSpPr>
        <p:spPr>
          <a:xfrm>
            <a:off x="1380565" y="5341779"/>
            <a:ext cx="2451847" cy="276999"/>
          </a:xfrm>
          <a:prstGeom prst="rect">
            <a:avLst/>
          </a:prstGeom>
          <a:noFill/>
        </p:spPr>
        <p:txBody>
          <a:bodyPr wrap="square" rtlCol="0">
            <a:spAutoFit/>
          </a:bodyPr>
          <a:lstStyle/>
          <a:p>
            <a:r>
              <a:rPr lang="en-US" sz="1200" dirty="0" smtClean="0">
                <a:solidFill>
                  <a:schemeClr val="bg1">
                    <a:lumMod val="50000"/>
                  </a:schemeClr>
                </a:solidFill>
              </a:rPr>
              <a:t>2014 CRCA Event in Summit County</a:t>
            </a:r>
            <a:endParaRPr lang="en-US" sz="1200" dirty="0">
              <a:solidFill>
                <a:schemeClr val="bg1">
                  <a:lumMod val="50000"/>
                </a:schemeClr>
              </a:solidFill>
            </a:endParaRPr>
          </a:p>
        </p:txBody>
      </p:sp>
    </p:spTree>
    <p:extLst>
      <p:ext uri="{BB962C8B-B14F-4D97-AF65-F5344CB8AC3E}">
        <p14:creationId xmlns:p14="http://schemas.microsoft.com/office/powerpoint/2010/main" val="12346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180"/>
            <a:ext cx="7886700" cy="1325563"/>
          </a:xfrm>
        </p:spPr>
        <p:txBody>
          <a:bodyPr>
            <a:normAutofit/>
          </a:bodyPr>
          <a:lstStyle/>
          <a:p>
            <a:r>
              <a:rPr lang="en-US" sz="3200" dirty="0" smtClean="0"/>
              <a:t>Denver Water and agricultural sustainability</a:t>
            </a:r>
            <a:endParaRPr lang="en-US" sz="3200" dirty="0"/>
          </a:p>
        </p:txBody>
      </p:sp>
      <p:sp>
        <p:nvSpPr>
          <p:cNvPr id="3" name="Content Placeholder 2"/>
          <p:cNvSpPr>
            <a:spLocks noGrp="1"/>
          </p:cNvSpPr>
          <p:nvPr>
            <p:ph idx="1"/>
          </p:nvPr>
        </p:nvSpPr>
        <p:spPr>
          <a:xfrm>
            <a:off x="628650" y="1483743"/>
            <a:ext cx="7886700" cy="4693220"/>
          </a:xfrm>
        </p:spPr>
        <p:txBody>
          <a:bodyPr>
            <a:normAutofit/>
          </a:bodyPr>
          <a:lstStyle/>
          <a:p>
            <a:r>
              <a:rPr lang="en-US" dirty="0" smtClean="0"/>
              <a:t>Actively working for agricultural and urban water interests to coexist in sustainable ways</a:t>
            </a:r>
          </a:p>
          <a:p>
            <a:r>
              <a:rPr lang="en-US" dirty="0" smtClean="0"/>
              <a:t>“Buy and dry” not a sustainable solution</a:t>
            </a:r>
          </a:p>
          <a:p>
            <a:r>
              <a:rPr lang="en-US" dirty="0" smtClean="0"/>
              <a:t>Leading voice in Colorado Water Plan </a:t>
            </a:r>
          </a:p>
          <a:p>
            <a:r>
              <a:rPr lang="en-US" dirty="0" smtClean="0"/>
              <a:t>Colorado River System Conservation Program Pilot</a:t>
            </a:r>
          </a:p>
          <a:p>
            <a:pPr lvl="1"/>
            <a:r>
              <a:rPr lang="en-US" dirty="0" smtClean="0"/>
              <a:t>Working with other western states on pilot programs</a:t>
            </a:r>
          </a:p>
          <a:p>
            <a:pPr lvl="1"/>
            <a:r>
              <a:rPr lang="en-US" dirty="0" smtClean="0"/>
              <a:t>Funding for programs that promote flexibility in water use among agricultural and urban users in the basin</a:t>
            </a:r>
          </a:p>
          <a:p>
            <a:r>
              <a:rPr lang="en-US" dirty="0" smtClean="0"/>
              <a:t>Future partnership with CSU at National Western Complex for water innovation center</a:t>
            </a:r>
          </a:p>
          <a:p>
            <a:endParaRPr lang="en-US" dirty="0"/>
          </a:p>
        </p:txBody>
      </p:sp>
    </p:spTree>
    <p:extLst>
      <p:ext uri="{BB962C8B-B14F-4D97-AF65-F5344CB8AC3E}">
        <p14:creationId xmlns:p14="http://schemas.microsoft.com/office/powerpoint/2010/main" val="124441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F8534D-318E-A348-9800-21E29A2712FF}" type="slidenum">
              <a:rPr lang="en-US" smtClean="0"/>
              <a:pPr/>
              <a:t>16</a:t>
            </a:fld>
            <a:endParaRPr lang="en-US"/>
          </a:p>
        </p:txBody>
      </p:sp>
      <p:sp>
        <p:nvSpPr>
          <p:cNvPr id="3" name="TextBox 2"/>
          <p:cNvSpPr txBox="1"/>
          <p:nvPr/>
        </p:nvSpPr>
        <p:spPr>
          <a:xfrm>
            <a:off x="2913936" y="2593131"/>
            <a:ext cx="4242816" cy="1015663"/>
          </a:xfrm>
          <a:prstGeom prst="rect">
            <a:avLst/>
          </a:prstGeom>
          <a:noFill/>
        </p:spPr>
        <p:txBody>
          <a:bodyPr wrap="square" rtlCol="0">
            <a:spAutoFit/>
          </a:bodyPr>
          <a:lstStyle/>
          <a:p>
            <a:r>
              <a:rPr lang="en-US" sz="6000" dirty="0" smtClean="0">
                <a:solidFill>
                  <a:schemeClr val="bg1"/>
                </a:solidFill>
              </a:rPr>
              <a:t>Questions?</a:t>
            </a:r>
            <a:endParaRPr lang="en-US" sz="6000" dirty="0">
              <a:solidFill>
                <a:schemeClr val="bg1"/>
              </a:solidFill>
            </a:endParaRPr>
          </a:p>
        </p:txBody>
      </p:sp>
    </p:spTree>
    <p:extLst>
      <p:ext uri="{BB962C8B-B14F-4D97-AF65-F5344CB8AC3E}">
        <p14:creationId xmlns:p14="http://schemas.microsoft.com/office/powerpoint/2010/main" val="127561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NAKE2"/>
          <p:cNvPicPr>
            <a:picLocks noChangeAspect="1" noChangeArrowheads="1"/>
          </p:cNvPicPr>
          <p:nvPr/>
        </p:nvPicPr>
        <p:blipFill>
          <a:blip r:embed="rId3" cstate="screen"/>
          <a:srcRect/>
          <a:stretch>
            <a:fillRect/>
          </a:stretch>
        </p:blipFill>
        <p:spPr bwMode="auto">
          <a:xfrm>
            <a:off x="1816284" y="1001949"/>
            <a:ext cx="6705599" cy="5159730"/>
          </a:xfrm>
          <a:prstGeom prst="rect">
            <a:avLst/>
          </a:prstGeom>
          <a:noFill/>
          <a:ln w="9525">
            <a:noFill/>
            <a:miter lim="800000"/>
            <a:headEnd/>
            <a:tailEnd/>
          </a:ln>
        </p:spPr>
      </p:pic>
      <p:sp>
        <p:nvSpPr>
          <p:cNvPr id="9" name="Text Box 4"/>
          <p:cNvSpPr txBox="1">
            <a:spLocks noChangeArrowheads="1"/>
          </p:cNvSpPr>
          <p:nvPr/>
        </p:nvSpPr>
        <p:spPr bwMode="auto">
          <a:xfrm>
            <a:off x="7543800" y="2971800"/>
            <a:ext cx="1600200" cy="1446550"/>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rgbClr val="000000"/>
                </a:solidFill>
              </a:rPr>
              <a:t>East </a:t>
            </a:r>
            <a:r>
              <a:rPr lang="en-US" sz="1600" b="1" dirty="0" smtClean="0">
                <a:solidFill>
                  <a:srgbClr val="000000"/>
                </a:solidFill>
              </a:rPr>
              <a:t>toward </a:t>
            </a:r>
            <a:r>
              <a:rPr lang="en-US" sz="1600" b="1" dirty="0">
                <a:solidFill>
                  <a:srgbClr val="000000"/>
                </a:solidFill>
              </a:rPr>
              <a:t>Gulf of  Mexico</a:t>
            </a:r>
          </a:p>
          <a:p>
            <a:pPr algn="ctr" eaLnBrk="0" hangingPunct="0">
              <a:spcBef>
                <a:spcPct val="50000"/>
              </a:spcBef>
            </a:pPr>
            <a:r>
              <a:rPr lang="en-US" sz="1600" b="1" dirty="0">
                <a:solidFill>
                  <a:srgbClr val="000000"/>
                </a:solidFill>
              </a:rPr>
              <a:t>1,337,000 </a:t>
            </a:r>
            <a:r>
              <a:rPr lang="en-US" sz="1600" b="1" dirty="0" smtClean="0">
                <a:solidFill>
                  <a:srgbClr val="000000"/>
                </a:solidFill>
              </a:rPr>
              <a:t>Acre Feet</a:t>
            </a:r>
            <a:endParaRPr lang="en-US" sz="1400" dirty="0">
              <a:solidFill>
                <a:srgbClr val="000000"/>
              </a:solidFill>
            </a:endParaRPr>
          </a:p>
        </p:txBody>
      </p:sp>
      <p:sp>
        <p:nvSpPr>
          <p:cNvPr id="10" name="Text Box 5"/>
          <p:cNvSpPr txBox="1">
            <a:spLocks noChangeArrowheads="1"/>
          </p:cNvSpPr>
          <p:nvPr/>
        </p:nvSpPr>
        <p:spPr bwMode="auto">
          <a:xfrm>
            <a:off x="836612" y="1840992"/>
            <a:ext cx="1673225" cy="1446550"/>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rgbClr val="000000"/>
                </a:solidFill>
              </a:rPr>
              <a:t>West </a:t>
            </a:r>
            <a:r>
              <a:rPr lang="en-US" sz="1600" b="1" dirty="0" smtClean="0">
                <a:solidFill>
                  <a:srgbClr val="000000"/>
                </a:solidFill>
              </a:rPr>
              <a:t>toward </a:t>
            </a:r>
            <a:r>
              <a:rPr lang="en-US" sz="1600" b="1" dirty="0">
                <a:solidFill>
                  <a:srgbClr val="000000"/>
                </a:solidFill>
              </a:rPr>
              <a:t>Gulf of California</a:t>
            </a:r>
          </a:p>
          <a:p>
            <a:pPr algn="ctr" eaLnBrk="0" hangingPunct="0">
              <a:spcBef>
                <a:spcPct val="50000"/>
              </a:spcBef>
            </a:pPr>
            <a:r>
              <a:rPr lang="en-US" sz="1600" b="1" dirty="0">
                <a:solidFill>
                  <a:srgbClr val="000000"/>
                </a:solidFill>
              </a:rPr>
              <a:t>9,097,000 </a:t>
            </a:r>
            <a:r>
              <a:rPr lang="en-US" sz="1600" b="1" dirty="0" smtClean="0">
                <a:solidFill>
                  <a:srgbClr val="000000"/>
                </a:solidFill>
              </a:rPr>
              <a:t>Acre Feet</a:t>
            </a:r>
            <a:endParaRPr lang="en-US" sz="1600" dirty="0">
              <a:solidFill>
                <a:srgbClr val="000000"/>
              </a:solidFill>
            </a:endParaRPr>
          </a:p>
        </p:txBody>
      </p:sp>
      <p:sp>
        <p:nvSpPr>
          <p:cNvPr id="11" name="Rectangle 13"/>
          <p:cNvSpPr txBox="1">
            <a:spLocks noChangeArrowheads="1"/>
          </p:cNvSpPr>
          <p:nvPr/>
        </p:nvSpPr>
        <p:spPr>
          <a:xfrm>
            <a:off x="0" y="163749"/>
            <a:ext cx="8424672" cy="838200"/>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effectLst/>
                <a:uLnTx/>
                <a:uFillTx/>
                <a:latin typeface="Arial-BoldMT"/>
                <a:ea typeface="+mj-ea"/>
                <a:cs typeface="+mj-cs"/>
              </a:rPr>
              <a:t>Where</a:t>
            </a:r>
            <a:r>
              <a:rPr kumimoji="0" lang="en-US" sz="3200" b="1" i="0" u="none" strike="noStrike" kern="0" cap="none" spc="0" normalizeH="0" noProof="0" dirty="0" smtClean="0">
                <a:ln>
                  <a:noFill/>
                </a:ln>
                <a:effectLst/>
                <a:uLnTx/>
                <a:uFillTx/>
                <a:latin typeface="Arial-BoldMT"/>
                <a:ea typeface="+mj-ea"/>
                <a:cs typeface="+mj-cs"/>
              </a:rPr>
              <a:t> is</a:t>
            </a:r>
            <a:r>
              <a:rPr kumimoji="0" lang="en-US" sz="3200" b="1" i="0" u="none" strike="noStrike" kern="0" cap="none" spc="0" normalizeH="0" baseline="0" noProof="0" dirty="0" smtClean="0">
                <a:ln>
                  <a:noFill/>
                </a:ln>
                <a:effectLst/>
                <a:uLnTx/>
                <a:uFillTx/>
                <a:latin typeface="Arial-BoldMT"/>
                <a:ea typeface="+mj-ea"/>
                <a:cs typeface="+mj-cs"/>
              </a:rPr>
              <a:t> the water in Colorado?</a:t>
            </a:r>
            <a:endParaRPr kumimoji="0" lang="en-US" sz="3200" b="1" i="0" u="none" strike="noStrike" kern="0" cap="none" spc="0" normalizeH="0" baseline="0" noProof="0" dirty="0">
              <a:ln>
                <a:noFill/>
              </a:ln>
              <a:effectLst/>
              <a:uLnTx/>
              <a:uFillTx/>
              <a:latin typeface="Arial-BoldMT"/>
              <a:ea typeface="+mj-ea"/>
              <a:cs typeface="+mj-cs"/>
            </a:endParaRPr>
          </a:p>
        </p:txBody>
      </p:sp>
    </p:spTree>
    <p:extLst>
      <p:ext uri="{BB962C8B-B14F-4D97-AF65-F5344CB8AC3E}">
        <p14:creationId xmlns:p14="http://schemas.microsoft.com/office/powerpoint/2010/main" val="646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70" y="1876843"/>
            <a:ext cx="3677859" cy="2882231"/>
          </a:xfrm>
          <a:prstGeom prst="rect">
            <a:avLst/>
          </a:prstGeom>
        </p:spPr>
      </p:pic>
      <p:sp>
        <p:nvSpPr>
          <p:cNvPr id="11" name="TextBox 10"/>
          <p:cNvSpPr txBox="1"/>
          <p:nvPr/>
        </p:nvSpPr>
        <p:spPr>
          <a:xfrm>
            <a:off x="1066800" y="4759074"/>
            <a:ext cx="2971800" cy="369332"/>
          </a:xfrm>
          <a:prstGeom prst="rect">
            <a:avLst/>
          </a:prstGeom>
          <a:noFill/>
          <a:ln>
            <a:solidFill>
              <a:schemeClr val="tx1"/>
            </a:solidFill>
          </a:ln>
        </p:spPr>
        <p:txBody>
          <a:bodyPr wrap="square" rtlCol="0">
            <a:spAutoFit/>
          </a:bodyPr>
          <a:lstStyle/>
          <a:p>
            <a:pPr algn="ctr"/>
            <a:r>
              <a:rPr lang="en-US" dirty="0" smtClean="0">
                <a:solidFill>
                  <a:srgbClr val="656565"/>
                </a:solidFill>
              </a:rPr>
              <a:t>Agricultural – 88 %</a:t>
            </a:r>
            <a:endParaRPr lang="en-US" dirty="0">
              <a:solidFill>
                <a:srgbClr val="656565"/>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2718" y="2286000"/>
            <a:ext cx="1166815" cy="914400"/>
          </a:xfrm>
          <a:prstGeom prst="rect">
            <a:avLst/>
          </a:prstGeom>
        </p:spPr>
      </p:pic>
      <p:sp>
        <p:nvSpPr>
          <p:cNvPr id="13" name="TextBox 12"/>
          <p:cNvSpPr txBox="1"/>
          <p:nvPr/>
        </p:nvSpPr>
        <p:spPr>
          <a:xfrm>
            <a:off x="3823791" y="3474939"/>
            <a:ext cx="2624668" cy="369332"/>
          </a:xfrm>
          <a:prstGeom prst="rect">
            <a:avLst/>
          </a:prstGeom>
          <a:noFill/>
          <a:ln>
            <a:solidFill>
              <a:schemeClr val="tx1"/>
            </a:solidFill>
          </a:ln>
        </p:spPr>
        <p:txBody>
          <a:bodyPr wrap="square" rtlCol="0">
            <a:spAutoFit/>
          </a:bodyPr>
          <a:lstStyle/>
          <a:p>
            <a:pPr algn="ctr"/>
            <a:r>
              <a:rPr lang="en-US" sz="1800" dirty="0" smtClean="0">
                <a:solidFill>
                  <a:srgbClr val="656565"/>
                </a:solidFill>
              </a:rPr>
              <a:t>Municipal – </a:t>
            </a:r>
            <a:r>
              <a:rPr lang="en-US" dirty="0" smtClean="0">
                <a:solidFill>
                  <a:srgbClr val="656565"/>
                </a:solidFill>
              </a:rPr>
              <a:t>8 </a:t>
            </a:r>
            <a:r>
              <a:rPr lang="en-US" sz="1800" dirty="0" smtClean="0">
                <a:solidFill>
                  <a:srgbClr val="656565"/>
                </a:solidFill>
              </a:rPr>
              <a:t>%</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439" y="1920240"/>
            <a:ext cx="933452" cy="731520"/>
          </a:xfrm>
          <a:prstGeom prst="rect">
            <a:avLst/>
          </a:prstGeom>
        </p:spPr>
      </p:pic>
      <p:sp>
        <p:nvSpPr>
          <p:cNvPr id="15" name="TextBox 14"/>
          <p:cNvSpPr txBox="1"/>
          <p:nvPr/>
        </p:nvSpPr>
        <p:spPr>
          <a:xfrm>
            <a:off x="6781799" y="2796012"/>
            <a:ext cx="1464733" cy="338554"/>
          </a:xfrm>
          <a:prstGeom prst="rect">
            <a:avLst/>
          </a:prstGeom>
          <a:noFill/>
          <a:ln>
            <a:solidFill>
              <a:schemeClr val="tx1"/>
            </a:solidFill>
          </a:ln>
        </p:spPr>
        <p:txBody>
          <a:bodyPr wrap="square" rtlCol="0">
            <a:spAutoFit/>
          </a:bodyPr>
          <a:lstStyle/>
          <a:p>
            <a:r>
              <a:rPr lang="en-US" sz="1600" dirty="0" smtClean="0">
                <a:solidFill>
                  <a:srgbClr val="656565"/>
                </a:solidFill>
              </a:rPr>
              <a:t>Industrial – 4%</a:t>
            </a:r>
            <a:endParaRPr lang="en-US" sz="1600" dirty="0">
              <a:solidFill>
                <a:srgbClr val="656565"/>
              </a:solidFill>
            </a:endParaRPr>
          </a:p>
        </p:txBody>
      </p:sp>
      <p:sp>
        <p:nvSpPr>
          <p:cNvPr id="16" name="TextBox 15"/>
          <p:cNvSpPr txBox="1"/>
          <p:nvPr/>
        </p:nvSpPr>
        <p:spPr>
          <a:xfrm>
            <a:off x="6781800" y="5792862"/>
            <a:ext cx="1988128" cy="400110"/>
          </a:xfrm>
          <a:prstGeom prst="rect">
            <a:avLst/>
          </a:prstGeom>
          <a:noFill/>
        </p:spPr>
        <p:txBody>
          <a:bodyPr wrap="square" rtlCol="0">
            <a:spAutoFit/>
          </a:bodyPr>
          <a:lstStyle/>
          <a:p>
            <a:r>
              <a:rPr lang="en-US" sz="1200" dirty="0" smtClean="0">
                <a:solidFill>
                  <a:schemeClr val="bg1">
                    <a:lumMod val="65000"/>
                  </a:schemeClr>
                </a:solidFill>
              </a:rPr>
              <a:t>Source: Colorado Water Plan </a:t>
            </a:r>
          </a:p>
          <a:p>
            <a:endParaRPr lang="en-US" sz="800" dirty="0">
              <a:solidFill>
                <a:schemeClr val="bg1">
                  <a:lumMod val="65000"/>
                </a:schemeClr>
              </a:solidFill>
            </a:endParaRPr>
          </a:p>
        </p:txBody>
      </p:sp>
      <p:sp>
        <p:nvSpPr>
          <p:cNvPr id="17" name="Title 1"/>
          <p:cNvSpPr>
            <a:spLocks noGrp="1"/>
          </p:cNvSpPr>
          <p:nvPr>
            <p:ph type="title"/>
          </p:nvPr>
        </p:nvSpPr>
        <p:spPr>
          <a:xfrm>
            <a:off x="1151122" y="274638"/>
            <a:ext cx="7461411" cy="1143000"/>
          </a:xfrm>
        </p:spPr>
        <p:txBody>
          <a:bodyPr/>
          <a:lstStyle/>
          <a:p>
            <a:pPr algn="ctr"/>
            <a:r>
              <a:rPr lang="en-US" dirty="0" smtClean="0"/>
              <a:t>Water in Colorado</a:t>
            </a:r>
            <a:endParaRPr lang="en-US" dirty="0"/>
          </a:p>
        </p:txBody>
      </p:sp>
    </p:spTree>
    <p:extLst>
      <p:ext uri="{BB962C8B-B14F-4D97-AF65-F5344CB8AC3E}">
        <p14:creationId xmlns:p14="http://schemas.microsoft.com/office/powerpoint/2010/main" val="9285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259378"/>
            <a:ext cx="9144000" cy="584775"/>
          </a:xfrm>
        </p:spPr>
        <p:txBody>
          <a:bodyPr>
            <a:spAutoFit/>
          </a:bodyPr>
          <a:lstStyle/>
          <a:p>
            <a:pPr algn="ctr"/>
            <a:r>
              <a:rPr lang="en-US" dirty="0" smtClean="0"/>
              <a:t>Issues facing Denver </a:t>
            </a:r>
            <a:r>
              <a:rPr lang="en-US" dirty="0"/>
              <a:t>W</a:t>
            </a:r>
            <a:r>
              <a:rPr lang="en-US" dirty="0" smtClean="0"/>
              <a:t>ater supply</a:t>
            </a:r>
            <a:endParaRPr lang="en-US" dirty="0"/>
          </a:p>
        </p:txBody>
      </p:sp>
      <p:sp>
        <p:nvSpPr>
          <p:cNvPr id="10249" name="Rectangle 9"/>
          <p:cNvSpPr>
            <a:spLocks noGrp="1" noChangeArrowheads="1"/>
          </p:cNvSpPr>
          <p:nvPr>
            <p:ph type="body" idx="1"/>
          </p:nvPr>
        </p:nvSpPr>
        <p:spPr>
          <a:xfrm>
            <a:off x="5304775" y="2216434"/>
            <a:ext cx="3005507" cy="1991330"/>
          </a:xfrm>
        </p:spPr>
        <p:txBody>
          <a:bodyPr/>
          <a:lstStyle/>
          <a:p>
            <a:pPr>
              <a:spcAft>
                <a:spcPts val="600"/>
              </a:spcAft>
            </a:pPr>
            <a:r>
              <a:rPr lang="en-US" dirty="0" smtClean="0"/>
              <a:t>Warming climate</a:t>
            </a:r>
          </a:p>
          <a:p>
            <a:pPr>
              <a:spcAft>
                <a:spcPts val="600"/>
              </a:spcAft>
            </a:pPr>
            <a:r>
              <a:rPr lang="en-US" dirty="0" smtClean="0"/>
              <a:t>Growth</a:t>
            </a:r>
          </a:p>
          <a:p>
            <a:pPr>
              <a:spcAft>
                <a:spcPts val="600"/>
              </a:spcAft>
            </a:pPr>
            <a:r>
              <a:rPr lang="en-US" dirty="0" smtClean="0"/>
              <a:t>Colorado River</a:t>
            </a:r>
          </a:p>
        </p:txBody>
      </p:sp>
      <p:sp>
        <p:nvSpPr>
          <p:cNvPr id="4" name="TextBox 3"/>
          <p:cNvSpPr txBox="1"/>
          <p:nvPr/>
        </p:nvSpPr>
        <p:spPr>
          <a:xfrm>
            <a:off x="1828800" y="5181600"/>
            <a:ext cx="1752600" cy="246221"/>
          </a:xfrm>
          <a:prstGeom prst="rect">
            <a:avLst/>
          </a:prstGeom>
          <a:noFill/>
        </p:spPr>
        <p:txBody>
          <a:bodyPr wrap="square" rtlCol="0">
            <a:spAutoFit/>
          </a:bodyPr>
          <a:lstStyle/>
          <a:p>
            <a:r>
              <a:rPr lang="en-US" sz="1000" dirty="0" smtClean="0">
                <a:solidFill>
                  <a:schemeClr val="bg2">
                    <a:lumMod val="60000"/>
                    <a:lumOff val="40000"/>
                  </a:schemeClr>
                </a:solidFill>
              </a:rPr>
              <a:t>Strontia Springs Reservoir</a:t>
            </a:r>
            <a:endParaRPr lang="en-US" sz="1000" dirty="0">
              <a:solidFill>
                <a:schemeClr val="bg2">
                  <a:lumMod val="60000"/>
                  <a:lumOff val="4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404" y="1007786"/>
            <a:ext cx="3634740" cy="4846320"/>
          </a:xfrm>
          <a:prstGeom prst="rect">
            <a:avLst/>
          </a:prstGeom>
          <a:ln w="6350">
            <a:noFill/>
          </a:ln>
          <a:effectLst>
            <a:outerShdw blurRad="50800" dist="101600" dir="13500000" algn="br" rotWithShape="0">
              <a:schemeClr val="bg1">
                <a:lumMod val="50000"/>
                <a:alpha val="40000"/>
              </a:schemeClr>
            </a:outerShdw>
          </a:effectLst>
        </p:spPr>
      </p:pic>
      <p:sp>
        <p:nvSpPr>
          <p:cNvPr id="7" name="TextBox 6"/>
          <p:cNvSpPr txBox="1"/>
          <p:nvPr/>
        </p:nvSpPr>
        <p:spPr>
          <a:xfrm>
            <a:off x="1979676" y="6017740"/>
            <a:ext cx="1752600" cy="246221"/>
          </a:xfrm>
          <a:prstGeom prst="rect">
            <a:avLst/>
          </a:prstGeom>
          <a:noFill/>
        </p:spPr>
        <p:txBody>
          <a:bodyPr wrap="square" rtlCol="0">
            <a:spAutoFit/>
          </a:bodyPr>
          <a:lstStyle/>
          <a:p>
            <a:pPr defTabSz="914400" eaLnBrk="0" fontAlgn="base" hangingPunct="0">
              <a:spcBef>
                <a:spcPct val="0"/>
              </a:spcBef>
              <a:spcAft>
                <a:spcPct val="0"/>
              </a:spcAft>
            </a:pPr>
            <a:r>
              <a:rPr lang="en-US" sz="1000" dirty="0" smtClean="0">
                <a:solidFill>
                  <a:srgbClr val="808080">
                    <a:lumMod val="60000"/>
                    <a:lumOff val="40000"/>
                  </a:srgbClr>
                </a:solidFill>
                <a:latin typeface="Arial" charset="0"/>
                <a:ea typeface="ヒラギノ角ゴ Pro W3" pitchFamily="96" charset="-128"/>
              </a:rPr>
              <a:t>Strontia Springs Reservoir</a:t>
            </a:r>
            <a:endParaRPr lang="en-US" sz="1000" dirty="0">
              <a:solidFill>
                <a:srgbClr val="808080">
                  <a:lumMod val="60000"/>
                  <a:lumOff val="40000"/>
                </a:srgbClr>
              </a:solidFill>
              <a:latin typeface="Arial" charset="0"/>
              <a:ea typeface="ヒラギノ角ゴ Pro W3" pitchFamily="96" charset="-128"/>
            </a:endParaRPr>
          </a:p>
        </p:txBody>
      </p:sp>
    </p:spTree>
    <p:extLst>
      <p:ext uri="{BB962C8B-B14F-4D97-AF65-F5344CB8AC3E}">
        <p14:creationId xmlns:p14="http://schemas.microsoft.com/office/powerpoint/2010/main" val="167216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01000" cy="838200"/>
          </a:xfrm>
        </p:spPr>
        <p:txBody>
          <a:bodyPr/>
          <a:lstStyle/>
          <a:p>
            <a:pPr algn="ctr"/>
            <a:r>
              <a:rPr lang="en-US" dirty="0" smtClean="0"/>
              <a:t>  The </a:t>
            </a:r>
            <a:r>
              <a:rPr lang="en-US" dirty="0"/>
              <a:t>Colorado River</a:t>
            </a:r>
          </a:p>
        </p:txBody>
      </p:sp>
      <p:sp>
        <p:nvSpPr>
          <p:cNvPr id="3" name="Content Placeholder 2"/>
          <p:cNvSpPr>
            <a:spLocks noGrp="1"/>
          </p:cNvSpPr>
          <p:nvPr>
            <p:ph idx="1"/>
          </p:nvPr>
        </p:nvSpPr>
        <p:spPr>
          <a:xfrm>
            <a:off x="5349240" y="1719552"/>
            <a:ext cx="3733800" cy="3078480"/>
          </a:xfrm>
        </p:spPr>
        <p:txBody>
          <a:bodyPr/>
          <a:lstStyle/>
          <a:p>
            <a:pPr marL="400050" lvl="1" indent="0">
              <a:lnSpc>
                <a:spcPct val="100000"/>
              </a:lnSpc>
              <a:spcAft>
                <a:spcPts val="600"/>
              </a:spcAft>
              <a:buNone/>
            </a:pPr>
            <a:r>
              <a:rPr lang="en-US" sz="2000" i="1" dirty="0" smtClean="0"/>
              <a:t>No one </a:t>
            </a:r>
            <a:r>
              <a:rPr lang="en-US" sz="2000" dirty="0" smtClean="0"/>
              <a:t>is more invested in the future of the river than Denver Water.</a:t>
            </a:r>
          </a:p>
          <a:p>
            <a:pPr lvl="1">
              <a:lnSpc>
                <a:spcPct val="100000"/>
              </a:lnSpc>
              <a:spcAft>
                <a:spcPts val="600"/>
              </a:spcAft>
              <a:buClr>
                <a:schemeClr val="tx1"/>
              </a:buClr>
              <a:buSzPct val="75000"/>
              <a:buFont typeface="Courier New" pitchFamily="49" charset="0"/>
              <a:buChar char="o"/>
            </a:pPr>
            <a:r>
              <a:rPr lang="en-US" sz="2000" b="0" dirty="0" smtClean="0"/>
              <a:t>Water supply</a:t>
            </a:r>
          </a:p>
          <a:p>
            <a:pPr lvl="1">
              <a:lnSpc>
                <a:spcPct val="100000"/>
              </a:lnSpc>
              <a:spcAft>
                <a:spcPts val="600"/>
              </a:spcAft>
              <a:buClr>
                <a:schemeClr val="tx1"/>
              </a:buClr>
              <a:buSzPct val="75000"/>
              <a:buFont typeface="Courier New" pitchFamily="49" charset="0"/>
              <a:buChar char="o"/>
            </a:pPr>
            <a:r>
              <a:rPr lang="en-US" sz="2000" b="0" dirty="0" smtClean="0"/>
              <a:t>Drought on the river</a:t>
            </a:r>
          </a:p>
          <a:p>
            <a:pPr lvl="1">
              <a:lnSpc>
                <a:spcPct val="100000"/>
              </a:lnSpc>
              <a:spcAft>
                <a:spcPts val="600"/>
              </a:spcAft>
              <a:buClr>
                <a:schemeClr val="tx1"/>
              </a:buClr>
              <a:buSzPct val="75000"/>
              <a:buFont typeface="Courier New" pitchFamily="49" charset="0"/>
              <a:buChar char="o"/>
            </a:pPr>
            <a:r>
              <a:rPr lang="en-US" sz="2000" b="0" dirty="0" smtClean="0"/>
              <a:t>Hydropower and environmental issues</a:t>
            </a:r>
          </a:p>
          <a:p>
            <a:endParaRPr lang="en-US" sz="2400" dirty="0" smtClean="0"/>
          </a:p>
          <a:p>
            <a:endParaRPr lang="en-US" dirty="0"/>
          </a:p>
        </p:txBody>
      </p:sp>
      <p:sp>
        <p:nvSpPr>
          <p:cNvPr id="5" name="TextBox 4"/>
          <p:cNvSpPr txBox="1"/>
          <p:nvPr/>
        </p:nvSpPr>
        <p:spPr>
          <a:xfrm>
            <a:off x="2218944" y="4791696"/>
            <a:ext cx="2133600" cy="369332"/>
          </a:xfrm>
          <a:prstGeom prst="rect">
            <a:avLst/>
          </a:prstGeom>
          <a:noFill/>
        </p:spPr>
        <p:txBody>
          <a:bodyPr wrap="square" rtlCol="0">
            <a:spAutoFit/>
          </a:bodyPr>
          <a:lstStyle/>
          <a:p>
            <a:r>
              <a:rPr lang="en-US" sz="1000" dirty="0" smtClean="0">
                <a:solidFill>
                  <a:srgbClr val="656565"/>
                </a:solidFill>
              </a:rPr>
              <a:t>“Bathtub ring” at Lake Powell</a:t>
            </a:r>
          </a:p>
          <a:p>
            <a:endParaRPr lang="en-US" sz="800" dirty="0">
              <a:solidFill>
                <a:schemeClr val="bg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24" y="1524000"/>
            <a:ext cx="4663440" cy="3108960"/>
          </a:xfrm>
          <a:prstGeom prst="rect">
            <a:avLst/>
          </a:prstGeom>
          <a:ln>
            <a:noFill/>
          </a:ln>
          <a:effectLst>
            <a:outerShdw blurRad="50800" dist="76200" dir="13500000" algn="br" rotWithShape="0">
              <a:prstClr val="black">
                <a:alpha val="40000"/>
              </a:prstClr>
            </a:outerShdw>
          </a:effectLst>
        </p:spPr>
      </p:pic>
    </p:spTree>
    <p:extLst>
      <p:ext uri="{BB962C8B-B14F-4D97-AF65-F5344CB8AC3E}">
        <p14:creationId xmlns:p14="http://schemas.microsoft.com/office/powerpoint/2010/main" val="224963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1029642" y="259378"/>
            <a:ext cx="7437120" cy="584775"/>
          </a:xfrm>
        </p:spPr>
        <p:txBody>
          <a:bodyPr wrap="square">
            <a:spAutoFit/>
          </a:bodyPr>
          <a:lstStyle/>
          <a:p>
            <a:pPr algn="ctr"/>
            <a:r>
              <a:rPr lang="en-US" dirty="0" smtClean="0"/>
              <a:t>Warming climate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378" y="1725168"/>
            <a:ext cx="8206153" cy="2286000"/>
          </a:xfrm>
          <a:prstGeom prst="rect">
            <a:avLst/>
          </a:prstGeom>
        </p:spPr>
      </p:pic>
    </p:spTree>
    <p:extLst>
      <p:ext uri="{BB962C8B-B14F-4D97-AF65-F5344CB8AC3E}">
        <p14:creationId xmlns:p14="http://schemas.microsoft.com/office/powerpoint/2010/main" val="291288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122" y="274638"/>
            <a:ext cx="7461411" cy="578802"/>
          </a:xfrm>
        </p:spPr>
        <p:txBody>
          <a:bodyPr>
            <a:noAutofit/>
          </a:bodyPr>
          <a:lstStyle/>
          <a:p>
            <a:pPr algn="ctr"/>
            <a:r>
              <a:rPr lang="en-US" dirty="0" smtClean="0"/>
              <a:t>Growth</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5227" y="1182624"/>
            <a:ext cx="6448418" cy="4297680"/>
          </a:xfrm>
          <a:ln>
            <a:noFill/>
          </a:ln>
          <a:effectLst>
            <a:outerShdw blurRad="50800" dist="101600" dir="13500000" algn="br" rotWithShape="0">
              <a:schemeClr val="bg1">
                <a:lumMod val="50000"/>
                <a:alpha val="40000"/>
              </a:schemeClr>
            </a:outerShdw>
          </a:effectLst>
        </p:spPr>
      </p:pic>
      <p:sp>
        <p:nvSpPr>
          <p:cNvPr id="7" name="TextBox 6"/>
          <p:cNvSpPr txBox="1"/>
          <p:nvPr/>
        </p:nvSpPr>
        <p:spPr>
          <a:xfrm>
            <a:off x="1836875" y="5651787"/>
            <a:ext cx="6553200" cy="400110"/>
          </a:xfrm>
          <a:prstGeom prst="rect">
            <a:avLst/>
          </a:prstGeom>
          <a:noFill/>
        </p:spPr>
        <p:txBody>
          <a:bodyPr wrap="square" rtlCol="0">
            <a:spAutoFit/>
          </a:bodyPr>
          <a:lstStyle/>
          <a:p>
            <a:r>
              <a:rPr lang="en-US" sz="2000" dirty="0" smtClean="0">
                <a:solidFill>
                  <a:srgbClr val="656565"/>
                </a:solidFill>
              </a:rPr>
              <a:t>Infrastructure must be included in future growth planning</a:t>
            </a:r>
            <a:endParaRPr lang="en-US" sz="2000" dirty="0">
              <a:solidFill>
                <a:srgbClr val="656565"/>
              </a:solidFill>
            </a:endParaRPr>
          </a:p>
        </p:txBody>
      </p:sp>
    </p:spTree>
    <p:extLst>
      <p:ext uri="{BB962C8B-B14F-4D97-AF65-F5344CB8AC3E}">
        <p14:creationId xmlns:p14="http://schemas.microsoft.com/office/powerpoint/2010/main" val="16111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29462" cy="54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69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title"/>
          </p:nvPr>
        </p:nvSpPr>
        <p:spPr>
          <a:xfrm>
            <a:off x="0" y="259378"/>
            <a:ext cx="8001000" cy="584775"/>
          </a:xfrm>
        </p:spPr>
        <p:txBody>
          <a:bodyPr>
            <a:spAutoFit/>
          </a:bodyPr>
          <a:lstStyle/>
          <a:p>
            <a:pPr algn="ctr"/>
            <a:r>
              <a:rPr lang="en-US" dirty="0" smtClean="0"/>
              <a:t>  “All of the above” strategy</a:t>
            </a:r>
            <a:endParaRPr lang="en-US" dirty="0"/>
          </a:p>
        </p:txBody>
      </p:sp>
      <p:sp>
        <p:nvSpPr>
          <p:cNvPr id="10249" name="Rectangle 9"/>
          <p:cNvSpPr>
            <a:spLocks noGrp="1" noChangeArrowheads="1"/>
          </p:cNvSpPr>
          <p:nvPr>
            <p:ph type="body" idx="1"/>
          </p:nvPr>
        </p:nvSpPr>
        <p:spPr>
          <a:xfrm>
            <a:off x="152400" y="1993392"/>
            <a:ext cx="4191000" cy="2057400"/>
          </a:xfrm>
        </p:spPr>
        <p:txBody>
          <a:bodyPr/>
          <a:lstStyle/>
          <a:p>
            <a:pPr lvl="1">
              <a:spcAft>
                <a:spcPts val="600"/>
              </a:spcAft>
              <a:buClr>
                <a:schemeClr val="tx1"/>
              </a:buClr>
              <a:buSzPct val="75000"/>
              <a:buFont typeface="Arial" panose="020B0604020202020204" pitchFamily="34" charset="0"/>
              <a:buChar char="•"/>
            </a:pPr>
            <a:r>
              <a:rPr lang="en-US" sz="3200" dirty="0" smtClean="0"/>
              <a:t>Conservation</a:t>
            </a:r>
          </a:p>
          <a:p>
            <a:pPr lvl="1">
              <a:spcAft>
                <a:spcPts val="600"/>
              </a:spcAft>
              <a:buClr>
                <a:schemeClr val="tx1"/>
              </a:buClr>
              <a:buSzPct val="75000"/>
              <a:buFont typeface="Arial" panose="020B0604020202020204" pitchFamily="34" charset="0"/>
              <a:buChar char="•"/>
            </a:pPr>
            <a:r>
              <a:rPr lang="en-US" sz="3200" dirty="0" smtClean="0"/>
              <a:t>Water reuse</a:t>
            </a:r>
          </a:p>
          <a:p>
            <a:pPr lvl="1">
              <a:spcAft>
                <a:spcPts val="600"/>
              </a:spcAft>
              <a:buClr>
                <a:schemeClr val="tx1"/>
              </a:buClr>
              <a:buSzPct val="75000"/>
              <a:buFont typeface="Arial" panose="020B0604020202020204" pitchFamily="34" charset="0"/>
              <a:buChar char="•"/>
            </a:pPr>
            <a:r>
              <a:rPr lang="en-US" sz="3200" dirty="0" smtClean="0"/>
              <a:t>New supply</a:t>
            </a:r>
          </a:p>
          <a:p>
            <a:pPr marL="0" indent="0">
              <a:spcAft>
                <a:spcPts val="600"/>
              </a:spcAft>
              <a:buNone/>
            </a:pPr>
            <a:endParaRPr lang="en-US" sz="2100" dirty="0" smtClean="0"/>
          </a:p>
          <a:p>
            <a:pPr lvl="1"/>
            <a:endParaRPr lang="en-US" sz="1800"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733800" y="1600200"/>
            <a:ext cx="5083135" cy="3271386"/>
          </a:xfrm>
          <a:prstGeom prst="rect">
            <a:avLst/>
          </a:prstGeom>
          <a:ln w="6350" cap="sq">
            <a:noFill/>
            <a:prstDash val="solid"/>
            <a:miter lim="800000"/>
          </a:ln>
          <a:effectLst>
            <a:outerShdw blurRad="50800" dist="76200" dir="13500000" algn="br" rotWithShape="0">
              <a:prstClr val="black">
                <a:alpha val="40000"/>
              </a:prstClr>
            </a:outerShdw>
          </a:effectLst>
        </p:spPr>
      </p:pic>
      <p:sp>
        <p:nvSpPr>
          <p:cNvPr id="2" name="TextBox 1"/>
          <p:cNvSpPr txBox="1"/>
          <p:nvPr/>
        </p:nvSpPr>
        <p:spPr>
          <a:xfrm>
            <a:off x="5753100" y="5105400"/>
            <a:ext cx="1143000" cy="369332"/>
          </a:xfrm>
          <a:prstGeom prst="rect">
            <a:avLst/>
          </a:prstGeom>
          <a:noFill/>
        </p:spPr>
        <p:txBody>
          <a:bodyPr wrap="square" rtlCol="0">
            <a:spAutoFit/>
          </a:bodyPr>
          <a:lstStyle/>
          <a:p>
            <a:r>
              <a:rPr lang="en-US" sz="1000" dirty="0" smtClean="0">
                <a:solidFill>
                  <a:srgbClr val="656565"/>
                </a:solidFill>
              </a:rPr>
              <a:t>Dillon Reservoir</a:t>
            </a:r>
          </a:p>
          <a:p>
            <a:endParaRPr lang="en-US" sz="800" dirty="0"/>
          </a:p>
        </p:txBody>
      </p:sp>
    </p:spTree>
    <p:extLst>
      <p:ext uri="{BB962C8B-B14F-4D97-AF65-F5344CB8AC3E}">
        <p14:creationId xmlns:p14="http://schemas.microsoft.com/office/powerpoint/2010/main" val="392555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 PPT Template 2014">
  <a:themeElements>
    <a:clrScheme name="DENVER WATER">
      <a:dk1>
        <a:srgbClr val="007DBA"/>
      </a:dk1>
      <a:lt1>
        <a:sysClr val="window" lastClr="FFFFFF"/>
      </a:lt1>
      <a:dk2>
        <a:srgbClr val="007681"/>
      </a:dk2>
      <a:lt2>
        <a:srgbClr val="EEECE1"/>
      </a:lt2>
      <a:accent1>
        <a:srgbClr val="512D6D"/>
      </a:accent1>
      <a:accent2>
        <a:srgbClr val="A6192E"/>
      </a:accent2>
      <a:accent3>
        <a:srgbClr val="719949"/>
      </a:accent3>
      <a:accent4>
        <a:srgbClr val="F0B323"/>
      </a:accent4>
      <a:accent5>
        <a:srgbClr val="DE7C00"/>
      </a:accent5>
      <a:accent6>
        <a:srgbClr val="8A391B"/>
      </a:accent6>
      <a:hlink>
        <a:srgbClr val="71B2C9"/>
      </a:hlink>
      <a:folHlink>
        <a:srgbClr val="512D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5587333A2D914199E209AD0C932086" ma:contentTypeVersion="3" ma:contentTypeDescription="Create a new document." ma:contentTypeScope="" ma:versionID="d7ef3a7bd2c31edd3ff0ed938235bf29">
  <xsd:schema xmlns:xsd="http://www.w3.org/2001/XMLSchema" xmlns:xs="http://www.w3.org/2001/XMLSchema" xmlns:p="http://schemas.microsoft.com/office/2006/metadata/properties" xmlns:ns1="http://schemas.microsoft.com/sharepoint/v3" xmlns:ns2="7ece2846-4a24-4602-86f6-eb5758929c41" targetNamespace="http://schemas.microsoft.com/office/2006/metadata/properties" ma:root="true" ma:fieldsID="fe9a211b3de0a0af3ed48f78d7af8607" ns1:_="" ns2:_="">
    <xsd:import namespace="http://schemas.microsoft.com/sharepoint/v3"/>
    <xsd:import namespace="7ece2846-4a24-4602-86f6-eb5758929c41"/>
    <xsd:element name="properties">
      <xsd:complexType>
        <xsd:sequence>
          <xsd:element name="documentManagement">
            <xsd:complexType>
              <xsd:all>
                <xsd:element ref="ns1:PublishingStartDate" minOccurs="0"/>
                <xsd:element ref="ns1:PublishingExpirationDate" minOccurs="0"/>
                <xsd:element ref="ns2:Document_x0020_Group" minOccurs="0"/>
                <xsd:element ref="ns2:Display_x0020_P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ce2846-4a24-4602-86f6-eb5758929c41" elementFormDefault="qualified">
    <xsd:import namespace="http://schemas.microsoft.com/office/2006/documentManagement/types"/>
    <xsd:import namespace="http://schemas.microsoft.com/office/infopath/2007/PartnerControls"/>
    <xsd:element name="Document_x0020_Group" ma:index="10" nillable="true" ma:displayName="Document Group" ma:description="P-Card" ma:internalName="Document_x0020_Group">
      <xsd:simpleType>
        <xsd:restriction base="dms:Text">
          <xsd:maxLength value="255"/>
        </xsd:restriction>
      </xsd:simpleType>
    </xsd:element>
    <xsd:element name="Display_x0020_Page" ma:index="11" nillable="true" ma:displayName="Display Page" ma:internalName="Display_x0020_Pag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splay_x0020_Page xmlns="7ece2846-4a24-4602-86f6-eb5758929c41" xsi:nil="true"/>
    <PublishingExpirationDate xmlns="http://schemas.microsoft.com/sharepoint/v3" xsi:nil="true"/>
    <PublishingStartDate xmlns="http://schemas.microsoft.com/sharepoint/v3" xsi:nil="true"/>
    <Document_x0020_Group xmlns="7ece2846-4a24-4602-86f6-eb5758929c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1CBA0A-8F22-463F-BA1D-7CC5617AB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ece2846-4a24-4602-86f6-eb5758929c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2EABF7-AE11-4EE6-A8CC-6E0A9234126A}">
  <ds:schemaRefs>
    <ds:schemaRef ds:uri="http://www.w3.org/XML/1998/namespace"/>
    <ds:schemaRef ds:uri="http://schemas.openxmlformats.org/package/2006/metadata/core-properties"/>
    <ds:schemaRef ds:uri="http://schemas.microsoft.com/office/infopath/2007/PartnerControls"/>
    <ds:schemaRef ds:uri="7ece2846-4a24-4602-86f6-eb5758929c41"/>
    <ds:schemaRef ds:uri="http://schemas.microsoft.com/sharepoint/v3"/>
    <ds:schemaRef ds:uri="http://purl.org/dc/elements/1.1/"/>
    <ds:schemaRef ds:uri="http://schemas.microsoft.com/office/2006/metadata/properties"/>
    <ds:schemaRef ds:uri="http://purl.org/dc/dcmitype/"/>
    <ds:schemaRef ds:uri="http://purl.org/dc/terms/"/>
    <ds:schemaRef ds:uri="http://schemas.microsoft.com/office/2006/documentManagement/types"/>
  </ds:schemaRefs>
</ds:datastoreItem>
</file>

<file path=customXml/itemProps3.xml><?xml version="1.0" encoding="utf-8"?>
<ds:datastoreItem xmlns:ds="http://schemas.openxmlformats.org/officeDocument/2006/customXml" ds:itemID="{15FAB8AF-8990-4FC3-A7C3-DCD414634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 PPT Template 2014.potx</Template>
  <TotalTime>968</TotalTime>
  <Words>1381</Words>
  <Application>Microsoft Office PowerPoint</Application>
  <PresentationFormat>On-screen Show (4:3)</PresentationFormat>
  <Paragraphs>137</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Arial-BoldMT</vt:lpstr>
      <vt:lpstr>Calibri</vt:lpstr>
      <vt:lpstr>Courier New</vt:lpstr>
      <vt:lpstr>Wingdings 2</vt:lpstr>
      <vt:lpstr>ヒラギノ角ゴ Pro W3</vt:lpstr>
      <vt:lpstr>WAT PPT Template 2014</vt:lpstr>
      <vt:lpstr>What are municipal water providers doing</vt:lpstr>
      <vt:lpstr>PowerPoint Presentation</vt:lpstr>
      <vt:lpstr>Water in Colorado</vt:lpstr>
      <vt:lpstr>Issues facing Denver Water supply</vt:lpstr>
      <vt:lpstr>  The Colorado River</vt:lpstr>
      <vt:lpstr>Warming climate</vt:lpstr>
      <vt:lpstr>Growth</vt:lpstr>
      <vt:lpstr>PowerPoint Presentation</vt:lpstr>
      <vt:lpstr>  “All of the above” strategy</vt:lpstr>
      <vt:lpstr>PowerPoint Presentation</vt:lpstr>
      <vt:lpstr>PowerPoint Presentation</vt:lpstr>
      <vt:lpstr>Water reuse: </vt:lpstr>
      <vt:lpstr>  New supply</vt:lpstr>
      <vt:lpstr>  Collaboration </vt:lpstr>
      <vt:lpstr>Denver Water and agricultural sustainability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dc:title>
  <dc:creator>Russ</dc:creator>
  <cp:lastModifiedBy>Tejral, Jeff D.</cp:lastModifiedBy>
  <cp:revision>75</cp:revision>
  <dcterms:created xsi:type="dcterms:W3CDTF">2014-12-02T15:37:05Z</dcterms:created>
  <dcterms:modified xsi:type="dcterms:W3CDTF">2017-01-25T22:40:14Z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0x010100BC5587333A2D914199E209AD0C932086</vt:lpwstr>
  </property>
</Properties>
</file>