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289" r:id="rId4"/>
    <p:sldId id="257" r:id="rId5"/>
    <p:sldId id="258" r:id="rId6"/>
    <p:sldId id="274" r:id="rId7"/>
    <p:sldId id="259" r:id="rId8"/>
    <p:sldId id="264" r:id="rId9"/>
    <p:sldId id="261" r:id="rId10"/>
    <p:sldId id="260" r:id="rId11"/>
    <p:sldId id="262" r:id="rId12"/>
    <p:sldId id="263" r:id="rId13"/>
    <p:sldId id="265" r:id="rId14"/>
    <p:sldId id="266" r:id="rId15"/>
    <p:sldId id="267" r:id="rId16"/>
    <p:sldId id="271" r:id="rId17"/>
    <p:sldId id="269" r:id="rId18"/>
    <p:sldId id="286" r:id="rId19"/>
    <p:sldId id="273" r:id="rId20"/>
    <p:sldId id="290" r:id="rId21"/>
    <p:sldId id="270" r:id="rId22"/>
    <p:sldId id="275" r:id="rId23"/>
    <p:sldId id="285" r:id="rId24"/>
    <p:sldId id="283" r:id="rId25"/>
  </p:sldIdLst>
  <p:sldSz cx="9144000" cy="6858000" type="screen4x3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E52"/>
    <a:srgbClr val="6D906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5" autoAdjust="0"/>
    <p:restoredTop sz="73788" autoAdjust="0"/>
  </p:normalViewPr>
  <p:slideViewPr>
    <p:cSldViewPr snapToGrid="0">
      <p:cViewPr varScale="1">
        <p:scale>
          <a:sx n="84" d="100"/>
          <a:sy n="84" d="100"/>
        </p:scale>
        <p:origin x="240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0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FE4B7A-7CD8-4EE8-9834-FD26D0113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6538"/>
          </a:xfrm>
          <a:prstGeom prst="rect">
            <a:avLst/>
          </a:prstGeom>
        </p:spPr>
        <p:txBody>
          <a:bodyPr vert="horz" lIns="87398" tIns="43699" rIns="87398" bIns="4369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335A3-1FA8-497E-A3B5-6045B3F313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6538"/>
          </a:xfrm>
          <a:prstGeom prst="rect">
            <a:avLst/>
          </a:prstGeom>
        </p:spPr>
        <p:txBody>
          <a:bodyPr vert="horz" lIns="87398" tIns="43699" rIns="87398" bIns="43699" rtlCol="0"/>
          <a:lstStyle>
            <a:lvl1pPr algn="r">
              <a:defRPr sz="1100"/>
            </a:lvl1pPr>
          </a:lstStyle>
          <a:p>
            <a:r>
              <a:rPr lang="en-US"/>
              <a:t>2/2/2022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0C9A-4E44-4AE3-BF6D-D758F46850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738"/>
            <a:ext cx="2972098" cy="466537"/>
          </a:xfrm>
          <a:prstGeom prst="rect">
            <a:avLst/>
          </a:prstGeom>
        </p:spPr>
        <p:txBody>
          <a:bodyPr vert="horz" lIns="87398" tIns="43699" rIns="87398" bIns="43699" rtlCol="0" anchor="b"/>
          <a:lstStyle>
            <a:lvl1pPr algn="l">
              <a:defRPr sz="1100"/>
            </a:lvl1pPr>
          </a:lstStyle>
          <a:p>
            <a:r>
              <a:rPr lang="en-US"/>
              <a:t>Presented to CACD, 2/2/2022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63E17-DEC8-4CE1-AB0C-CEB5C8FE8F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14" y="8845738"/>
            <a:ext cx="2972098" cy="466537"/>
          </a:xfrm>
          <a:prstGeom prst="rect">
            <a:avLst/>
          </a:prstGeom>
        </p:spPr>
        <p:txBody>
          <a:bodyPr vert="horz" lIns="87398" tIns="43699" rIns="87398" bIns="43699" rtlCol="0" anchor="b"/>
          <a:lstStyle>
            <a:lvl1pPr algn="r">
              <a:defRPr sz="1100"/>
            </a:lvl1pPr>
          </a:lstStyle>
          <a:p>
            <a:fld id="{EFD1E10B-197B-42B9-9545-503C4CAE9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48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231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231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r>
              <a:rPr lang="en-US"/>
              <a:t>2/2/2022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DAEDC92-3265-415C-859A-EA81450D7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108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Summit Reservoir near Mancos in Montezuma County, Colorado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B39D-473B-4681-B5AB-C8C76E4BEA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766A-8F4F-4460-8738-52CA5D2434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0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3837-6535-4AC9-9F9F-BBE5DD286E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F42CE-65BA-475C-89B9-2056C10955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6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AD0B-8466-4CB5-904B-7528947CC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2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231A-6ABC-436A-8CD0-2B8476636B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55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5A31-1CE4-4AFE-B5B7-67150EE448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5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3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2F583-3876-4ED3-8793-50FF0FB84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A800-B05E-4578-9904-FA44BE447B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83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62EF-C6DA-42F7-8D95-B4817B0CC4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9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42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5928C-71ED-4470-AF00-49855C52F6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1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>
                <a:solidFill>
                  <a:srgbClr val="0F3363"/>
                </a:solidFill>
              </a:rPr>
              <a:t>The preliminary investigation is a brief study, using existing data and field information.</a:t>
            </a:r>
          </a:p>
          <a:p>
            <a:pPr algn="l"/>
            <a:endParaRPr lang="en-US" i="0" u="none" strike="noStrike" baseline="0" dirty="0">
              <a:solidFill>
                <a:srgbClr val="113464"/>
              </a:solidFill>
            </a:endParaRPr>
          </a:p>
          <a:p>
            <a:pPr algn="l"/>
            <a:r>
              <a:rPr lang="en-US" i="0" u="none" strike="noStrike" baseline="0" dirty="0">
                <a:solidFill>
                  <a:srgbClr val="113464"/>
                </a:solidFill>
              </a:rPr>
              <a:t>The purpose of the investigation is to provide reasonable assurance that a feasible plan can be developed that addresses a Public Law 83-566 purpose and that there are no apparent insurmountable obstacles.</a:t>
            </a:r>
          </a:p>
          <a:p>
            <a:pPr algn="l"/>
            <a:endParaRPr lang="en-US" i="0" u="none" strike="noStrike" baseline="0" dirty="0">
              <a:solidFill>
                <a:srgbClr val="113464"/>
              </a:solidFill>
            </a:endParaRPr>
          </a:p>
          <a:p>
            <a:pPr algn="l"/>
            <a:r>
              <a:rPr lang="en-US" i="0" u="none" strike="noStrike" baseline="0" dirty="0">
                <a:solidFill>
                  <a:srgbClr val="1B3962"/>
                </a:solidFill>
              </a:rPr>
              <a:t>A watershed scale Environmental Evaluation {EE) using an </a:t>
            </a:r>
            <a:r>
              <a:rPr lang="en-US" i="0" u="none" strike="noStrike" baseline="0" dirty="0">
                <a:solidFill>
                  <a:srgbClr val="062A58"/>
                </a:solidFill>
              </a:rPr>
              <a:t>i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nte</a:t>
            </a:r>
            <a:r>
              <a:rPr lang="en-US" i="0" u="none" strike="noStrike" baseline="0" dirty="0">
                <a:solidFill>
                  <a:srgbClr val="334C6C"/>
                </a:solidFill>
              </a:rPr>
              <a:t>r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d</a:t>
            </a:r>
            <a:r>
              <a:rPr lang="en-US" i="0" u="none" strike="noStrike" baseline="0" dirty="0">
                <a:solidFill>
                  <a:srgbClr val="062A58"/>
                </a:solidFill>
              </a:rPr>
              <a:t>i</a:t>
            </a:r>
            <a:r>
              <a:rPr lang="en-US" i="0" u="none" strike="noStrike" baseline="0" dirty="0">
                <a:solidFill>
                  <a:srgbClr val="334C6C"/>
                </a:solidFill>
              </a:rPr>
              <a:t>s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ciplin</a:t>
            </a:r>
            <a:r>
              <a:rPr lang="en-US" i="0" u="none" strike="noStrike" baseline="0" dirty="0">
                <a:solidFill>
                  <a:srgbClr val="334C6C"/>
                </a:solidFill>
              </a:rPr>
              <a:t>ary 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science</a:t>
            </a:r>
            <a:r>
              <a:rPr lang="en-US" i="0" u="none" strike="noStrike" baseline="0" dirty="0">
                <a:solidFill>
                  <a:srgbClr val="062A58"/>
                </a:solidFill>
              </a:rPr>
              <a:t>-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ba</a:t>
            </a:r>
            <a:r>
              <a:rPr lang="en-US" i="0" u="none" strike="noStrike" baseline="0" dirty="0">
                <a:solidFill>
                  <a:srgbClr val="334C6C"/>
                </a:solidFill>
              </a:rPr>
              <a:t>s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ed app</a:t>
            </a:r>
            <a:r>
              <a:rPr lang="en-US" i="0" u="none" strike="noStrike" baseline="0" dirty="0">
                <a:solidFill>
                  <a:srgbClr val="334C6C"/>
                </a:solidFill>
              </a:rPr>
              <a:t>r</a:t>
            </a:r>
            <a:r>
              <a:rPr lang="en-US" i="0" u="none" strike="noStrike" baseline="0" dirty="0">
                <a:solidFill>
                  <a:srgbClr val="1B3962"/>
                </a:solidFill>
              </a:rPr>
              <a:t>oach will </a:t>
            </a:r>
            <a:r>
              <a:rPr lang="en-US" i="0" u="none" strike="noStrike" baseline="0" dirty="0">
                <a:solidFill>
                  <a:srgbClr val="113465"/>
                </a:solidFill>
              </a:rPr>
              <a:t>be conducted as a part of the preliminary </a:t>
            </a:r>
            <a:r>
              <a:rPr lang="fr-FR" i="0" u="none" strike="noStrike" baseline="0" dirty="0">
                <a:solidFill>
                  <a:srgbClr val="113465"/>
                </a:solidFill>
              </a:rPr>
              <a:t>investigation (7 CFR Section 650.5).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4A71D-B023-4004-87C0-1E37D57F5D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0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Feasibility: Project Benefits vs. Implementation &amp; O&amp;M Costs</a:t>
            </a:r>
          </a:p>
          <a:p>
            <a:endParaRPr lang="en-US" dirty="0"/>
          </a:p>
          <a:p>
            <a:r>
              <a:rPr lang="en-US" dirty="0"/>
              <a:t>Environmentally Defensible: </a:t>
            </a:r>
          </a:p>
          <a:p>
            <a:pPr marL="571421" lvl="1" indent="-342853">
              <a:buFont typeface="Courier New" panose="02070309020205020404" pitchFamily="49" charset="0"/>
              <a:buChar char="o"/>
            </a:pPr>
            <a:r>
              <a:rPr lang="en-US" dirty="0"/>
              <a:t>Impacts to the Environment &amp; Cultural Resources?</a:t>
            </a:r>
          </a:p>
          <a:p>
            <a:pPr marL="571421" lvl="1" indent="-34285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Can negative impacts can be avoided or mitigated?</a:t>
            </a:r>
          </a:p>
          <a:p>
            <a:pPr>
              <a:spcAft>
                <a:spcPts val="1200"/>
              </a:spcAft>
            </a:pPr>
            <a:r>
              <a:rPr lang="en-US" dirty="0"/>
              <a:t>Are Solutions Socially Acceptable?</a:t>
            </a:r>
          </a:p>
          <a:p>
            <a:r>
              <a:rPr lang="en-US" dirty="0"/>
              <a:t>Intangibles</a:t>
            </a:r>
          </a:p>
          <a:p>
            <a:pPr marL="571421" lvl="1" indent="-342853">
              <a:buFont typeface="Courier New" panose="02070309020205020404" pitchFamily="49" charset="0"/>
              <a:buChar char="o"/>
            </a:pPr>
            <a:r>
              <a:rPr lang="en-US" dirty="0"/>
              <a:t>Will the project produce substantial public benefits?</a:t>
            </a:r>
          </a:p>
          <a:p>
            <a:pPr marL="571421" lvl="1" indent="-342853">
              <a:buFont typeface="Courier New" panose="02070309020205020404" pitchFamily="49" charset="0"/>
              <a:buChar char="o"/>
            </a:pPr>
            <a:r>
              <a:rPr lang="en-US" dirty="0"/>
              <a:t>Will the project have strong local support?</a:t>
            </a:r>
          </a:p>
          <a:p>
            <a:pPr marL="571421" lvl="1" indent="-342853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C7E69-BB05-43BF-90A0-7A8FC41DEE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96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17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1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8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8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2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41A0-5C55-40A5-A234-D50035737B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2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9753D-4AC0-428B-AB92-A6D277A18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3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56F9C-270D-4779-82A5-9FDE53FBDF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4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DC92-3265-415C-859A-EA81450D766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7557E-8F5C-40F8-BB5F-1D87A9C10E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Presented to CACD, 2/2/2022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9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DD9CF8-F0E5-4FF7-884B-3818F814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4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7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C0B402E-C116-4F5C-8151-25A75D77A5DE}"/>
              </a:ext>
            </a:extLst>
          </p:cNvPr>
          <p:cNvGrpSpPr/>
          <p:nvPr userDrawn="1"/>
        </p:nvGrpSpPr>
        <p:grpSpPr>
          <a:xfrm>
            <a:off x="-1" y="6396335"/>
            <a:ext cx="9144001" cy="461665"/>
            <a:chOff x="628649" y="118917"/>
            <a:chExt cx="7886701" cy="461665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99C048C9-5558-457E-B2D9-A0041E2A4D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8649" y="118917"/>
              <a:ext cx="7886701" cy="46166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73152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sz="1125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United States Department of Agriculture</a:t>
              </a:r>
              <a:endParaRPr kumimoji="0" lang="en-US" altLang="en-US" sz="1125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 marL="73152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Natural Resources Conservation Service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9114E34F-C5EA-49A9-8318-18C3B6DC9B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06" y="173536"/>
              <a:ext cx="514350" cy="35242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0874"/>
            <a:ext cx="7886700" cy="73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5BF92-57E0-4277-B0D6-C79F592E24F2}"/>
              </a:ext>
            </a:extLst>
          </p:cNvPr>
          <p:cNvSpPr txBox="1"/>
          <p:nvPr userDrawn="1"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C8A61-0542-492A-8AD7-7009FAC32184}"/>
              </a:ext>
            </a:extLst>
          </p:cNvPr>
          <p:cNvSpPr txBox="1"/>
          <p:nvPr userDrawn="1"/>
        </p:nvSpPr>
        <p:spPr>
          <a:xfrm>
            <a:off x="4302875" y="-29095"/>
            <a:ext cx="788670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B1E330-6FD8-49EE-8EF5-A39A046D4C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74225" y="-2576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31759-9964-4995-A4DB-647E10874FDB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wps/portal/nrcs/main/national/programs/landscape/wfpo/" TargetMode="External"/><Relationship Id="rId7" Type="http://schemas.openxmlformats.org/officeDocument/2006/relationships/hyperlink" Target="mailto:Blongshia.Cha@usda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andrews@usda.gov" TargetMode="External"/><Relationship Id="rId5" Type="http://schemas.openxmlformats.org/officeDocument/2006/relationships/hyperlink" Target="https://www.nrcs.usda.gov/wps/portal/nrcs/site/co/home/" TargetMode="External"/><Relationship Id="rId4" Type="http://schemas.openxmlformats.org/officeDocument/2006/relationships/hyperlink" Target="https://watershedcoalition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0786-FEA5-46C1-A95A-465C01A83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20700"/>
            <a:ext cx="7772400" cy="965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900" dirty="0">
                <a:solidFill>
                  <a:srgbClr val="205E52"/>
                </a:solidFill>
              </a:rPr>
              <a:t>The NRCS Watershed Program</a:t>
            </a:r>
            <a:br>
              <a:rPr lang="en-US" dirty="0"/>
            </a:b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Is it the right tool for US?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E887AED-0FBC-4382-A1F8-9F4BE3A1EAE3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3DECC-7B09-4DB2-B69D-CC14273D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57" y="1835549"/>
            <a:ext cx="6804885" cy="42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6766"/>
            <a:ext cx="7735062" cy="346633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  <a:latin typeface="*Calibri-3830-Identity-H"/>
              </a:rPr>
              <a:t>Flood Prevention</a:t>
            </a:r>
          </a:p>
          <a:p>
            <a:pPr>
              <a:buSzPct val="125000"/>
            </a:pPr>
            <a:r>
              <a:rPr lang="en-US" sz="2400" b="0" i="0" u="none" strike="noStrike" baseline="0" dirty="0">
                <a:solidFill>
                  <a:srgbClr val="262626"/>
                </a:solidFill>
                <a:latin typeface="*Calibri-9378-Identity-H"/>
              </a:rPr>
              <a:t>Prevent/reduce flooding, erosion, &amp; sediment damage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262626"/>
                </a:solidFill>
                <a:latin typeface="*Calibri-9378-Identity-H"/>
              </a:rPr>
              <a:t>Floodproofing structures in the floodplain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262626"/>
                </a:solidFill>
                <a:latin typeface="*Calibri-9378-Identity-H"/>
              </a:rPr>
              <a:t>Removing property from the floodplain 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b="1" i="0" u="none" strike="noStrike" baseline="0" dirty="0">
                <a:solidFill>
                  <a:srgbClr val="262626"/>
                </a:solidFill>
                <a:latin typeface="*Calibri-9378-Identity-H"/>
              </a:rPr>
              <a:t>Reducing the frequency, depth, or velocity of flooding</a:t>
            </a:r>
            <a:r>
              <a:rPr lang="en-US" sz="2000" b="0" i="0" u="none" strike="noStrike" baseline="0" dirty="0">
                <a:solidFill>
                  <a:srgbClr val="262626"/>
                </a:solidFill>
                <a:latin typeface="*Calibri-9378-Identity-H"/>
              </a:rPr>
              <a:t>. </a:t>
            </a:r>
          </a:p>
          <a:p>
            <a:pPr>
              <a:lnSpc>
                <a:spcPct val="100000"/>
              </a:lnSpc>
              <a:spcBef>
                <a:spcPts val="18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262626"/>
                </a:solidFill>
                <a:latin typeface="*Calibri-9378-Identity-H"/>
              </a:rPr>
              <a:t>Prevent encroachment into the floodplain</a:t>
            </a:r>
            <a:endParaRPr lang="en-US" sz="2400" b="0" i="0" u="none" strike="noStrike" baseline="0" dirty="0">
              <a:solidFill>
                <a:srgbClr val="0F0F0F"/>
              </a:solidFill>
              <a:latin typeface="*Calibri-3830-Identity-H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B3402-3606-4842-8F71-F00472EB6C47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10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34846"/>
            <a:ext cx="7735062" cy="346633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Public Recreation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Local Sponsor will provide an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area for public recreation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Basic facilities needed for public health and safety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Provide needed access, water, and power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Recreation Facilities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45720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picnic areas	 	sanitary facilities	     fishing piers</a:t>
            </a:r>
          </a:p>
          <a:p>
            <a:pPr marL="45720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shelters		cooking grills	     parking areas</a:t>
            </a:r>
          </a:p>
          <a:p>
            <a:pPr marL="45720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access roads		trails 		     swimming beaches </a:t>
            </a:r>
            <a:endParaRPr lang="en-US" sz="1800" b="0" i="0" u="none" strike="noStrike" baseline="0" dirty="0">
              <a:solidFill>
                <a:srgbClr val="11111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49D08-12B6-47DC-918A-E19FA37776B7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11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469" y="1806321"/>
            <a:ext cx="7735062" cy="3051429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Public Fish and Wildlife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Local Sponsor provides an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area for fish and wildlife access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Habitat Improvements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Fish and Wildlife </a:t>
            </a:r>
            <a:r>
              <a:rPr lang="en-US" sz="2400" dirty="0">
                <a:solidFill>
                  <a:srgbClr val="000000"/>
                </a:solidFill>
              </a:rPr>
              <a:t>development</a:t>
            </a:r>
            <a:endParaRPr lang="en-US" sz="2400" b="0" i="0" u="none" strike="noStrike" baseline="0" dirty="0">
              <a:solidFill>
                <a:srgbClr val="151515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922D6-E0F3-4699-AE42-AFC29A978A00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12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16608"/>
            <a:ext cx="7735062" cy="334060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Municipal &amp; Industrial (M&amp;I) Water Supply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Provide storage capacity in reservoirs for M&amp;I</a:t>
            </a:r>
            <a:r>
              <a:rPr lang="en-US" sz="2400" b="0" i="0" u="none" strike="noStrike" baseline="0" dirty="0"/>
              <a:t> use</a:t>
            </a:r>
          </a:p>
          <a:p>
            <a:r>
              <a:rPr lang="en-US" sz="2400" b="0" i="0" u="none" strike="noStrike" baseline="0" dirty="0"/>
              <a:t>Outlet works and pipelines to the distribution system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en-US" b="0" i="1" u="none" strike="noStrike" baseline="0" dirty="0">
                <a:solidFill>
                  <a:schemeClr val="accent6">
                    <a:lumMod val="75000"/>
                  </a:schemeClr>
                </a:solidFill>
              </a:rPr>
              <a:t>Does not include municipal/industrial wells, water treatment plants, or water distribution systems.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7BFBB-B4F4-42EB-A5F1-636FC51B4181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13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63471"/>
            <a:ext cx="7735062" cy="314744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Water Quality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Provide water storage capacity in reservoirs for regulation of stream flow to improve water quality.</a:t>
            </a:r>
            <a:endParaRPr lang="en-US" sz="2400" b="0" i="0" u="none" strike="noStrike" baseline="0" dirty="0">
              <a:solidFill>
                <a:srgbClr val="14141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88D52-7A64-419A-9B56-BD08BE1E99F2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14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92046"/>
            <a:ext cx="7735062" cy="300507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Watershed Structure Rehabilitation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u="none" strike="noStrike" baseline="0" dirty="0"/>
              <a:t>Rehabilitate dams originally constructed as part of a SCS/NRCS Watershed Project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PL-534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Pilot Project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/>
              <a:t>PL-566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/>
              <a:t>RC&amp;D Program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i="0" u="none" strike="noStrike" baseline="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2FDDE-4370-496C-8A97-9ABFD361A03D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15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500"/>
            <a:ext cx="7886700" cy="654109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Watershed Program Phases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B79587-AB12-4602-B64B-EC2CFE244A79}"/>
              </a:ext>
            </a:extLst>
          </p:cNvPr>
          <p:cNvGrpSpPr/>
          <p:nvPr/>
        </p:nvGrpSpPr>
        <p:grpSpPr>
          <a:xfrm>
            <a:off x="6031674" y="4591405"/>
            <a:ext cx="2931349" cy="1578219"/>
            <a:chOff x="6031675" y="4591405"/>
            <a:chExt cx="2802590" cy="1578219"/>
          </a:xfrm>
        </p:grpSpPr>
        <p:sp>
          <p:nvSpPr>
            <p:cNvPr id="11" name="Freeform: Shape 10" title="Step 3 - task description">
              <a:extLst>
                <a:ext uri="{FF2B5EF4-FFF2-40B4-BE49-F238E27FC236}">
                  <a16:creationId xmlns:a16="http://schemas.microsoft.com/office/drawing/2014/main" id="{FF3DEA04-218A-4DEB-B101-CD7CE2A285C7}"/>
                </a:ext>
              </a:extLst>
            </p:cNvPr>
            <p:cNvSpPr/>
            <p:nvPr/>
          </p:nvSpPr>
          <p:spPr>
            <a:xfrm>
              <a:off x="6712425" y="4591405"/>
              <a:ext cx="2121840" cy="1578219"/>
            </a:xfrm>
            <a:custGeom>
              <a:avLst/>
              <a:gdLst>
                <a:gd name="connsiteX0" fmla="*/ 0 w 2219323"/>
                <a:gd name="connsiteY0" fmla="*/ 263042 h 1578219"/>
                <a:gd name="connsiteX1" fmla="*/ 299025 w 2219323"/>
                <a:gd name="connsiteY1" fmla="*/ 0 h 1578219"/>
                <a:gd name="connsiteX2" fmla="*/ 855662 w 2219323"/>
                <a:gd name="connsiteY2" fmla="*/ 0 h 1578219"/>
                <a:gd name="connsiteX3" fmla="*/ 1363660 w 2219323"/>
                <a:gd name="connsiteY3" fmla="*/ 0 h 1578219"/>
                <a:gd name="connsiteX4" fmla="*/ 1920297 w 2219323"/>
                <a:gd name="connsiteY4" fmla="*/ 0 h 1578219"/>
                <a:gd name="connsiteX5" fmla="*/ 2219323 w 2219323"/>
                <a:gd name="connsiteY5" fmla="*/ 263042 h 1578219"/>
                <a:gd name="connsiteX6" fmla="*/ 2219323 w 2219323"/>
                <a:gd name="connsiteY6" fmla="*/ 768067 h 1578219"/>
                <a:gd name="connsiteX7" fmla="*/ 2219323 w 2219323"/>
                <a:gd name="connsiteY7" fmla="*/ 1315177 h 1578219"/>
                <a:gd name="connsiteX8" fmla="*/ 1920297 w 2219323"/>
                <a:gd name="connsiteY8" fmla="*/ 1578219 h 1578219"/>
                <a:gd name="connsiteX9" fmla="*/ 1347448 w 2219323"/>
                <a:gd name="connsiteY9" fmla="*/ 1578219 h 1578219"/>
                <a:gd name="connsiteX10" fmla="*/ 790811 w 2219323"/>
                <a:gd name="connsiteY10" fmla="*/ 1578219 h 1578219"/>
                <a:gd name="connsiteX11" fmla="*/ 299025 w 2219323"/>
                <a:gd name="connsiteY11" fmla="*/ 1578219 h 1578219"/>
                <a:gd name="connsiteX12" fmla="*/ 0 w 2219323"/>
                <a:gd name="connsiteY12" fmla="*/ 1315177 h 1578219"/>
                <a:gd name="connsiteX13" fmla="*/ 0 w 2219323"/>
                <a:gd name="connsiteY13" fmla="*/ 789110 h 1578219"/>
                <a:gd name="connsiteX14" fmla="*/ 0 w 2219323"/>
                <a:gd name="connsiteY14" fmla="*/ 263042 h 157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9323" h="1578219" fill="none" extrusionOk="0">
                  <a:moveTo>
                    <a:pt x="0" y="263042"/>
                  </a:moveTo>
                  <a:cubicBezTo>
                    <a:pt x="-16608" y="83913"/>
                    <a:pt x="136340" y="-33299"/>
                    <a:pt x="299025" y="0"/>
                  </a:cubicBezTo>
                  <a:cubicBezTo>
                    <a:pt x="498565" y="2377"/>
                    <a:pt x="658067" y="-12960"/>
                    <a:pt x="855662" y="0"/>
                  </a:cubicBezTo>
                  <a:cubicBezTo>
                    <a:pt x="1053257" y="12960"/>
                    <a:pt x="1131712" y="8740"/>
                    <a:pt x="1363660" y="0"/>
                  </a:cubicBezTo>
                  <a:cubicBezTo>
                    <a:pt x="1595608" y="-8740"/>
                    <a:pt x="1708942" y="-11912"/>
                    <a:pt x="1920297" y="0"/>
                  </a:cubicBezTo>
                  <a:cubicBezTo>
                    <a:pt x="2090049" y="-974"/>
                    <a:pt x="2222050" y="143666"/>
                    <a:pt x="2219323" y="263042"/>
                  </a:cubicBezTo>
                  <a:cubicBezTo>
                    <a:pt x="2201579" y="436033"/>
                    <a:pt x="2243338" y="572053"/>
                    <a:pt x="2219323" y="768067"/>
                  </a:cubicBezTo>
                  <a:cubicBezTo>
                    <a:pt x="2195308" y="964081"/>
                    <a:pt x="2242128" y="1181373"/>
                    <a:pt x="2219323" y="1315177"/>
                  </a:cubicBezTo>
                  <a:cubicBezTo>
                    <a:pt x="2224566" y="1444326"/>
                    <a:pt x="2101762" y="1595863"/>
                    <a:pt x="1920297" y="1578219"/>
                  </a:cubicBezTo>
                  <a:cubicBezTo>
                    <a:pt x="1677086" y="1591460"/>
                    <a:pt x="1595476" y="1551676"/>
                    <a:pt x="1347448" y="1578219"/>
                  </a:cubicBezTo>
                  <a:cubicBezTo>
                    <a:pt x="1099420" y="1604762"/>
                    <a:pt x="924356" y="1574920"/>
                    <a:pt x="790811" y="1578219"/>
                  </a:cubicBezTo>
                  <a:cubicBezTo>
                    <a:pt x="657266" y="1581518"/>
                    <a:pt x="470829" y="1567792"/>
                    <a:pt x="299025" y="1578219"/>
                  </a:cubicBezTo>
                  <a:cubicBezTo>
                    <a:pt x="124360" y="1607892"/>
                    <a:pt x="-10559" y="1427200"/>
                    <a:pt x="0" y="1315177"/>
                  </a:cubicBezTo>
                  <a:cubicBezTo>
                    <a:pt x="3322" y="1144884"/>
                    <a:pt x="-9621" y="918934"/>
                    <a:pt x="0" y="789110"/>
                  </a:cubicBezTo>
                  <a:cubicBezTo>
                    <a:pt x="9621" y="659286"/>
                    <a:pt x="22830" y="375578"/>
                    <a:pt x="0" y="263042"/>
                  </a:cubicBezTo>
                  <a:close/>
                </a:path>
                <a:path w="2219323" h="1578219" stroke="0" extrusionOk="0">
                  <a:moveTo>
                    <a:pt x="0" y="263042"/>
                  </a:moveTo>
                  <a:cubicBezTo>
                    <a:pt x="-3520" y="115597"/>
                    <a:pt x="127122" y="2536"/>
                    <a:pt x="299025" y="0"/>
                  </a:cubicBezTo>
                  <a:cubicBezTo>
                    <a:pt x="544584" y="-16172"/>
                    <a:pt x="742467" y="-15664"/>
                    <a:pt x="871874" y="0"/>
                  </a:cubicBezTo>
                  <a:cubicBezTo>
                    <a:pt x="1001281" y="15664"/>
                    <a:pt x="1223481" y="-14222"/>
                    <a:pt x="1396086" y="0"/>
                  </a:cubicBezTo>
                  <a:cubicBezTo>
                    <a:pt x="1568691" y="14222"/>
                    <a:pt x="1811296" y="21110"/>
                    <a:pt x="1920297" y="0"/>
                  </a:cubicBezTo>
                  <a:cubicBezTo>
                    <a:pt x="2081407" y="-13004"/>
                    <a:pt x="2227950" y="85846"/>
                    <a:pt x="2219323" y="263042"/>
                  </a:cubicBezTo>
                  <a:cubicBezTo>
                    <a:pt x="2214883" y="393213"/>
                    <a:pt x="2212115" y="545148"/>
                    <a:pt x="2219323" y="768067"/>
                  </a:cubicBezTo>
                  <a:cubicBezTo>
                    <a:pt x="2226531" y="990986"/>
                    <a:pt x="2202730" y="1061435"/>
                    <a:pt x="2219323" y="1315177"/>
                  </a:cubicBezTo>
                  <a:cubicBezTo>
                    <a:pt x="2214968" y="1467655"/>
                    <a:pt x="2071998" y="1562624"/>
                    <a:pt x="1920297" y="1578219"/>
                  </a:cubicBezTo>
                  <a:cubicBezTo>
                    <a:pt x="1818300" y="1577160"/>
                    <a:pt x="1639776" y="1579956"/>
                    <a:pt x="1412298" y="1578219"/>
                  </a:cubicBezTo>
                  <a:cubicBezTo>
                    <a:pt x="1184820" y="1576482"/>
                    <a:pt x="1018755" y="1594638"/>
                    <a:pt x="871874" y="1578219"/>
                  </a:cubicBezTo>
                  <a:cubicBezTo>
                    <a:pt x="724993" y="1561800"/>
                    <a:pt x="448460" y="1597363"/>
                    <a:pt x="299025" y="1578219"/>
                  </a:cubicBezTo>
                  <a:cubicBezTo>
                    <a:pt x="152692" y="1601265"/>
                    <a:pt x="26572" y="1437185"/>
                    <a:pt x="0" y="1315177"/>
                  </a:cubicBezTo>
                  <a:cubicBezTo>
                    <a:pt x="-1113" y="1102743"/>
                    <a:pt x="-13652" y="926445"/>
                    <a:pt x="0" y="789110"/>
                  </a:cubicBezTo>
                  <a:cubicBezTo>
                    <a:pt x="13652" y="651775"/>
                    <a:pt x="21028" y="383281"/>
                    <a:pt x="0" y="26304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9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952256"/>
                        <a:gd name="connsiteY0" fmla="*/ 263042 h 1578219"/>
                        <a:gd name="connsiteX1" fmla="*/ 263042 w 1952256"/>
                        <a:gd name="connsiteY1" fmla="*/ 0 h 1578219"/>
                        <a:gd name="connsiteX2" fmla="*/ 1689214 w 1952256"/>
                        <a:gd name="connsiteY2" fmla="*/ 0 h 1578219"/>
                        <a:gd name="connsiteX3" fmla="*/ 1952256 w 1952256"/>
                        <a:gd name="connsiteY3" fmla="*/ 263042 h 1578219"/>
                        <a:gd name="connsiteX4" fmla="*/ 1952256 w 1952256"/>
                        <a:gd name="connsiteY4" fmla="*/ 1315177 h 1578219"/>
                        <a:gd name="connsiteX5" fmla="*/ 1689214 w 1952256"/>
                        <a:gd name="connsiteY5" fmla="*/ 1578219 h 1578219"/>
                        <a:gd name="connsiteX6" fmla="*/ 263042 w 1952256"/>
                        <a:gd name="connsiteY6" fmla="*/ 1578219 h 1578219"/>
                        <a:gd name="connsiteX7" fmla="*/ 0 w 1952256"/>
                        <a:gd name="connsiteY7" fmla="*/ 1315177 h 1578219"/>
                        <a:gd name="connsiteX8" fmla="*/ 0 w 1952256"/>
                        <a:gd name="connsiteY8" fmla="*/ 263042 h 157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52256" h="1578219">
                          <a:moveTo>
                            <a:pt x="0" y="263042"/>
                          </a:moveTo>
                          <a:cubicBezTo>
                            <a:pt x="0" y="117768"/>
                            <a:pt x="117768" y="0"/>
                            <a:pt x="263042" y="0"/>
                          </a:cubicBezTo>
                          <a:lnTo>
                            <a:pt x="1689214" y="0"/>
                          </a:lnTo>
                          <a:cubicBezTo>
                            <a:pt x="1834488" y="0"/>
                            <a:pt x="1952256" y="117768"/>
                            <a:pt x="1952256" y="263042"/>
                          </a:cubicBezTo>
                          <a:lnTo>
                            <a:pt x="1952256" y="1315177"/>
                          </a:lnTo>
                          <a:cubicBezTo>
                            <a:pt x="1952256" y="1460451"/>
                            <a:pt x="1834488" y="1578219"/>
                            <a:pt x="1689214" y="1578219"/>
                          </a:cubicBezTo>
                          <a:lnTo>
                            <a:pt x="263042" y="1578219"/>
                          </a:lnTo>
                          <a:cubicBezTo>
                            <a:pt x="117768" y="1578219"/>
                            <a:pt x="0" y="1460451"/>
                            <a:pt x="0" y="1315177"/>
                          </a:cubicBezTo>
                          <a:lnTo>
                            <a:pt x="0" y="263042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065" tIns="245623" rIns="512466" bIns="24562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kern="1200" dirty="0"/>
                <a:t>Design</a:t>
              </a:r>
              <a:br>
                <a:rPr lang="en-US" kern="1200" dirty="0"/>
              </a:br>
              <a:r>
                <a:rPr lang="en-US" kern="1200" dirty="0"/>
                <a:t> &amp;</a:t>
              </a: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kern="1200" dirty="0"/>
                <a:t>Construction</a:t>
              </a:r>
            </a:p>
          </p:txBody>
        </p:sp>
        <p:sp>
          <p:nvSpPr>
            <p:cNvPr id="12" name="Freeform: Shape 11" title="Step 3 title">
              <a:extLst>
                <a:ext uri="{FF2B5EF4-FFF2-40B4-BE49-F238E27FC236}">
                  <a16:creationId xmlns:a16="http://schemas.microsoft.com/office/drawing/2014/main" id="{249429F8-CEA7-4E3A-9BEB-522C837DA69A}"/>
                </a:ext>
              </a:extLst>
            </p:cNvPr>
            <p:cNvSpPr/>
            <p:nvPr/>
          </p:nvSpPr>
          <p:spPr>
            <a:xfrm>
              <a:off x="6031675" y="4793068"/>
              <a:ext cx="1174896" cy="1174896"/>
            </a:xfrm>
            <a:custGeom>
              <a:avLst/>
              <a:gdLst>
                <a:gd name="connsiteX0" fmla="*/ 0 w 1174896"/>
                <a:gd name="connsiteY0" fmla="*/ 587448 h 1174896"/>
                <a:gd name="connsiteX1" fmla="*/ 587448 w 1174896"/>
                <a:gd name="connsiteY1" fmla="*/ 0 h 1174896"/>
                <a:gd name="connsiteX2" fmla="*/ 1174896 w 1174896"/>
                <a:gd name="connsiteY2" fmla="*/ 587448 h 1174896"/>
                <a:gd name="connsiteX3" fmla="*/ 587448 w 1174896"/>
                <a:gd name="connsiteY3" fmla="*/ 1174896 h 1174896"/>
                <a:gd name="connsiteX4" fmla="*/ 0 w 1174896"/>
                <a:gd name="connsiteY4" fmla="*/ 587448 h 11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896" h="1174896">
                  <a:moveTo>
                    <a:pt x="0" y="587448"/>
                  </a:moveTo>
                  <a:cubicBezTo>
                    <a:pt x="0" y="263009"/>
                    <a:pt x="263009" y="0"/>
                    <a:pt x="587448" y="0"/>
                  </a:cubicBezTo>
                  <a:cubicBezTo>
                    <a:pt x="911887" y="0"/>
                    <a:pt x="1174896" y="263009"/>
                    <a:pt x="1174896" y="587448"/>
                  </a:cubicBezTo>
                  <a:cubicBezTo>
                    <a:pt x="1174896" y="911887"/>
                    <a:pt x="911887" y="1174896"/>
                    <a:pt x="587448" y="1174896"/>
                  </a:cubicBezTo>
                  <a:cubicBezTo>
                    <a:pt x="263009" y="1174896"/>
                    <a:pt x="0" y="911887"/>
                    <a:pt x="0" y="587448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060" tIns="172060" rIns="172060" bIns="1720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/>
                <a:t>Action</a:t>
              </a:r>
              <a:endParaRPr lang="en-US" b="1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BB0115-731C-42ED-905A-8657D67C9AC9}"/>
              </a:ext>
            </a:extLst>
          </p:cNvPr>
          <p:cNvGrpSpPr/>
          <p:nvPr/>
        </p:nvGrpSpPr>
        <p:grpSpPr>
          <a:xfrm>
            <a:off x="664332" y="1992071"/>
            <a:ext cx="5300584" cy="1174896"/>
            <a:chOff x="466232" y="2011860"/>
            <a:chExt cx="5300584" cy="1174896"/>
          </a:xfrm>
        </p:grpSpPr>
        <p:sp>
          <p:nvSpPr>
            <p:cNvPr id="7" name="Freeform: Shape 6" title="Step 1 - task description">
              <a:extLst>
                <a:ext uri="{FF2B5EF4-FFF2-40B4-BE49-F238E27FC236}">
                  <a16:creationId xmlns:a16="http://schemas.microsoft.com/office/drawing/2014/main" id="{8144ADC5-2CDD-4C9D-93A1-E74C1BBE2CB5}"/>
                </a:ext>
              </a:extLst>
            </p:cNvPr>
            <p:cNvSpPr/>
            <p:nvPr/>
          </p:nvSpPr>
          <p:spPr>
            <a:xfrm>
              <a:off x="1209897" y="2276143"/>
              <a:ext cx="1836301" cy="677514"/>
            </a:xfrm>
            <a:custGeom>
              <a:avLst/>
              <a:gdLst>
                <a:gd name="connsiteX0" fmla="*/ 0 w 1836301"/>
                <a:gd name="connsiteY0" fmla="*/ 101626 h 677514"/>
                <a:gd name="connsiteX1" fmla="*/ 456597 w 1836301"/>
                <a:gd name="connsiteY1" fmla="*/ 101626 h 677514"/>
                <a:gd name="connsiteX2" fmla="*/ 973404 w 1836301"/>
                <a:gd name="connsiteY2" fmla="*/ 101626 h 677514"/>
                <a:gd name="connsiteX3" fmla="*/ 1505264 w 1836301"/>
                <a:gd name="connsiteY3" fmla="*/ 101626 h 677514"/>
                <a:gd name="connsiteX4" fmla="*/ 1505264 w 1836301"/>
                <a:gd name="connsiteY4" fmla="*/ 0 h 677514"/>
                <a:gd name="connsiteX5" fmla="*/ 1836301 w 1836301"/>
                <a:gd name="connsiteY5" fmla="*/ 338757 h 677514"/>
                <a:gd name="connsiteX6" fmla="*/ 1505264 w 1836301"/>
                <a:gd name="connsiteY6" fmla="*/ 677514 h 677514"/>
                <a:gd name="connsiteX7" fmla="*/ 1505264 w 1836301"/>
                <a:gd name="connsiteY7" fmla="*/ 575887 h 677514"/>
                <a:gd name="connsiteX8" fmla="*/ 988457 w 1836301"/>
                <a:gd name="connsiteY8" fmla="*/ 575887 h 677514"/>
                <a:gd name="connsiteX9" fmla="*/ 471649 w 1836301"/>
                <a:gd name="connsiteY9" fmla="*/ 575887 h 677514"/>
                <a:gd name="connsiteX10" fmla="*/ 0 w 1836301"/>
                <a:gd name="connsiteY10" fmla="*/ 575887 h 677514"/>
                <a:gd name="connsiteX11" fmla="*/ 0 w 1836301"/>
                <a:gd name="connsiteY11" fmla="*/ 101626 h 67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6301" h="677514" fill="none" extrusionOk="0">
                  <a:moveTo>
                    <a:pt x="0" y="101626"/>
                  </a:moveTo>
                  <a:cubicBezTo>
                    <a:pt x="110431" y="114088"/>
                    <a:pt x="278345" y="79485"/>
                    <a:pt x="456597" y="101626"/>
                  </a:cubicBezTo>
                  <a:cubicBezTo>
                    <a:pt x="634849" y="123767"/>
                    <a:pt x="728972" y="80886"/>
                    <a:pt x="973404" y="101626"/>
                  </a:cubicBezTo>
                  <a:cubicBezTo>
                    <a:pt x="1217836" y="122366"/>
                    <a:pt x="1303198" y="86811"/>
                    <a:pt x="1505264" y="101626"/>
                  </a:cubicBezTo>
                  <a:cubicBezTo>
                    <a:pt x="1504555" y="56127"/>
                    <a:pt x="1503842" y="45263"/>
                    <a:pt x="1505264" y="0"/>
                  </a:cubicBezTo>
                  <a:cubicBezTo>
                    <a:pt x="1621455" y="120164"/>
                    <a:pt x="1737529" y="246497"/>
                    <a:pt x="1836301" y="338757"/>
                  </a:cubicBezTo>
                  <a:cubicBezTo>
                    <a:pt x="1745166" y="411441"/>
                    <a:pt x="1647372" y="550716"/>
                    <a:pt x="1505264" y="677514"/>
                  </a:cubicBezTo>
                  <a:cubicBezTo>
                    <a:pt x="1503814" y="656014"/>
                    <a:pt x="1500310" y="597728"/>
                    <a:pt x="1505264" y="575887"/>
                  </a:cubicBezTo>
                  <a:cubicBezTo>
                    <a:pt x="1362771" y="569585"/>
                    <a:pt x="1120846" y="583985"/>
                    <a:pt x="988457" y="575887"/>
                  </a:cubicBezTo>
                  <a:cubicBezTo>
                    <a:pt x="856068" y="567789"/>
                    <a:pt x="606862" y="598058"/>
                    <a:pt x="471649" y="575887"/>
                  </a:cubicBezTo>
                  <a:cubicBezTo>
                    <a:pt x="336436" y="553716"/>
                    <a:pt x="170383" y="568100"/>
                    <a:pt x="0" y="575887"/>
                  </a:cubicBezTo>
                  <a:cubicBezTo>
                    <a:pt x="22974" y="342522"/>
                    <a:pt x="5595" y="228315"/>
                    <a:pt x="0" y="101626"/>
                  </a:cubicBezTo>
                  <a:close/>
                </a:path>
                <a:path w="1836301" h="677514" stroke="0" extrusionOk="0">
                  <a:moveTo>
                    <a:pt x="0" y="101626"/>
                  </a:moveTo>
                  <a:cubicBezTo>
                    <a:pt x="247676" y="106496"/>
                    <a:pt x="355074" y="87581"/>
                    <a:pt x="516807" y="101626"/>
                  </a:cubicBezTo>
                  <a:cubicBezTo>
                    <a:pt x="678540" y="115671"/>
                    <a:pt x="815495" y="82582"/>
                    <a:pt x="973404" y="101626"/>
                  </a:cubicBezTo>
                  <a:cubicBezTo>
                    <a:pt x="1131313" y="120670"/>
                    <a:pt x="1376434" y="81805"/>
                    <a:pt x="1505264" y="101626"/>
                  </a:cubicBezTo>
                  <a:cubicBezTo>
                    <a:pt x="1504510" y="55950"/>
                    <a:pt x="1503654" y="21331"/>
                    <a:pt x="1505264" y="0"/>
                  </a:cubicBezTo>
                  <a:cubicBezTo>
                    <a:pt x="1627704" y="93026"/>
                    <a:pt x="1712999" y="235547"/>
                    <a:pt x="1836301" y="338757"/>
                  </a:cubicBezTo>
                  <a:cubicBezTo>
                    <a:pt x="1684718" y="480757"/>
                    <a:pt x="1616917" y="568619"/>
                    <a:pt x="1505264" y="677514"/>
                  </a:cubicBezTo>
                  <a:cubicBezTo>
                    <a:pt x="1500486" y="627408"/>
                    <a:pt x="1500687" y="613257"/>
                    <a:pt x="1505264" y="575887"/>
                  </a:cubicBezTo>
                  <a:cubicBezTo>
                    <a:pt x="1305494" y="566286"/>
                    <a:pt x="1217395" y="594465"/>
                    <a:pt x="988457" y="575887"/>
                  </a:cubicBezTo>
                  <a:cubicBezTo>
                    <a:pt x="759519" y="557309"/>
                    <a:pt x="597949" y="591059"/>
                    <a:pt x="471649" y="575887"/>
                  </a:cubicBezTo>
                  <a:cubicBezTo>
                    <a:pt x="345349" y="560715"/>
                    <a:pt x="150547" y="594612"/>
                    <a:pt x="0" y="575887"/>
                  </a:cubicBezTo>
                  <a:cubicBezTo>
                    <a:pt x="9748" y="347237"/>
                    <a:pt x="5814" y="273505"/>
                    <a:pt x="0" y="10162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3449137184">
                    <a:custGeom>
                      <a:avLst/>
                      <a:gdLst>
                        <a:gd name="connsiteX0" fmla="*/ 0 w 1736291"/>
                        <a:gd name="connsiteY0" fmla="*/ 93902 h 626015"/>
                        <a:gd name="connsiteX1" fmla="*/ 1423284 w 1736291"/>
                        <a:gd name="connsiteY1" fmla="*/ 93902 h 626015"/>
                        <a:gd name="connsiteX2" fmla="*/ 1423284 w 1736291"/>
                        <a:gd name="connsiteY2" fmla="*/ 0 h 626015"/>
                        <a:gd name="connsiteX3" fmla="*/ 1736291 w 1736291"/>
                        <a:gd name="connsiteY3" fmla="*/ 313008 h 626015"/>
                        <a:gd name="connsiteX4" fmla="*/ 1423284 w 1736291"/>
                        <a:gd name="connsiteY4" fmla="*/ 626015 h 626015"/>
                        <a:gd name="connsiteX5" fmla="*/ 1423284 w 1736291"/>
                        <a:gd name="connsiteY5" fmla="*/ 532113 h 626015"/>
                        <a:gd name="connsiteX6" fmla="*/ 0 w 1736291"/>
                        <a:gd name="connsiteY6" fmla="*/ 532113 h 626015"/>
                        <a:gd name="connsiteX7" fmla="*/ 0 w 1736291"/>
                        <a:gd name="connsiteY7" fmla="*/ 93902 h 62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736291" h="626015">
                          <a:moveTo>
                            <a:pt x="0" y="93902"/>
                          </a:moveTo>
                          <a:lnTo>
                            <a:pt x="1423284" y="93902"/>
                          </a:lnTo>
                          <a:lnTo>
                            <a:pt x="1423284" y="0"/>
                          </a:lnTo>
                          <a:lnTo>
                            <a:pt x="1736291" y="313008"/>
                          </a:lnTo>
                          <a:lnTo>
                            <a:pt x="1423284" y="626015"/>
                          </a:lnTo>
                          <a:lnTo>
                            <a:pt x="1423284" y="532113"/>
                          </a:lnTo>
                          <a:lnTo>
                            <a:pt x="0" y="532113"/>
                          </a:lnTo>
                          <a:lnTo>
                            <a:pt x="0" y="93902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633" tIns="102792" rIns="236885" bIns="10279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Preliminary</a:t>
              </a:r>
              <a:br>
                <a:rPr lang="en-US" sz="1600" kern="1200" dirty="0"/>
              </a:br>
              <a:r>
                <a:rPr lang="en-US" sz="1600" kern="1200" dirty="0"/>
                <a:t>Assessment</a:t>
              </a:r>
            </a:p>
          </p:txBody>
        </p:sp>
        <p:sp>
          <p:nvSpPr>
            <p:cNvPr id="8" name="Freeform: Shape 7" title="Step 1 title">
              <a:extLst>
                <a:ext uri="{FF2B5EF4-FFF2-40B4-BE49-F238E27FC236}">
                  <a16:creationId xmlns:a16="http://schemas.microsoft.com/office/drawing/2014/main" id="{45F33089-714F-4D64-82D1-399E2E1C0F7F}"/>
                </a:ext>
              </a:extLst>
            </p:cNvPr>
            <p:cNvSpPr/>
            <p:nvPr/>
          </p:nvSpPr>
          <p:spPr>
            <a:xfrm>
              <a:off x="466232" y="2011860"/>
              <a:ext cx="1188720" cy="1174896"/>
            </a:xfrm>
            <a:custGeom>
              <a:avLst/>
              <a:gdLst>
                <a:gd name="connsiteX0" fmla="*/ 0 w 1188720"/>
                <a:gd name="connsiteY0" fmla="*/ 587448 h 1174896"/>
                <a:gd name="connsiteX1" fmla="*/ 594360 w 1188720"/>
                <a:gd name="connsiteY1" fmla="*/ 0 h 1174896"/>
                <a:gd name="connsiteX2" fmla="*/ 1188720 w 1188720"/>
                <a:gd name="connsiteY2" fmla="*/ 587448 h 1174896"/>
                <a:gd name="connsiteX3" fmla="*/ 594360 w 1188720"/>
                <a:gd name="connsiteY3" fmla="*/ 1174896 h 1174896"/>
                <a:gd name="connsiteX4" fmla="*/ 0 w 1188720"/>
                <a:gd name="connsiteY4" fmla="*/ 587448 h 11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720" h="1174896">
                  <a:moveTo>
                    <a:pt x="0" y="587448"/>
                  </a:moveTo>
                  <a:cubicBezTo>
                    <a:pt x="0" y="263009"/>
                    <a:pt x="266104" y="0"/>
                    <a:pt x="594360" y="0"/>
                  </a:cubicBezTo>
                  <a:cubicBezTo>
                    <a:pt x="922616" y="0"/>
                    <a:pt x="1188720" y="263009"/>
                    <a:pt x="1188720" y="587448"/>
                  </a:cubicBezTo>
                  <a:cubicBezTo>
                    <a:pt x="1188720" y="911887"/>
                    <a:pt x="922616" y="1174896"/>
                    <a:pt x="594360" y="1174896"/>
                  </a:cubicBezTo>
                  <a:cubicBezTo>
                    <a:pt x="266104" y="1174896"/>
                    <a:pt x="0" y="911887"/>
                    <a:pt x="0" y="587448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974" tIns="180950" rIns="182974" bIns="18095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Sponsor Request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1A5D3B8-23B0-4305-8E6E-57868A5E4C2A}"/>
                </a:ext>
              </a:extLst>
            </p:cNvPr>
            <p:cNvSpPr txBox="1"/>
            <p:nvPr/>
          </p:nvSpPr>
          <p:spPr>
            <a:xfrm>
              <a:off x="3046198" y="2276142"/>
              <a:ext cx="2720618" cy="646331"/>
            </a:xfrm>
            <a:custGeom>
              <a:avLst/>
              <a:gdLst>
                <a:gd name="connsiteX0" fmla="*/ 0 w 2720618"/>
                <a:gd name="connsiteY0" fmla="*/ 0 h 646331"/>
                <a:gd name="connsiteX1" fmla="*/ 652948 w 2720618"/>
                <a:gd name="connsiteY1" fmla="*/ 0 h 646331"/>
                <a:gd name="connsiteX2" fmla="*/ 1333103 w 2720618"/>
                <a:gd name="connsiteY2" fmla="*/ 0 h 646331"/>
                <a:gd name="connsiteX3" fmla="*/ 2013257 w 2720618"/>
                <a:gd name="connsiteY3" fmla="*/ 0 h 646331"/>
                <a:gd name="connsiteX4" fmla="*/ 2720618 w 2720618"/>
                <a:gd name="connsiteY4" fmla="*/ 0 h 646331"/>
                <a:gd name="connsiteX5" fmla="*/ 2720618 w 2720618"/>
                <a:gd name="connsiteY5" fmla="*/ 646331 h 646331"/>
                <a:gd name="connsiteX6" fmla="*/ 2040464 w 2720618"/>
                <a:gd name="connsiteY6" fmla="*/ 646331 h 646331"/>
                <a:gd name="connsiteX7" fmla="*/ 1414721 w 2720618"/>
                <a:gd name="connsiteY7" fmla="*/ 646331 h 646331"/>
                <a:gd name="connsiteX8" fmla="*/ 788979 w 2720618"/>
                <a:gd name="connsiteY8" fmla="*/ 646331 h 646331"/>
                <a:gd name="connsiteX9" fmla="*/ 0 w 2720618"/>
                <a:gd name="connsiteY9" fmla="*/ 646331 h 646331"/>
                <a:gd name="connsiteX10" fmla="*/ 0 w 2720618"/>
                <a:gd name="connsiteY10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0618" h="646331" fill="none" extrusionOk="0">
                  <a:moveTo>
                    <a:pt x="0" y="0"/>
                  </a:moveTo>
                  <a:cubicBezTo>
                    <a:pt x="224750" y="-1683"/>
                    <a:pt x="438953" y="31019"/>
                    <a:pt x="652948" y="0"/>
                  </a:cubicBezTo>
                  <a:cubicBezTo>
                    <a:pt x="866943" y="-31019"/>
                    <a:pt x="1073167" y="-7334"/>
                    <a:pt x="1333103" y="0"/>
                  </a:cubicBezTo>
                  <a:cubicBezTo>
                    <a:pt x="1593039" y="7334"/>
                    <a:pt x="1759206" y="-18752"/>
                    <a:pt x="2013257" y="0"/>
                  </a:cubicBezTo>
                  <a:cubicBezTo>
                    <a:pt x="2267308" y="18752"/>
                    <a:pt x="2388187" y="-9458"/>
                    <a:pt x="2720618" y="0"/>
                  </a:cubicBezTo>
                  <a:cubicBezTo>
                    <a:pt x="2700269" y="308743"/>
                    <a:pt x="2752691" y="339723"/>
                    <a:pt x="2720618" y="646331"/>
                  </a:cubicBezTo>
                  <a:cubicBezTo>
                    <a:pt x="2419282" y="679954"/>
                    <a:pt x="2227114" y="636464"/>
                    <a:pt x="2040464" y="646331"/>
                  </a:cubicBezTo>
                  <a:cubicBezTo>
                    <a:pt x="1853814" y="656198"/>
                    <a:pt x="1627776" y="648064"/>
                    <a:pt x="1414721" y="646331"/>
                  </a:cubicBezTo>
                  <a:cubicBezTo>
                    <a:pt x="1201666" y="644598"/>
                    <a:pt x="995552" y="667205"/>
                    <a:pt x="788979" y="646331"/>
                  </a:cubicBezTo>
                  <a:cubicBezTo>
                    <a:pt x="582406" y="625457"/>
                    <a:pt x="207835" y="617139"/>
                    <a:pt x="0" y="646331"/>
                  </a:cubicBezTo>
                  <a:cubicBezTo>
                    <a:pt x="19852" y="476959"/>
                    <a:pt x="-6256" y="229849"/>
                    <a:pt x="0" y="0"/>
                  </a:cubicBezTo>
                  <a:close/>
                </a:path>
                <a:path w="2720618" h="646331" stroke="0" extrusionOk="0">
                  <a:moveTo>
                    <a:pt x="0" y="0"/>
                  </a:moveTo>
                  <a:cubicBezTo>
                    <a:pt x="285122" y="-25386"/>
                    <a:pt x="463197" y="5343"/>
                    <a:pt x="652948" y="0"/>
                  </a:cubicBezTo>
                  <a:cubicBezTo>
                    <a:pt x="842699" y="-5343"/>
                    <a:pt x="1126674" y="23135"/>
                    <a:pt x="1251484" y="0"/>
                  </a:cubicBezTo>
                  <a:cubicBezTo>
                    <a:pt x="1376294" y="-23135"/>
                    <a:pt x="1636507" y="-24611"/>
                    <a:pt x="1986051" y="0"/>
                  </a:cubicBezTo>
                  <a:cubicBezTo>
                    <a:pt x="2335595" y="24611"/>
                    <a:pt x="2538990" y="1863"/>
                    <a:pt x="2720618" y="0"/>
                  </a:cubicBezTo>
                  <a:cubicBezTo>
                    <a:pt x="2751574" y="233906"/>
                    <a:pt x="2743394" y="437436"/>
                    <a:pt x="2720618" y="646331"/>
                  </a:cubicBezTo>
                  <a:cubicBezTo>
                    <a:pt x="2590195" y="632215"/>
                    <a:pt x="2301650" y="670050"/>
                    <a:pt x="2094876" y="646331"/>
                  </a:cubicBezTo>
                  <a:cubicBezTo>
                    <a:pt x="1888102" y="622612"/>
                    <a:pt x="1673047" y="632918"/>
                    <a:pt x="1469134" y="646331"/>
                  </a:cubicBezTo>
                  <a:cubicBezTo>
                    <a:pt x="1265221" y="659744"/>
                    <a:pt x="1090067" y="627900"/>
                    <a:pt x="734567" y="646331"/>
                  </a:cubicBezTo>
                  <a:cubicBezTo>
                    <a:pt x="379067" y="664762"/>
                    <a:pt x="252222" y="666148"/>
                    <a:pt x="0" y="646331"/>
                  </a:cubicBezTo>
                  <a:cubicBezTo>
                    <a:pt x="-11696" y="394072"/>
                    <a:pt x="-16628" y="19844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Preliminary Investigation &amp; Feasibility Report  (</a:t>
              </a:r>
              <a:r>
                <a:rPr lang="en-US" b="1" dirty="0">
                  <a:solidFill>
                    <a:srgbClr val="C00000"/>
                  </a:solidFill>
                </a:rPr>
                <a:t>PIFR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3187C3-CB25-4663-9858-079BAA3C25B2}"/>
              </a:ext>
            </a:extLst>
          </p:cNvPr>
          <p:cNvGrpSpPr/>
          <p:nvPr/>
        </p:nvGrpSpPr>
        <p:grpSpPr>
          <a:xfrm>
            <a:off x="3314624" y="3216309"/>
            <a:ext cx="5363144" cy="1366758"/>
            <a:chOff x="2994410" y="3071118"/>
            <a:chExt cx="5363144" cy="1366758"/>
          </a:xfrm>
        </p:grpSpPr>
        <p:sp>
          <p:nvSpPr>
            <p:cNvPr id="9" name="Freeform: Shape 8" title="Step 2 - task description">
              <a:extLst>
                <a:ext uri="{FF2B5EF4-FFF2-40B4-BE49-F238E27FC236}">
                  <a16:creationId xmlns:a16="http://schemas.microsoft.com/office/drawing/2014/main" id="{8240987B-EECC-49EA-B0F1-BD7BED9021B1}"/>
                </a:ext>
              </a:extLst>
            </p:cNvPr>
            <p:cNvSpPr/>
            <p:nvPr/>
          </p:nvSpPr>
          <p:spPr>
            <a:xfrm>
              <a:off x="3450392" y="3071118"/>
              <a:ext cx="2549642" cy="1366758"/>
            </a:xfrm>
            <a:custGeom>
              <a:avLst/>
              <a:gdLst>
                <a:gd name="connsiteX0" fmla="*/ 0 w 2549642"/>
                <a:gd name="connsiteY0" fmla="*/ 205014 h 1366758"/>
                <a:gd name="connsiteX1" fmla="*/ 566100 w 2549642"/>
                <a:gd name="connsiteY1" fmla="*/ 205014 h 1366758"/>
                <a:gd name="connsiteX2" fmla="*/ 1150862 w 2549642"/>
                <a:gd name="connsiteY2" fmla="*/ 205014 h 1366758"/>
                <a:gd name="connsiteX3" fmla="*/ 1866263 w 2549642"/>
                <a:gd name="connsiteY3" fmla="*/ 205014 h 1366758"/>
                <a:gd name="connsiteX4" fmla="*/ 1866263 w 2549642"/>
                <a:gd name="connsiteY4" fmla="*/ 0 h 1366758"/>
                <a:gd name="connsiteX5" fmla="*/ 2187451 w 2549642"/>
                <a:gd name="connsiteY5" fmla="*/ 321188 h 1366758"/>
                <a:gd name="connsiteX6" fmla="*/ 2549642 w 2549642"/>
                <a:gd name="connsiteY6" fmla="*/ 683379 h 1366758"/>
                <a:gd name="connsiteX7" fmla="*/ 2201119 w 2549642"/>
                <a:gd name="connsiteY7" fmla="*/ 1031902 h 1366758"/>
                <a:gd name="connsiteX8" fmla="*/ 1866263 w 2549642"/>
                <a:gd name="connsiteY8" fmla="*/ 1366758 h 1366758"/>
                <a:gd name="connsiteX9" fmla="*/ 1866263 w 2549642"/>
                <a:gd name="connsiteY9" fmla="*/ 1161744 h 1366758"/>
                <a:gd name="connsiteX10" fmla="*/ 1300163 w 2549642"/>
                <a:gd name="connsiteY10" fmla="*/ 1161744 h 1366758"/>
                <a:gd name="connsiteX11" fmla="*/ 640750 w 2549642"/>
                <a:gd name="connsiteY11" fmla="*/ 1161744 h 1366758"/>
                <a:gd name="connsiteX12" fmla="*/ 0 w 2549642"/>
                <a:gd name="connsiteY12" fmla="*/ 1161744 h 1366758"/>
                <a:gd name="connsiteX13" fmla="*/ 0 w 2549642"/>
                <a:gd name="connsiteY13" fmla="*/ 712081 h 1366758"/>
                <a:gd name="connsiteX14" fmla="*/ 0 w 2549642"/>
                <a:gd name="connsiteY14" fmla="*/ 205014 h 136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642" h="1366758" fill="none" extrusionOk="0">
                  <a:moveTo>
                    <a:pt x="0" y="205014"/>
                  </a:moveTo>
                  <a:cubicBezTo>
                    <a:pt x="188472" y="208421"/>
                    <a:pt x="357978" y="232751"/>
                    <a:pt x="566100" y="205014"/>
                  </a:cubicBezTo>
                  <a:cubicBezTo>
                    <a:pt x="774222" y="177277"/>
                    <a:pt x="900330" y="224994"/>
                    <a:pt x="1150862" y="205014"/>
                  </a:cubicBezTo>
                  <a:cubicBezTo>
                    <a:pt x="1401394" y="185034"/>
                    <a:pt x="1596023" y="192564"/>
                    <a:pt x="1866263" y="205014"/>
                  </a:cubicBezTo>
                  <a:cubicBezTo>
                    <a:pt x="1866716" y="147210"/>
                    <a:pt x="1856162" y="85131"/>
                    <a:pt x="1866263" y="0"/>
                  </a:cubicBezTo>
                  <a:cubicBezTo>
                    <a:pt x="2008151" y="119581"/>
                    <a:pt x="2037789" y="163962"/>
                    <a:pt x="2187451" y="321188"/>
                  </a:cubicBezTo>
                  <a:cubicBezTo>
                    <a:pt x="2337113" y="478414"/>
                    <a:pt x="2432389" y="593763"/>
                    <a:pt x="2549642" y="683379"/>
                  </a:cubicBezTo>
                  <a:cubicBezTo>
                    <a:pt x="2427433" y="780824"/>
                    <a:pt x="2323722" y="923271"/>
                    <a:pt x="2201119" y="1031902"/>
                  </a:cubicBezTo>
                  <a:cubicBezTo>
                    <a:pt x="2078516" y="1140533"/>
                    <a:pt x="2005802" y="1257471"/>
                    <a:pt x="1866263" y="1366758"/>
                  </a:cubicBezTo>
                  <a:cubicBezTo>
                    <a:pt x="1859644" y="1291746"/>
                    <a:pt x="1866899" y="1231052"/>
                    <a:pt x="1866263" y="1161744"/>
                  </a:cubicBezTo>
                  <a:cubicBezTo>
                    <a:pt x="1635965" y="1157194"/>
                    <a:pt x="1523365" y="1133648"/>
                    <a:pt x="1300163" y="1161744"/>
                  </a:cubicBezTo>
                  <a:cubicBezTo>
                    <a:pt x="1076961" y="1189840"/>
                    <a:pt x="917657" y="1140459"/>
                    <a:pt x="640750" y="1161744"/>
                  </a:cubicBezTo>
                  <a:cubicBezTo>
                    <a:pt x="363843" y="1183029"/>
                    <a:pt x="194082" y="1144440"/>
                    <a:pt x="0" y="1161744"/>
                  </a:cubicBezTo>
                  <a:cubicBezTo>
                    <a:pt x="3953" y="997832"/>
                    <a:pt x="15125" y="829918"/>
                    <a:pt x="0" y="712081"/>
                  </a:cubicBezTo>
                  <a:cubicBezTo>
                    <a:pt x="-15125" y="594244"/>
                    <a:pt x="-858" y="412116"/>
                    <a:pt x="0" y="205014"/>
                  </a:cubicBezTo>
                  <a:close/>
                </a:path>
                <a:path w="2549642" h="1366758" stroke="0" extrusionOk="0">
                  <a:moveTo>
                    <a:pt x="0" y="205014"/>
                  </a:moveTo>
                  <a:cubicBezTo>
                    <a:pt x="267934" y="188933"/>
                    <a:pt x="425822" y="187650"/>
                    <a:pt x="603425" y="205014"/>
                  </a:cubicBezTo>
                  <a:cubicBezTo>
                    <a:pt x="781029" y="222378"/>
                    <a:pt x="903451" y="210994"/>
                    <a:pt x="1169525" y="205014"/>
                  </a:cubicBezTo>
                  <a:cubicBezTo>
                    <a:pt x="1435599" y="199034"/>
                    <a:pt x="1695966" y="195168"/>
                    <a:pt x="1866263" y="205014"/>
                  </a:cubicBezTo>
                  <a:cubicBezTo>
                    <a:pt x="1856148" y="153857"/>
                    <a:pt x="1861206" y="57665"/>
                    <a:pt x="1866263" y="0"/>
                  </a:cubicBezTo>
                  <a:cubicBezTo>
                    <a:pt x="1992703" y="102273"/>
                    <a:pt x="2118675" y="256812"/>
                    <a:pt x="2201119" y="334856"/>
                  </a:cubicBezTo>
                  <a:cubicBezTo>
                    <a:pt x="2283563" y="412900"/>
                    <a:pt x="2434602" y="598524"/>
                    <a:pt x="2549642" y="683379"/>
                  </a:cubicBezTo>
                  <a:cubicBezTo>
                    <a:pt x="2475565" y="763872"/>
                    <a:pt x="2296761" y="952005"/>
                    <a:pt x="2207953" y="1025069"/>
                  </a:cubicBezTo>
                  <a:cubicBezTo>
                    <a:pt x="2119144" y="1098132"/>
                    <a:pt x="1943607" y="1265222"/>
                    <a:pt x="1866263" y="1366758"/>
                  </a:cubicBezTo>
                  <a:cubicBezTo>
                    <a:pt x="1872976" y="1286502"/>
                    <a:pt x="1865984" y="1206155"/>
                    <a:pt x="1866263" y="1161744"/>
                  </a:cubicBezTo>
                  <a:cubicBezTo>
                    <a:pt x="1672350" y="1186298"/>
                    <a:pt x="1529227" y="1154195"/>
                    <a:pt x="1206850" y="1161744"/>
                  </a:cubicBezTo>
                  <a:cubicBezTo>
                    <a:pt x="884473" y="1169293"/>
                    <a:pt x="816659" y="1157584"/>
                    <a:pt x="584762" y="1161744"/>
                  </a:cubicBezTo>
                  <a:cubicBezTo>
                    <a:pt x="352865" y="1165904"/>
                    <a:pt x="187397" y="1162559"/>
                    <a:pt x="0" y="1161744"/>
                  </a:cubicBezTo>
                  <a:cubicBezTo>
                    <a:pt x="3593" y="993968"/>
                    <a:pt x="1646" y="826959"/>
                    <a:pt x="0" y="702514"/>
                  </a:cubicBezTo>
                  <a:cubicBezTo>
                    <a:pt x="-1646" y="578069"/>
                    <a:pt x="-18059" y="419387"/>
                    <a:pt x="0" y="2050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354698163">
                    <a:custGeom>
                      <a:avLst/>
                      <a:gdLst>
                        <a:gd name="connsiteX0" fmla="*/ 0 w 2549642"/>
                        <a:gd name="connsiteY0" fmla="*/ 205014 h 1366758"/>
                        <a:gd name="connsiteX1" fmla="*/ 1866263 w 2549642"/>
                        <a:gd name="connsiteY1" fmla="*/ 205014 h 1366758"/>
                        <a:gd name="connsiteX2" fmla="*/ 1866263 w 2549642"/>
                        <a:gd name="connsiteY2" fmla="*/ 0 h 1366758"/>
                        <a:gd name="connsiteX3" fmla="*/ 2549642 w 2549642"/>
                        <a:gd name="connsiteY3" fmla="*/ 683379 h 1366758"/>
                        <a:gd name="connsiteX4" fmla="*/ 1866263 w 2549642"/>
                        <a:gd name="connsiteY4" fmla="*/ 1366758 h 1366758"/>
                        <a:gd name="connsiteX5" fmla="*/ 1866263 w 2549642"/>
                        <a:gd name="connsiteY5" fmla="*/ 1161744 h 1366758"/>
                        <a:gd name="connsiteX6" fmla="*/ 0 w 2549642"/>
                        <a:gd name="connsiteY6" fmla="*/ 1161744 h 1366758"/>
                        <a:gd name="connsiteX7" fmla="*/ 0 w 2549642"/>
                        <a:gd name="connsiteY7" fmla="*/ 205014 h 1366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49642" h="1366758">
                          <a:moveTo>
                            <a:pt x="0" y="205014"/>
                          </a:moveTo>
                          <a:lnTo>
                            <a:pt x="1866263" y="205014"/>
                          </a:lnTo>
                          <a:lnTo>
                            <a:pt x="1866263" y="0"/>
                          </a:lnTo>
                          <a:lnTo>
                            <a:pt x="2549642" y="683379"/>
                          </a:lnTo>
                          <a:lnTo>
                            <a:pt x="1866263" y="1366758"/>
                          </a:lnTo>
                          <a:lnTo>
                            <a:pt x="1866263" y="1161744"/>
                          </a:lnTo>
                          <a:lnTo>
                            <a:pt x="0" y="1161744"/>
                          </a:lnTo>
                          <a:lnTo>
                            <a:pt x="0" y="205014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7411" tIns="213904" rIns="478365" bIns="21390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Planning &amp; Environmental</a:t>
              </a:r>
              <a:br>
                <a:rPr lang="en-US" sz="1600" kern="1200" dirty="0"/>
              </a:br>
              <a:r>
                <a:rPr lang="en-US" sz="1600" kern="1200" dirty="0"/>
                <a:t>Compliance</a:t>
              </a:r>
            </a:p>
          </p:txBody>
        </p:sp>
        <p:sp>
          <p:nvSpPr>
            <p:cNvPr id="10" name="Freeform: Shape 9" title="Step 2 title">
              <a:extLst>
                <a:ext uri="{FF2B5EF4-FFF2-40B4-BE49-F238E27FC236}">
                  <a16:creationId xmlns:a16="http://schemas.microsoft.com/office/drawing/2014/main" id="{C4348A64-2EDC-4A98-A4B1-75D2073F194F}"/>
                </a:ext>
              </a:extLst>
            </p:cNvPr>
            <p:cNvSpPr/>
            <p:nvPr/>
          </p:nvSpPr>
          <p:spPr>
            <a:xfrm>
              <a:off x="2994410" y="3169802"/>
              <a:ext cx="1167143" cy="1167143"/>
            </a:xfrm>
            <a:custGeom>
              <a:avLst/>
              <a:gdLst>
                <a:gd name="connsiteX0" fmla="*/ 0 w 1167143"/>
                <a:gd name="connsiteY0" fmla="*/ 583572 h 1167143"/>
                <a:gd name="connsiteX1" fmla="*/ 583572 w 1167143"/>
                <a:gd name="connsiteY1" fmla="*/ 0 h 1167143"/>
                <a:gd name="connsiteX2" fmla="*/ 1167144 w 1167143"/>
                <a:gd name="connsiteY2" fmla="*/ 583572 h 1167143"/>
                <a:gd name="connsiteX3" fmla="*/ 583572 w 1167143"/>
                <a:gd name="connsiteY3" fmla="*/ 1167144 h 1167143"/>
                <a:gd name="connsiteX4" fmla="*/ 0 w 1167143"/>
                <a:gd name="connsiteY4" fmla="*/ 583572 h 116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143" h="1167143">
                  <a:moveTo>
                    <a:pt x="0" y="583572"/>
                  </a:moveTo>
                  <a:cubicBezTo>
                    <a:pt x="0" y="261274"/>
                    <a:pt x="261274" y="0"/>
                    <a:pt x="583572" y="0"/>
                  </a:cubicBezTo>
                  <a:cubicBezTo>
                    <a:pt x="905870" y="0"/>
                    <a:pt x="1167144" y="261274"/>
                    <a:pt x="1167144" y="583572"/>
                  </a:cubicBezTo>
                  <a:cubicBezTo>
                    <a:pt x="1167144" y="905870"/>
                    <a:pt x="905870" y="1167144"/>
                    <a:pt x="583572" y="1167144"/>
                  </a:cubicBezTo>
                  <a:cubicBezTo>
                    <a:pt x="261274" y="1167144"/>
                    <a:pt x="0" y="905870"/>
                    <a:pt x="0" y="583572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924" tIns="170924" rIns="170924" bIns="17092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b="1" kern="1200" dirty="0"/>
                <a:t>Planning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AC29E6-9B94-4575-A8EC-ADCC6CE599E7}"/>
                </a:ext>
              </a:extLst>
            </p:cNvPr>
            <p:cNvSpPr txBox="1"/>
            <p:nvPr/>
          </p:nvSpPr>
          <p:spPr>
            <a:xfrm>
              <a:off x="6055588" y="3291708"/>
              <a:ext cx="2301966" cy="646331"/>
            </a:xfrm>
            <a:custGeom>
              <a:avLst/>
              <a:gdLst>
                <a:gd name="connsiteX0" fmla="*/ 0 w 2301966"/>
                <a:gd name="connsiteY0" fmla="*/ 0 h 646331"/>
                <a:gd name="connsiteX1" fmla="*/ 552472 w 2301966"/>
                <a:gd name="connsiteY1" fmla="*/ 0 h 646331"/>
                <a:gd name="connsiteX2" fmla="*/ 1127963 w 2301966"/>
                <a:gd name="connsiteY2" fmla="*/ 0 h 646331"/>
                <a:gd name="connsiteX3" fmla="*/ 1703455 w 2301966"/>
                <a:gd name="connsiteY3" fmla="*/ 0 h 646331"/>
                <a:gd name="connsiteX4" fmla="*/ 2301966 w 2301966"/>
                <a:gd name="connsiteY4" fmla="*/ 0 h 646331"/>
                <a:gd name="connsiteX5" fmla="*/ 2301966 w 2301966"/>
                <a:gd name="connsiteY5" fmla="*/ 646331 h 646331"/>
                <a:gd name="connsiteX6" fmla="*/ 1726475 w 2301966"/>
                <a:gd name="connsiteY6" fmla="*/ 646331 h 646331"/>
                <a:gd name="connsiteX7" fmla="*/ 1197022 w 2301966"/>
                <a:gd name="connsiteY7" fmla="*/ 646331 h 646331"/>
                <a:gd name="connsiteX8" fmla="*/ 667570 w 2301966"/>
                <a:gd name="connsiteY8" fmla="*/ 646331 h 646331"/>
                <a:gd name="connsiteX9" fmla="*/ 0 w 2301966"/>
                <a:gd name="connsiteY9" fmla="*/ 646331 h 646331"/>
                <a:gd name="connsiteX10" fmla="*/ 0 w 2301966"/>
                <a:gd name="connsiteY10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1966" h="646331" fill="none" extrusionOk="0">
                  <a:moveTo>
                    <a:pt x="0" y="0"/>
                  </a:moveTo>
                  <a:cubicBezTo>
                    <a:pt x="272084" y="-24178"/>
                    <a:pt x="376514" y="-11921"/>
                    <a:pt x="552472" y="0"/>
                  </a:cubicBezTo>
                  <a:cubicBezTo>
                    <a:pt x="728430" y="11921"/>
                    <a:pt x="908928" y="21040"/>
                    <a:pt x="1127963" y="0"/>
                  </a:cubicBezTo>
                  <a:cubicBezTo>
                    <a:pt x="1346998" y="-21040"/>
                    <a:pt x="1445831" y="11892"/>
                    <a:pt x="1703455" y="0"/>
                  </a:cubicBezTo>
                  <a:cubicBezTo>
                    <a:pt x="1961079" y="-11892"/>
                    <a:pt x="2138410" y="-17933"/>
                    <a:pt x="2301966" y="0"/>
                  </a:cubicBezTo>
                  <a:cubicBezTo>
                    <a:pt x="2281617" y="308743"/>
                    <a:pt x="2334039" y="339723"/>
                    <a:pt x="2301966" y="646331"/>
                  </a:cubicBezTo>
                  <a:cubicBezTo>
                    <a:pt x="2149914" y="665963"/>
                    <a:pt x="1981110" y="625576"/>
                    <a:pt x="1726475" y="646331"/>
                  </a:cubicBezTo>
                  <a:cubicBezTo>
                    <a:pt x="1471840" y="667086"/>
                    <a:pt x="1438609" y="661007"/>
                    <a:pt x="1197022" y="646331"/>
                  </a:cubicBezTo>
                  <a:cubicBezTo>
                    <a:pt x="955435" y="631655"/>
                    <a:pt x="797518" y="621357"/>
                    <a:pt x="667570" y="646331"/>
                  </a:cubicBezTo>
                  <a:cubicBezTo>
                    <a:pt x="537622" y="671305"/>
                    <a:pt x="184942" y="619534"/>
                    <a:pt x="0" y="646331"/>
                  </a:cubicBezTo>
                  <a:cubicBezTo>
                    <a:pt x="19852" y="476959"/>
                    <a:pt x="-6256" y="229849"/>
                    <a:pt x="0" y="0"/>
                  </a:cubicBezTo>
                  <a:close/>
                </a:path>
                <a:path w="2301966" h="646331" stroke="0" extrusionOk="0">
                  <a:moveTo>
                    <a:pt x="0" y="0"/>
                  </a:moveTo>
                  <a:cubicBezTo>
                    <a:pt x="148847" y="-15486"/>
                    <a:pt x="311502" y="8292"/>
                    <a:pt x="552472" y="0"/>
                  </a:cubicBezTo>
                  <a:cubicBezTo>
                    <a:pt x="793442" y="-8292"/>
                    <a:pt x="947281" y="-19018"/>
                    <a:pt x="1058904" y="0"/>
                  </a:cubicBezTo>
                  <a:cubicBezTo>
                    <a:pt x="1170527" y="19018"/>
                    <a:pt x="1432467" y="2716"/>
                    <a:pt x="1680435" y="0"/>
                  </a:cubicBezTo>
                  <a:cubicBezTo>
                    <a:pt x="1928403" y="-2716"/>
                    <a:pt x="2116352" y="30556"/>
                    <a:pt x="2301966" y="0"/>
                  </a:cubicBezTo>
                  <a:cubicBezTo>
                    <a:pt x="2332922" y="233906"/>
                    <a:pt x="2324742" y="437436"/>
                    <a:pt x="2301966" y="646331"/>
                  </a:cubicBezTo>
                  <a:cubicBezTo>
                    <a:pt x="2157724" y="633566"/>
                    <a:pt x="1882874" y="662833"/>
                    <a:pt x="1772514" y="646331"/>
                  </a:cubicBezTo>
                  <a:cubicBezTo>
                    <a:pt x="1662154" y="629829"/>
                    <a:pt x="1397321" y="653464"/>
                    <a:pt x="1243062" y="646331"/>
                  </a:cubicBezTo>
                  <a:cubicBezTo>
                    <a:pt x="1088803" y="639198"/>
                    <a:pt x="836308" y="676953"/>
                    <a:pt x="621531" y="646331"/>
                  </a:cubicBezTo>
                  <a:cubicBezTo>
                    <a:pt x="406754" y="615709"/>
                    <a:pt x="125948" y="619915"/>
                    <a:pt x="0" y="646331"/>
                  </a:cubicBezTo>
                  <a:cubicBezTo>
                    <a:pt x="-11696" y="394072"/>
                    <a:pt x="-16628" y="19844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Watershed Plan</a:t>
              </a:r>
              <a:br>
                <a:rPr lang="en-US" dirty="0"/>
              </a:br>
              <a:r>
                <a:rPr lang="en-US" dirty="0"/>
                <a:t> &amp; EA or EIS</a:t>
              </a:r>
            </a:p>
          </p:txBody>
        </p:sp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1CBFDA0-35B0-461A-9177-CB125845D040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16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1018"/>
            <a:ext cx="7886700" cy="971484"/>
          </a:xfrm>
        </p:spPr>
        <p:txBody>
          <a:bodyPr>
            <a:noAutofit/>
          </a:bodyPr>
          <a:lstStyle/>
          <a:p>
            <a:r>
              <a:rPr lang="en-US" sz="4000" b="1" i="0" u="none" strike="noStrike" baseline="0" dirty="0">
                <a:solidFill>
                  <a:srgbClr val="205E52"/>
                </a:solidFill>
                <a:latin typeface="+mn-lt"/>
              </a:rPr>
              <a:t>Watershed Operations Program</a:t>
            </a:r>
            <a:br>
              <a:rPr lang="en-US" sz="3200" b="1" i="0" u="none" strike="noStrike" baseline="0" dirty="0">
                <a:solidFill>
                  <a:srgbClr val="205E52"/>
                </a:solidFill>
                <a:latin typeface="+mn-lt"/>
              </a:rPr>
            </a:br>
            <a:r>
              <a:rPr lang="en-US" sz="3200" b="1" i="1" u="none" strike="noStrike" baseline="0" dirty="0">
                <a:solidFill>
                  <a:srgbClr val="205E52"/>
                </a:solidFill>
                <a:latin typeface="+mn-lt"/>
              </a:rPr>
              <a:t>Financial Assistance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7F385DE-A3A3-457D-A032-6C8DCA322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92979"/>
              </p:ext>
            </p:extLst>
          </p:nvPr>
        </p:nvGraphicFramePr>
        <p:xfrm>
          <a:off x="451485" y="2326990"/>
          <a:ext cx="8241030" cy="3429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1830">
                  <a:extLst>
                    <a:ext uri="{9D8B030D-6E8A-4147-A177-3AD203B41FA5}">
                      <a16:colId xmlns:a16="http://schemas.microsoft.com/office/drawing/2014/main" val="182531216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924943636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40475650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6768356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979175290"/>
                    </a:ext>
                  </a:extLst>
                </a:gridCol>
              </a:tblGrid>
              <a:tr h="8057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Purpose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Planning &amp; Engineering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Construction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Land Rights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Permits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 O&amp;M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292205"/>
                  </a:ext>
                </a:extLst>
              </a:tr>
              <a:tr h="5261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Agricultural Water Management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 to 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up to 75%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827409"/>
                  </a:ext>
                </a:extLst>
              </a:tr>
              <a:tr h="5261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Watershed Protection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9504"/>
                  </a:ext>
                </a:extLst>
              </a:tr>
              <a:tr h="5261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Flood Prevention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624576"/>
                  </a:ext>
                </a:extLst>
              </a:tr>
              <a:tr h="5189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Fish &amp; Wildlife or Recreation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 to 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 to 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798773"/>
                  </a:ext>
                </a:extLst>
              </a:tr>
              <a:tr h="5261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Municipal/Industrial Water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 to 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4109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9D28C1-8554-4284-A018-F912771B71BA}"/>
              </a:ext>
            </a:extLst>
          </p:cNvPr>
          <p:cNvSpPr txBox="1"/>
          <p:nvPr/>
        </p:nvSpPr>
        <p:spPr>
          <a:xfrm>
            <a:off x="543306" y="5756493"/>
            <a:ext cx="6808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baseline="0" dirty="0">
                <a:solidFill>
                  <a:srgbClr val="205E52"/>
                </a:solidFill>
              </a:rPr>
              <a:t>“Variable” = must not exceed the rate for other NRCS/USDA programs</a:t>
            </a:r>
            <a:endParaRPr lang="en-US" i="1" dirty="0">
              <a:solidFill>
                <a:srgbClr val="205E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414E1-7331-4FD1-B219-DEFF932D357F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17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8B660-13B8-446D-AFF3-E258C8F0BBD7}"/>
              </a:ext>
            </a:extLst>
          </p:cNvPr>
          <p:cNvSpPr txBox="1"/>
          <p:nvPr/>
        </p:nvSpPr>
        <p:spPr>
          <a:xfrm>
            <a:off x="3863341" y="1957658"/>
            <a:ext cx="48291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i="1" u="none" strike="noStrike" baseline="0" dirty="0">
                <a:solidFill>
                  <a:srgbClr val="205E52"/>
                </a:solidFill>
                <a:latin typeface="+mn-lt"/>
              </a:rPr>
              <a:t>The Federal Share of Project Costs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670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Sponsor Requirements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4861"/>
            <a:ext cx="7735062" cy="3577209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i="0" u="none" strike="noStrike" baseline="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1E0352B-E136-416D-BD7E-4EAB1479E57F}"/>
              </a:ext>
            </a:extLst>
          </p:cNvPr>
          <p:cNvSpPr txBox="1">
            <a:spLocks/>
          </p:cNvSpPr>
          <p:nvPr/>
        </p:nvSpPr>
        <p:spPr>
          <a:xfrm>
            <a:off x="628650" y="1640395"/>
            <a:ext cx="7735062" cy="3577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The Sponsoring Local Organization (</a:t>
            </a:r>
            <a:r>
              <a:rPr lang="en-US" sz="3200" dirty="0">
                <a:solidFill>
                  <a:srgbClr val="C00000"/>
                </a:solidFill>
              </a:rPr>
              <a:t>SLO</a:t>
            </a:r>
            <a:r>
              <a:rPr lang="en-US" sz="3200" dirty="0"/>
              <a:t>), </a:t>
            </a:r>
            <a:br>
              <a:rPr lang="en-US" sz="3200" dirty="0"/>
            </a:br>
            <a:r>
              <a:rPr lang="en-US" sz="3200" dirty="0"/>
              <a:t>a.k.a. the “</a:t>
            </a:r>
            <a:r>
              <a:rPr lang="en-US" sz="3200" dirty="0">
                <a:solidFill>
                  <a:srgbClr val="205E52"/>
                </a:solidFill>
              </a:rPr>
              <a:t>Sponsor” </a:t>
            </a:r>
            <a:r>
              <a:rPr lang="en-US" sz="3200" dirty="0"/>
              <a:t>must have: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The 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Power of Eminent Domain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The</a:t>
            </a:r>
            <a:r>
              <a:rPr lang="en-US" dirty="0">
                <a:solidFill>
                  <a:srgbClr val="000000"/>
                </a:solidFill>
              </a:rPr>
              <a:t> Ability to </a:t>
            </a:r>
            <a:r>
              <a:rPr lang="en-US" b="1" dirty="0">
                <a:solidFill>
                  <a:srgbClr val="000000"/>
                </a:solidFill>
              </a:rPr>
              <a:t>Acquire </a:t>
            </a:r>
            <a:r>
              <a:rPr lang="en-US" b="1" i="0" u="none" strike="noStrike" baseline="0" dirty="0"/>
              <a:t>Permits &amp; Licenses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0" u="none" strike="noStrike" baseline="0" dirty="0"/>
              <a:t>Authority to Levy Taxes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The</a:t>
            </a:r>
            <a:r>
              <a:rPr lang="en-US" dirty="0"/>
              <a:t> </a:t>
            </a:r>
            <a:r>
              <a:rPr lang="en-US" b="1" dirty="0"/>
              <a:t>Ability to Enter Into Agreements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7FB20-786F-42AD-AAF1-5758A262A155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18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Sponsor Responsibilities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588" y="1840393"/>
            <a:ext cx="7574824" cy="3554567"/>
          </a:xfrm>
        </p:spPr>
        <p:txBody>
          <a:bodyPr>
            <a:noAutofit/>
          </a:bodyPr>
          <a:lstStyle/>
          <a:p>
            <a:pPr mar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Encourage/Obtain </a:t>
            </a:r>
            <a:r>
              <a:rPr lang="en-US" i="0" u="none" strike="noStrike" baseline="0" dirty="0">
                <a:solidFill>
                  <a:srgbClr val="000000"/>
                </a:solidFill>
              </a:rPr>
              <a:t>Public Participation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Provide the Local Share of Project Costs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Obtain Permits &amp; </a:t>
            </a:r>
            <a:r>
              <a:rPr lang="en-US" i="0" u="none" strike="noStrike" baseline="0" dirty="0">
                <a:solidFill>
                  <a:srgbClr val="000000"/>
                </a:solidFill>
              </a:rPr>
              <a:t>Land Rights </a:t>
            </a:r>
            <a:r>
              <a:rPr lang="en-US" i="1" u="none" strike="noStrike" baseline="0" dirty="0">
                <a:solidFill>
                  <a:schemeClr val="accent6">
                    <a:lumMod val="75000"/>
                  </a:schemeClr>
                </a:solidFill>
              </a:rPr>
              <a:t>(and water rights) 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Perform </a:t>
            </a:r>
            <a:r>
              <a:rPr lang="en-US" i="0" u="none" strike="noStrike" baseline="0" dirty="0">
                <a:solidFill>
                  <a:srgbClr val="000000"/>
                </a:solidFill>
              </a:rPr>
              <a:t>Construction Contracting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0" u="none" strike="noStrike" baseline="0" dirty="0">
                <a:solidFill>
                  <a:srgbClr val="000000"/>
                </a:solidFill>
              </a:rPr>
              <a:t>Provide for Operation and Maintenance (O&amp;M)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21EFD-5662-4568-9579-4C5A9CE5356B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19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0786-FEA5-46C1-A95A-465C01A83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20700"/>
            <a:ext cx="7772400" cy="965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205E52"/>
                </a:solidFill>
              </a:rPr>
              <a:t>NRCS Watershed Programs</a:t>
            </a:r>
            <a:endParaRPr lang="en-US" sz="3600" dirty="0">
              <a:solidFill>
                <a:srgbClr val="205E5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48F12-54AD-4D87-B6F3-A2F7A23A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8075"/>
            <a:ext cx="7178040" cy="356448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205E52"/>
                </a:solidFill>
                <a:effectLst/>
              </a:rPr>
              <a:t>Discussion Objectives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b="1" i="0" u="none" strike="noStrike" dirty="0">
              <a:solidFill>
                <a:srgbClr val="005782"/>
              </a:solidFill>
              <a:effectLst/>
            </a:endParaRP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To be aware of some features &amp; benefits of the “Watershed” Program, and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To know how to request NRCS assistance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07C15CD-5C34-4D37-9C3A-A4331700DDCD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2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F7FD-0A7C-404D-9509-567F8394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0874"/>
            <a:ext cx="7886700" cy="8972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05E52"/>
                </a:solidFill>
              </a:rPr>
              <a:t>How to Request PL-566 Assistance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2795-6764-46EE-A15C-6F9FE740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2142019"/>
            <a:ext cx="7886700" cy="22958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Talk to us, let’s see if the program fits your needs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Identify one or more potential Sponsors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205E52"/>
                </a:solidFill>
              </a:rPr>
              <a:t>Send NRCS a formal request letter </a:t>
            </a:r>
            <a:br>
              <a:rPr lang="en-US" dirty="0"/>
            </a:br>
            <a:r>
              <a:rPr lang="en-US" dirty="0"/>
              <a:t>     </a:t>
            </a:r>
            <a:r>
              <a:rPr lang="en-US" sz="2400" i="1" dirty="0"/>
              <a:t>(we’ll give you the template)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B623256-1DAA-471E-8F4B-18D2FB452007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20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Watershed Preliminary Assessment</a:t>
            </a:r>
            <a:endParaRPr lang="en-US" dirty="0"/>
          </a:p>
        </p:txBody>
      </p:sp>
      <p:sp>
        <p:nvSpPr>
          <p:cNvPr id="7" name="Freeform: Shape 6" title="Step 1 - task description">
            <a:extLst>
              <a:ext uri="{FF2B5EF4-FFF2-40B4-BE49-F238E27FC236}">
                <a16:creationId xmlns:a16="http://schemas.microsoft.com/office/drawing/2014/main" id="{B352F338-A747-42FA-905E-52891333C71D}"/>
              </a:ext>
            </a:extLst>
          </p:cNvPr>
          <p:cNvSpPr/>
          <p:nvPr/>
        </p:nvSpPr>
        <p:spPr>
          <a:xfrm>
            <a:off x="425497" y="1780031"/>
            <a:ext cx="6414215" cy="3084576"/>
          </a:xfrm>
          <a:custGeom>
            <a:avLst/>
            <a:gdLst>
              <a:gd name="connsiteX0" fmla="*/ 0 w 1794654"/>
              <a:gd name="connsiteY0" fmla="*/ 97059 h 647057"/>
              <a:gd name="connsiteX1" fmla="*/ 1471126 w 1794654"/>
              <a:gd name="connsiteY1" fmla="*/ 97059 h 647057"/>
              <a:gd name="connsiteX2" fmla="*/ 1471126 w 1794654"/>
              <a:gd name="connsiteY2" fmla="*/ 0 h 647057"/>
              <a:gd name="connsiteX3" fmla="*/ 1794654 w 1794654"/>
              <a:gd name="connsiteY3" fmla="*/ 323529 h 647057"/>
              <a:gd name="connsiteX4" fmla="*/ 1471126 w 1794654"/>
              <a:gd name="connsiteY4" fmla="*/ 647057 h 647057"/>
              <a:gd name="connsiteX5" fmla="*/ 1471126 w 1794654"/>
              <a:gd name="connsiteY5" fmla="*/ 549998 h 647057"/>
              <a:gd name="connsiteX6" fmla="*/ 0 w 1794654"/>
              <a:gd name="connsiteY6" fmla="*/ 549998 h 647057"/>
              <a:gd name="connsiteX7" fmla="*/ 0 w 1794654"/>
              <a:gd name="connsiteY7" fmla="*/ 97059 h 6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654" h="647057">
                <a:moveTo>
                  <a:pt x="0" y="97059"/>
                </a:moveTo>
                <a:lnTo>
                  <a:pt x="1471126" y="97059"/>
                </a:lnTo>
                <a:lnTo>
                  <a:pt x="1471126" y="0"/>
                </a:lnTo>
                <a:lnTo>
                  <a:pt x="1794654" y="323529"/>
                </a:lnTo>
                <a:lnTo>
                  <a:pt x="1471126" y="647057"/>
                </a:lnTo>
                <a:lnTo>
                  <a:pt x="1471126" y="549998"/>
                </a:lnTo>
                <a:lnTo>
                  <a:pt x="0" y="549998"/>
                </a:lnTo>
                <a:lnTo>
                  <a:pt x="0" y="9705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224" tIns="105949" rIns="244250" bIns="1059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b="1" kern="1200" dirty="0"/>
          </a:p>
        </p:txBody>
      </p:sp>
      <p:sp>
        <p:nvSpPr>
          <p:cNvPr id="8" name="Rectangle: Rounded Corners 7" title="Step 1 title">
            <a:extLst>
              <a:ext uri="{FF2B5EF4-FFF2-40B4-BE49-F238E27FC236}">
                <a16:creationId xmlns:a16="http://schemas.microsoft.com/office/drawing/2014/main" id="{C8E9A06F-3F03-4ACC-8512-A18CDCCB25DD}"/>
              </a:ext>
            </a:extLst>
          </p:cNvPr>
          <p:cNvSpPr/>
          <p:nvPr/>
        </p:nvSpPr>
        <p:spPr>
          <a:xfrm>
            <a:off x="628650" y="2328672"/>
            <a:ext cx="1676526" cy="194136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681" tIns="159854" rIns="160681" bIns="159854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r>
              <a:rPr lang="en-US" b="1" kern="1200" dirty="0"/>
              <a:t>Sponsor Has the Idea &amp;</a:t>
            </a:r>
          </a:p>
          <a:p>
            <a:pPr marL="0" lvl="0" indent="0" algn="ctr" defTabSz="622300">
              <a:spcBef>
                <a:spcPct val="0"/>
              </a:spcBef>
              <a:buNone/>
            </a:pPr>
            <a:r>
              <a:rPr lang="en-US" b="1" dirty="0"/>
              <a:t>Makes Request</a:t>
            </a:r>
            <a:endParaRPr lang="en-US" b="1" kern="1200" dirty="0"/>
          </a:p>
        </p:txBody>
      </p:sp>
      <p:sp>
        <p:nvSpPr>
          <p:cNvPr id="13" name="Rectangle: Rounded Corners 12" title="Step 1 title">
            <a:extLst>
              <a:ext uri="{FF2B5EF4-FFF2-40B4-BE49-F238E27FC236}">
                <a16:creationId xmlns:a16="http://schemas.microsoft.com/office/drawing/2014/main" id="{425E6137-D64B-41EC-9AF5-AF0D7C67D06F}"/>
              </a:ext>
            </a:extLst>
          </p:cNvPr>
          <p:cNvSpPr/>
          <p:nvPr/>
        </p:nvSpPr>
        <p:spPr>
          <a:xfrm>
            <a:off x="2481812" y="2328672"/>
            <a:ext cx="1698654" cy="194136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91440" rIns="45720" bIns="159854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r>
              <a:rPr lang="en-US" b="1" kern="1200" dirty="0"/>
              <a:t>Evaluate Program Compatibility &amp; Priority</a:t>
            </a:r>
          </a:p>
        </p:txBody>
      </p:sp>
      <p:sp>
        <p:nvSpPr>
          <p:cNvPr id="14" name="Rectangle: Rounded Corners 13" title="Step 1 title">
            <a:extLst>
              <a:ext uri="{FF2B5EF4-FFF2-40B4-BE49-F238E27FC236}">
                <a16:creationId xmlns:a16="http://schemas.microsoft.com/office/drawing/2014/main" id="{1F7B6BC1-6B1C-4258-AF82-56BCD4364283}"/>
              </a:ext>
            </a:extLst>
          </p:cNvPr>
          <p:cNvSpPr/>
          <p:nvPr/>
        </p:nvSpPr>
        <p:spPr>
          <a:xfrm>
            <a:off x="4357102" y="2328672"/>
            <a:ext cx="1698654" cy="194136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159854" rIns="45720" bIns="159854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</a:pPr>
            <a:r>
              <a:rPr lang="en-US" sz="1800" b="1" kern="1200" dirty="0"/>
              <a:t>NRCS</a:t>
            </a:r>
            <a:br>
              <a:rPr lang="en-US" sz="1800" b="1" kern="1200" dirty="0"/>
            </a:br>
            <a:r>
              <a:rPr lang="en-US" b="1" kern="1200" dirty="0"/>
              <a:t>Completes</a:t>
            </a:r>
            <a:br>
              <a:rPr lang="en-US" b="1" kern="1200" dirty="0"/>
            </a:br>
            <a:r>
              <a:rPr lang="en-US" b="1" kern="1200" dirty="0"/>
              <a:t>the PIFR</a:t>
            </a:r>
          </a:p>
        </p:txBody>
      </p:sp>
      <p:sp>
        <p:nvSpPr>
          <p:cNvPr id="15" name="Rectangle: Rounded Corners 14" title="Step 1 title">
            <a:extLst>
              <a:ext uri="{FF2B5EF4-FFF2-40B4-BE49-F238E27FC236}">
                <a16:creationId xmlns:a16="http://schemas.microsoft.com/office/drawing/2014/main" id="{4E434B24-AE1A-4A1B-8DB3-8D7CAF902D11}"/>
              </a:ext>
            </a:extLst>
          </p:cNvPr>
          <p:cNvSpPr/>
          <p:nvPr/>
        </p:nvSpPr>
        <p:spPr>
          <a:xfrm>
            <a:off x="6911784" y="1944624"/>
            <a:ext cx="1603566" cy="2755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159854" rIns="45720" bIns="159854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buNone/>
            </a:pPr>
            <a:r>
              <a:rPr lang="en-US" b="1" kern="1200" dirty="0"/>
              <a:t>NRCS Requests Planning Authorization &amp; Funding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179985C-5D31-4D6D-8BC1-97203054CBF8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21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84AD-1FEA-4A7E-B558-80381D93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05E52"/>
                </a:solidFill>
              </a:rPr>
              <a:t>Evaluate Project Viability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6522-8ECF-4260-B626-93047584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06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Practical, Reasonable and Achievable Solutions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Economic Feasibility  ( Benefits / Costs &gt; 1 )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Environmentally Defensible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Socially Acceptable Solutions</a:t>
            </a:r>
          </a:p>
          <a:p>
            <a:r>
              <a:rPr lang="en-US" dirty="0"/>
              <a:t>Intangibles</a:t>
            </a:r>
          </a:p>
          <a:p>
            <a:pPr marL="571500" lvl="1" indent="-342900">
              <a:buFont typeface="Courier New" panose="02070309020205020404" pitchFamily="49" charset="0"/>
              <a:buChar char="o"/>
            </a:pPr>
            <a:r>
              <a:rPr lang="en-US" dirty="0"/>
              <a:t>Will the project produce substantial public benefits?</a:t>
            </a:r>
          </a:p>
          <a:p>
            <a:pPr marL="5715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Will the project have strong local support?</a:t>
            </a:r>
          </a:p>
          <a:p>
            <a:pPr marL="5715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Does the project address a special emphasis area?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0A6407-A8F9-48B2-8498-7CF85C799DD4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22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84AD-1FEA-4A7E-B558-80381D93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205E52"/>
                </a:solidFill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6522-8ECF-4260-B626-93047584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9563"/>
            <a:ext cx="7886700" cy="4173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NRCS Watershed Program Website</a:t>
            </a:r>
            <a:br>
              <a:rPr lang="en-US" dirty="0"/>
            </a:br>
            <a:r>
              <a:rPr lang="en-US" sz="1600" dirty="0">
                <a:hlinkClick r:id="rId3"/>
              </a:rPr>
              <a:t>https://www.nrcs.usda.gov/wps/portal/nrcs/main/national/programs/landscape/wfpo/</a:t>
            </a:r>
            <a:r>
              <a:rPr lang="en-US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National Watershed Coalition Website</a:t>
            </a:r>
            <a:br>
              <a:rPr lang="en-US" dirty="0"/>
            </a:br>
            <a:r>
              <a:rPr lang="en-US" sz="1600" dirty="0">
                <a:hlinkClick r:id="rId4"/>
              </a:rPr>
              <a:t>https://watershedcoalition.org/</a:t>
            </a:r>
            <a:r>
              <a:rPr lang="en-US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rgbClr val="0F3062"/>
                </a:solidFill>
              </a:rPr>
              <a:t>Contact your local NRCS Office</a:t>
            </a:r>
            <a:br>
              <a:rPr lang="en-US" dirty="0">
                <a:solidFill>
                  <a:srgbClr val="0F3062"/>
                </a:solidFill>
              </a:rPr>
            </a:br>
            <a:r>
              <a:rPr lang="en-US" sz="1600" dirty="0">
                <a:hlinkClick r:id="rId5"/>
              </a:rPr>
              <a:t>https://www.nrcs.usda.gov/wps/portal/nrcs/site/co/home/</a:t>
            </a:r>
            <a:r>
              <a:rPr lang="en-US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John Andrews, P.E.		            Blongshia Cha </a:t>
            </a:r>
            <a:br>
              <a:rPr lang="en-US" sz="2000" dirty="0"/>
            </a:br>
            <a:r>
              <a:rPr lang="en-US" sz="2000" dirty="0"/>
              <a:t>State Conservation Engineer	            Watershed Program 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6"/>
              </a:rPr>
              <a:t>john.andrews@usda.gov</a:t>
            </a:r>
            <a:r>
              <a:rPr lang="en-US" sz="2000" dirty="0"/>
              <a:t> 	            email: </a:t>
            </a:r>
            <a:r>
              <a:rPr lang="en-US" sz="2000" dirty="0">
                <a:hlinkClick r:id="rId7"/>
              </a:rPr>
              <a:t>Blongshia.Cha@usda.gov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telephone: 720-544-2834 		            telephone: 719-600-4710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0A6407-A8F9-48B2-8498-7CF85C799DD4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23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perties in Milliken, Colorado - Cathy's Colorado Properties - Real  Estate Listings in Northern Colorado including Fort Collins, Loveland and  surrounding areas">
            <a:extLst>
              <a:ext uri="{FF2B5EF4-FFF2-40B4-BE49-F238E27FC236}">
                <a16:creationId xmlns:a16="http://schemas.microsoft.com/office/drawing/2014/main" id="{D622AFBB-3381-4569-B146-CF9777BC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56531"/>
            <a:ext cx="7772399" cy="45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367DC-1104-4AFE-9E89-A312F038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Questions? </a:t>
            </a:r>
          </a:p>
        </p:txBody>
      </p:sp>
      <p:pic>
        <p:nvPicPr>
          <p:cNvPr id="7" name="Picture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E98A002-9749-4359-BAAD-B01BCD7DB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-1" r="54944" b="49147"/>
          <a:stretch/>
        </p:blipFill>
        <p:spPr>
          <a:xfrm>
            <a:off x="3827909" y="5102774"/>
            <a:ext cx="949831" cy="785519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ACAB57D-57DB-4D65-922A-FD49EE6505D6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24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0786-FEA5-46C1-A95A-465C01A83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20700"/>
            <a:ext cx="7772400" cy="11573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dirty="0">
                <a:solidFill>
                  <a:srgbClr val="205E52"/>
                </a:solidFill>
              </a:rPr>
              <a:t>NRCS has 4 Watershed Programs</a:t>
            </a:r>
            <a:br>
              <a:rPr lang="en-US" sz="4900" dirty="0"/>
            </a:br>
            <a:r>
              <a:rPr lang="en-US" sz="2700" b="0" i="1" dirty="0">
                <a:solidFill>
                  <a:schemeClr val="accent6"/>
                </a:solidFill>
                <a:effectLst/>
              </a:rPr>
              <a:t>provide technical and financial assistance for: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48F12-54AD-4D87-B6F3-A2F7A23A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912" y="2023872"/>
            <a:ext cx="6734176" cy="380390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300" b="1" i="0" u="none" strike="noStrike" dirty="0">
                <a:solidFill>
                  <a:srgbClr val="205E52"/>
                </a:solidFill>
                <a:effectLst/>
              </a:rPr>
              <a:t>Watershed and Flood Prevention Operations (WFPO)</a:t>
            </a:r>
            <a:r>
              <a:rPr lang="en-US" sz="2300" b="0" i="0" u="none" strike="noStrike" dirty="0">
                <a:solidFill>
                  <a:srgbClr val="205E52"/>
                </a:solidFill>
                <a:effectLst/>
              </a:rPr>
              <a:t> </a:t>
            </a:r>
            <a:br>
              <a:rPr lang="en-US" dirty="0">
                <a:solidFill>
                  <a:srgbClr val="005782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- </a:t>
            </a:r>
            <a:r>
              <a:rPr lang="en-US" sz="2000" i="1" dirty="0">
                <a:solidFill>
                  <a:schemeClr val="accent6"/>
                </a:solidFill>
              </a:rPr>
              <a:t>Addresses natural resource concerns on a w</a:t>
            </a:r>
            <a:r>
              <a:rPr lang="en-US" sz="2000" b="0" i="1" dirty="0">
                <a:solidFill>
                  <a:schemeClr val="accent6"/>
                </a:solidFill>
                <a:effectLst/>
              </a:rPr>
              <a:t>atershed scale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i="0" u="none" strike="noStrike" dirty="0">
                <a:effectLst/>
              </a:rPr>
              <a:t>Watershed “Dam” Rehabilitation (WHRB)</a:t>
            </a:r>
            <a:br>
              <a:rPr lang="en-US" b="1" i="0" dirty="0">
                <a:solidFill>
                  <a:srgbClr val="000000"/>
                </a:solidFill>
                <a:effectLst/>
              </a:rPr>
            </a:br>
            <a:r>
              <a:rPr lang="en-US" b="1" i="0" dirty="0">
                <a:solidFill>
                  <a:schemeClr val="accent6"/>
                </a:solidFill>
                <a:effectLst/>
              </a:rPr>
              <a:t>- </a:t>
            </a:r>
            <a:r>
              <a:rPr lang="en-US" sz="2000" i="1" dirty="0">
                <a:solidFill>
                  <a:schemeClr val="accent6"/>
                </a:solidFill>
                <a:effectLst/>
              </a:rPr>
              <a:t>Rehabilitates NRCS watershed project dams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i="0" u="none" strike="noStrike" dirty="0">
                <a:effectLst/>
              </a:rPr>
              <a:t>Emergency Watershed Protection (EWP) </a:t>
            </a:r>
            <a:br>
              <a:rPr lang="en-US" sz="2000" b="0" i="0" dirty="0">
                <a:solidFill>
                  <a:srgbClr val="000000"/>
                </a:solidFill>
                <a:effectLst/>
              </a:rPr>
            </a:br>
            <a:r>
              <a:rPr lang="en-US" sz="2000" b="0" i="0" dirty="0">
                <a:solidFill>
                  <a:schemeClr val="accent6"/>
                </a:solidFill>
                <a:effectLst/>
              </a:rPr>
              <a:t>- </a:t>
            </a:r>
            <a:r>
              <a:rPr lang="en-US" sz="2000" b="0" i="1" dirty="0">
                <a:solidFill>
                  <a:schemeClr val="accent6"/>
                </a:solidFill>
                <a:effectLst/>
              </a:rPr>
              <a:t>Protects lives and property after a natural disaster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Watershed Surveys and Planning (WSP)</a:t>
            </a:r>
            <a:r>
              <a:rPr lang="en-US" sz="2200" i="0" dirty="0">
                <a:solidFill>
                  <a:schemeClr val="bg1">
                    <a:lumMod val="50000"/>
                  </a:schemeClr>
                </a:solidFill>
                <a:effectLst/>
              </a:rPr>
              <a:t>  </a:t>
            </a:r>
            <a:b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</a:rPr>
              <a:t>- </a:t>
            </a:r>
            <a:r>
              <a:rPr lang="en-US" sz="2000" b="0" i="1" dirty="0">
                <a:solidFill>
                  <a:schemeClr val="bg1">
                    <a:lumMod val="50000"/>
                  </a:schemeClr>
                </a:solidFill>
                <a:effectLst/>
              </a:rPr>
              <a:t>Protects watersheds from damage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07C15CD-5C34-4D37-9C3A-A4331700DDCD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3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5CC45DAF-665F-4F05-81C3-AECB31F424CD}"/>
              </a:ext>
            </a:extLst>
          </p:cNvPr>
          <p:cNvSpPr/>
          <p:nvPr/>
        </p:nvSpPr>
        <p:spPr>
          <a:xfrm rot="19921694">
            <a:off x="7903450" y="1923818"/>
            <a:ext cx="650422" cy="70849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5B0E146-BD99-48DB-A3A9-D49EC5A37714}"/>
              </a:ext>
            </a:extLst>
          </p:cNvPr>
          <p:cNvSpPr/>
          <p:nvPr/>
        </p:nvSpPr>
        <p:spPr>
          <a:xfrm rot="19921694">
            <a:off x="426325" y="1923820"/>
            <a:ext cx="650422" cy="70849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38189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Watershed Operations Program</a:t>
            </a:r>
            <a:br>
              <a:rPr lang="en-US" sz="3200" b="1" i="0" u="none" strike="noStrike" baseline="0" dirty="0">
                <a:solidFill>
                  <a:srgbClr val="205E52"/>
                </a:solidFill>
                <a:latin typeface="+mn-lt"/>
              </a:rPr>
            </a:br>
            <a:r>
              <a:rPr lang="en-US" sz="2400" b="1" i="0" u="none" strike="noStrike" baseline="0" dirty="0">
                <a:solidFill>
                  <a:srgbClr val="205E52"/>
                </a:solidFill>
                <a:latin typeface="+mn-lt"/>
              </a:rPr>
              <a:t>(PL-566 Background)</a:t>
            </a:r>
            <a:endParaRPr lang="en-US" sz="24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FC779-5EB8-4B96-9057-479ADBED10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7550" y="1635125"/>
            <a:ext cx="3179206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086B-8ED1-43D7-BC6B-F2EA00898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3700" y="1749425"/>
            <a:ext cx="4311650" cy="42370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0C0C0C"/>
                </a:solidFill>
              </a:rPr>
              <a:t>Flood Prevention Operations Program authorized by the Flood Control Act of 1944</a:t>
            </a:r>
            <a:br>
              <a:rPr lang="en-US" sz="2400" b="1" i="0" u="none" strike="noStrike" baseline="0" dirty="0">
                <a:solidFill>
                  <a:srgbClr val="0C0C0C"/>
                </a:solidFill>
              </a:rPr>
            </a:br>
            <a:r>
              <a:rPr lang="en-US" sz="2400" b="1" i="0" u="none" strike="noStrike" baseline="0" dirty="0">
                <a:solidFill>
                  <a:srgbClr val="0C0C0C"/>
                </a:solidFill>
              </a:rPr>
              <a:t>(P.L. 78-534)</a:t>
            </a:r>
          </a:p>
          <a:p>
            <a:pPr marL="0" indent="0" algn="l">
              <a:buNone/>
            </a:pPr>
            <a:br>
              <a:rPr lang="en-US" sz="2400" b="1" i="0" u="none" strike="noStrike" baseline="0" dirty="0">
                <a:solidFill>
                  <a:srgbClr val="0C0C0C"/>
                </a:solidFill>
              </a:rPr>
            </a:br>
            <a:r>
              <a:rPr lang="en-US" sz="2400" b="1" i="0" u="none" strike="noStrike" baseline="0" dirty="0">
                <a:solidFill>
                  <a:srgbClr val="0C0C0C"/>
                </a:solidFill>
              </a:rPr>
              <a:t>Watershed Protection and Flood Prevention Act  (P.L.-83-566)</a:t>
            </a:r>
            <a:br>
              <a:rPr lang="en-US" sz="2400" b="1" i="0" u="none" strike="noStrike" baseline="0" dirty="0">
                <a:solidFill>
                  <a:srgbClr val="0C0C0C"/>
                </a:solidFill>
              </a:rPr>
            </a:br>
            <a:br>
              <a:rPr lang="en-US" sz="2400" b="1" i="0" u="none" strike="noStrike" baseline="0" dirty="0">
                <a:solidFill>
                  <a:srgbClr val="0C0C0C"/>
                </a:solidFill>
              </a:rPr>
            </a:br>
            <a:r>
              <a:rPr lang="en-US" sz="2400" i="1" u="none" strike="noStrike" baseline="0" dirty="0">
                <a:solidFill>
                  <a:srgbClr val="0C0C0C"/>
                </a:solidFill>
              </a:rPr>
              <a:t>a.k.a. the </a:t>
            </a:r>
            <a:r>
              <a:rPr lang="en-US" sz="3600" i="1" u="none" strike="noStrike" baseline="0" dirty="0">
                <a:solidFill>
                  <a:srgbClr val="0C0C0C"/>
                </a:solidFill>
              </a:rPr>
              <a:t>“</a:t>
            </a:r>
            <a:r>
              <a:rPr lang="en-US" sz="3600" b="1" i="1" u="none" strike="noStrike" baseline="0" dirty="0">
                <a:solidFill>
                  <a:srgbClr val="C00000"/>
                </a:solidFill>
              </a:rPr>
              <a:t>PL-566</a:t>
            </a:r>
            <a:r>
              <a:rPr lang="en-US" sz="3600" i="1" u="none" strike="noStrike" baseline="0" dirty="0">
                <a:solidFill>
                  <a:srgbClr val="0C0C0C"/>
                </a:solidFill>
              </a:rPr>
              <a:t>” </a:t>
            </a:r>
            <a:r>
              <a:rPr lang="en-US" sz="2400" i="1" u="none" strike="noStrike" baseline="0" dirty="0">
                <a:solidFill>
                  <a:srgbClr val="0C0C0C"/>
                </a:solidFill>
              </a:rPr>
              <a:t>Program</a:t>
            </a:r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CC2A-66F6-47A1-911B-06F9B00258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/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4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974505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Watershed Operations Program</a:t>
            </a:r>
            <a:br>
              <a:rPr lang="en-US" sz="3200" b="1" i="0" u="none" strike="noStrike" baseline="0" dirty="0">
                <a:solidFill>
                  <a:srgbClr val="205E52"/>
                </a:solidFill>
                <a:latin typeface="+mn-lt"/>
              </a:rPr>
            </a:br>
            <a:r>
              <a:rPr lang="en-US" sz="3200" b="1" i="1" strike="noStrike" baseline="0" dirty="0">
                <a:solidFill>
                  <a:srgbClr val="205E52"/>
                </a:solidFill>
                <a:latin typeface="*Calibri-Bold-3132-Identity-H"/>
              </a:rPr>
              <a:t>General Purposes</a:t>
            </a:r>
            <a:endParaRPr lang="en-US" sz="32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469" y="2167160"/>
            <a:ext cx="7735062" cy="23073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b="0" i="0" u="none" strike="noStrike" baseline="0" dirty="0">
                <a:solidFill>
                  <a:srgbClr val="151515"/>
                </a:solidFill>
                <a:latin typeface="*Calibri-3131-Identity-H"/>
              </a:rPr>
              <a:t>Preventing Erosion, Flood &amp; </a:t>
            </a:r>
            <a:r>
              <a:rPr lang="en-US" dirty="0">
                <a:solidFill>
                  <a:srgbClr val="151515"/>
                </a:solidFill>
                <a:latin typeface="*Calibri-3131-Identity-H"/>
              </a:rPr>
              <a:t>S</a:t>
            </a:r>
            <a:r>
              <a:rPr lang="en-US" b="0" i="0" u="none" strike="noStrike" baseline="0" dirty="0">
                <a:solidFill>
                  <a:srgbClr val="151515"/>
                </a:solidFill>
                <a:latin typeface="*Calibri-3131-Identity-H"/>
              </a:rPr>
              <a:t>ediment Damage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b="0" i="0" u="none" strike="noStrike" baseline="0" dirty="0">
                <a:solidFill>
                  <a:srgbClr val="161616"/>
                </a:solidFill>
                <a:latin typeface="*Calibri-3131-Identity-H"/>
              </a:rPr>
              <a:t>Water Conservation, Development &amp; Utilization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b="0" i="0" u="none" strike="noStrike" baseline="0" dirty="0">
                <a:solidFill>
                  <a:srgbClr val="191919"/>
                </a:solidFill>
                <a:latin typeface="*Calibri-3131-Identity-H"/>
              </a:rPr>
              <a:t>Land Conservation &amp; Utilization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F230A-8B8C-48B5-9E19-E2AF8C1874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/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5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974505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Watershed Operations Program</a:t>
            </a:r>
            <a:br>
              <a:rPr lang="en-US" sz="3200" b="1" i="0" u="none" strike="noStrike" baseline="0" dirty="0">
                <a:solidFill>
                  <a:srgbClr val="205E52"/>
                </a:solidFill>
                <a:latin typeface="+mn-lt"/>
              </a:rPr>
            </a:br>
            <a:r>
              <a:rPr lang="en-US" sz="3200" b="1" i="1" dirty="0">
                <a:solidFill>
                  <a:srgbClr val="205E52"/>
                </a:solidFill>
                <a:latin typeface="+mn-lt"/>
              </a:rPr>
              <a:t>General </a:t>
            </a:r>
            <a:r>
              <a:rPr lang="en-US" sz="3200" b="1" i="1" u="none" strike="noStrike" baseline="0" dirty="0">
                <a:solidFill>
                  <a:srgbClr val="205E52"/>
                </a:solidFill>
                <a:latin typeface="+mn-lt"/>
              </a:rPr>
              <a:t>PL-566 Requirements</a:t>
            </a:r>
            <a:endParaRPr lang="en-US" sz="3200" i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469" y="2307497"/>
            <a:ext cx="7735062" cy="3215480"/>
          </a:xfrm>
        </p:spPr>
        <p:txBody>
          <a:bodyPr>
            <a:norm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A090A"/>
                </a:solidFill>
                <a:latin typeface="*Calibri-Bold-3132-Identity-H"/>
              </a:rPr>
              <a:t>Must have a project “</a:t>
            </a:r>
            <a:r>
              <a:rPr lang="en-US" sz="2400" i="1" dirty="0">
                <a:solidFill>
                  <a:srgbClr val="0A090A"/>
                </a:solidFill>
                <a:latin typeface="*Calibri-Bold-3132-Identity-H"/>
              </a:rPr>
              <a:t>SPONSOR”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A090A"/>
                </a:solidFill>
                <a:latin typeface="*Calibri-Bold-3132-Identity-H"/>
              </a:rPr>
              <a:t>Project needs to fit at least one of the 8 authorized uses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A090A"/>
                </a:solidFill>
                <a:latin typeface="*Calibri-Bold-3132-Identity-H"/>
              </a:rPr>
              <a:t>&gt; 20% of Benefits are Agricultural or for Rural Community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baseline="0" dirty="0">
                <a:solidFill>
                  <a:srgbClr val="181818"/>
                </a:solidFill>
              </a:rPr>
              <a:t>No </a:t>
            </a:r>
            <a:r>
              <a:rPr lang="en-US" sz="2400" b="0" i="0" u="none" strike="noStrike" baseline="0" dirty="0">
                <a:solidFill>
                  <a:srgbClr val="171717"/>
                </a:solidFill>
              </a:rPr>
              <a:t>structure with     &gt; 12,500 acre-feet of flood storage</a:t>
            </a:r>
            <a:br>
              <a:rPr lang="en-US" sz="2400" b="0" i="0" u="none" strike="noStrike" baseline="0" dirty="0">
                <a:solidFill>
                  <a:srgbClr val="171717"/>
                </a:solidFill>
              </a:rPr>
            </a:br>
            <a:r>
              <a:rPr lang="en-US" sz="2400" b="0" i="0" u="none" strike="noStrike" baseline="0" dirty="0">
                <a:solidFill>
                  <a:srgbClr val="171717"/>
                </a:solidFill>
              </a:rPr>
              <a:t>			    &gt; </a:t>
            </a:r>
            <a:r>
              <a:rPr lang="en-US" sz="2400" b="0" i="0" u="none" strike="noStrike" baseline="0" dirty="0">
                <a:solidFill>
                  <a:srgbClr val="151515"/>
                </a:solidFill>
              </a:rPr>
              <a:t>25,000 acre-feet of total capacity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i="0" strike="noStrike" baseline="0" dirty="0">
                <a:solidFill>
                  <a:srgbClr val="0A090A"/>
                </a:solidFill>
                <a:latin typeface="*Calibri-Bold-3132-Identity-H"/>
              </a:rPr>
              <a:t>Typically</a:t>
            </a:r>
            <a:r>
              <a:rPr lang="en-US" sz="2400" dirty="0">
                <a:solidFill>
                  <a:srgbClr val="0A090A"/>
                </a:solidFill>
                <a:latin typeface="*Calibri-Bold-3132-Identity-H"/>
              </a:rPr>
              <a:t>, there’s n</a:t>
            </a:r>
            <a:r>
              <a:rPr lang="en-US" sz="2400" i="0" strike="noStrike" baseline="0" dirty="0">
                <a:solidFill>
                  <a:srgbClr val="0A090A"/>
                </a:solidFill>
                <a:latin typeface="*Calibri-Bold-3132-Identity-H"/>
              </a:rPr>
              <a:t>o other USDA programs available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3759F-2439-4E5B-BF12-1DBB5A85D9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/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6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107357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Watershed Operations Program</a:t>
            </a:r>
            <a:b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</a:br>
            <a:r>
              <a:rPr lang="en-US" sz="3200" b="1" i="1" strike="noStrike" baseline="0" dirty="0">
                <a:solidFill>
                  <a:srgbClr val="205E52"/>
                </a:solidFill>
                <a:latin typeface="+mn-lt"/>
              </a:rPr>
              <a:t>8 Purposes Authorized by PL-566</a:t>
            </a:r>
            <a:endParaRPr lang="en-US" sz="3200" i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85778"/>
            <a:ext cx="6906006" cy="3988308"/>
          </a:xfrm>
        </p:spPr>
        <p:txBody>
          <a:bodyPr>
            <a:noAutofit/>
          </a:bodyPr>
          <a:lstStyle/>
          <a:p>
            <a:pPr marL="0" indent="-457200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131314"/>
                </a:solidFill>
                <a:latin typeface="*Calibri-3830-Identity-H"/>
              </a:rPr>
              <a:t>Agricultural Water Management</a:t>
            </a:r>
            <a:endParaRPr lang="en-US" sz="2700" i="1" u="none" strike="noStrike" baseline="0" dirty="0">
              <a:solidFill>
                <a:srgbClr val="181818"/>
              </a:solidFill>
              <a:latin typeface="*Calibri-3830-Identity-H"/>
            </a:endParaRPr>
          </a:p>
          <a:p>
            <a:pPr marL="0" indent="-457200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181818"/>
                </a:solidFill>
                <a:latin typeface="*Calibri-3830-Identity-H"/>
              </a:rPr>
              <a:t>Watershed Protection</a:t>
            </a:r>
          </a:p>
          <a:p>
            <a:pPr marL="0" indent="-457200" algn="l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0F0F0F"/>
                </a:solidFill>
                <a:latin typeface="*Calibri-3830-Identity-H"/>
              </a:rPr>
              <a:t>Flood Prevention (Flood Damage Reduction)</a:t>
            </a:r>
          </a:p>
          <a:p>
            <a:pPr marL="0" indent="-457200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131313"/>
                </a:solidFill>
                <a:latin typeface="*Calibri-3830-Identity-H"/>
              </a:rPr>
              <a:t>Municipal and Industrial Water Supply</a:t>
            </a:r>
          </a:p>
          <a:p>
            <a:pPr marL="0" indent="-457200" algn="l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111111"/>
                </a:solidFill>
                <a:latin typeface="*Calibri-3830-Identity-H"/>
              </a:rPr>
              <a:t>Public Recreation</a:t>
            </a:r>
          </a:p>
          <a:p>
            <a:pPr marL="0" indent="-457200" algn="l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151515"/>
                </a:solidFill>
                <a:latin typeface="*Calibri-3830-Identity-H"/>
              </a:rPr>
              <a:t>Public Fish and Wildlife</a:t>
            </a:r>
          </a:p>
          <a:p>
            <a:pPr marL="0" indent="-457200" algn="l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solidFill>
                  <a:srgbClr val="141414"/>
                </a:solidFill>
                <a:latin typeface="*Calibri-3830-Identity-H"/>
              </a:rPr>
              <a:t>Water Quality Management</a:t>
            </a:r>
          </a:p>
          <a:p>
            <a:pPr marL="0" indent="-457200" algn="l">
              <a:lnSpc>
                <a:spcPts val="4000"/>
              </a:lnSpc>
              <a:spcBef>
                <a:spcPts val="0"/>
              </a:spcBef>
              <a:buSzPct val="125000"/>
            </a:pPr>
            <a:r>
              <a:rPr lang="en-US" sz="2700" i="1" u="none" strike="noStrike" baseline="0" dirty="0">
                <a:latin typeface="*Calibri-3830-Identity-H"/>
              </a:rPr>
              <a:t>Watershed Structure Rehabilitation</a:t>
            </a:r>
            <a:endParaRPr lang="en-US" sz="27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2728-91BF-4572-981D-348CDDEC287A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7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34846"/>
            <a:ext cx="7735062" cy="388086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Agricultural Water Management</a:t>
            </a:r>
          </a:p>
          <a:p>
            <a:pPr marL="0" indent="-457200">
              <a:lnSpc>
                <a:spcPct val="100000"/>
              </a:lnSpc>
              <a:spcBef>
                <a:spcPts val="12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Irrigation</a:t>
            </a:r>
          </a:p>
          <a:p>
            <a:pPr marL="0" indent="-457200">
              <a:lnSpc>
                <a:spcPct val="100000"/>
              </a:lnSpc>
              <a:spcBef>
                <a:spcPts val="12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Water Conservation</a:t>
            </a:r>
          </a:p>
          <a:p>
            <a:pPr marL="0" indent="-457200">
              <a:lnSpc>
                <a:spcPct val="100000"/>
              </a:lnSpc>
              <a:spcBef>
                <a:spcPts val="12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Water Quality Improvement</a:t>
            </a:r>
          </a:p>
          <a:p>
            <a:pPr marL="0" indent="-457200">
              <a:lnSpc>
                <a:spcPct val="100000"/>
              </a:lnSpc>
              <a:spcBef>
                <a:spcPts val="12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Ground Water Recharge </a:t>
            </a:r>
          </a:p>
          <a:p>
            <a:pPr marL="0" indent="-457200">
              <a:lnSpc>
                <a:spcPct val="100000"/>
              </a:lnSpc>
              <a:spcBef>
                <a:spcPts val="12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Agricultural Water Supply (including rural communities)</a:t>
            </a:r>
          </a:p>
          <a:p>
            <a:pPr marL="0" indent="-457200">
              <a:lnSpc>
                <a:spcPct val="100000"/>
              </a:lnSpc>
              <a:spcBef>
                <a:spcPts val="1200"/>
              </a:spcBef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61749-41C9-42E0-A072-725B8E3893CB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8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529-CF39-485B-9514-E61F1A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82391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205E52"/>
                </a:solidFill>
                <a:latin typeface="+mn-lt"/>
              </a:rPr>
              <a:t>PL-566 Authorized Purposes</a:t>
            </a: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4E3-3741-4D0D-B942-C39F94F01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469" y="1323974"/>
            <a:ext cx="7735062" cy="48451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i="1" strike="noStrike" baseline="0" dirty="0">
                <a:solidFill>
                  <a:srgbClr val="205E52"/>
                </a:solidFill>
              </a:rPr>
              <a:t>Watershed Protection</a:t>
            </a:r>
          </a:p>
          <a:p>
            <a:pPr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“Upland” treatments to cure “Downstream” problems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Flooding / 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rosion</a:t>
            </a:r>
            <a:r>
              <a:rPr lang="en-US" sz="2000" dirty="0">
                <a:solidFill>
                  <a:srgbClr val="000000"/>
                </a:solidFill>
              </a:rPr>
              <a:t> / Sedimentation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Pollutants </a:t>
            </a:r>
          </a:p>
          <a:p>
            <a:pPr>
              <a:buSzPct val="125000"/>
            </a:pP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cosystem Restoration type activities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Dam Removal</a:t>
            </a:r>
          </a:p>
          <a:p>
            <a:pPr lvl="1">
              <a:buSzPct val="125000"/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Fish Passage</a:t>
            </a:r>
          </a:p>
          <a:p>
            <a:pPr>
              <a:buSzPct val="125000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Land treatment practices to conserve/develop: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Soil / Water quality and quantity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Woodland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Fish and wildlife habitats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76E91-7CAC-459C-9DFB-4FE49C0C41C0}"/>
              </a:ext>
            </a:extLst>
          </p:cNvPr>
          <p:cNvSpPr txBox="1">
            <a:spLocks/>
          </p:cNvSpPr>
          <p:nvPr/>
        </p:nvSpPr>
        <p:spPr>
          <a:xfrm>
            <a:off x="8401049" y="6430962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BA7DDA-598E-4337-8376-A1DEAC8344D2}" type="slidenum">
              <a:rPr lang="en-US" sz="1400" smtClean="0">
                <a:solidFill>
                  <a:schemeClr val="bg1">
                    <a:lumMod val="95000"/>
                  </a:schemeClr>
                </a:solidFill>
              </a:rPr>
              <a:pPr algn="r"/>
              <a:t>9</a:t>
            </a:fld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</TotalTime>
  <Words>1367</Words>
  <Application>Microsoft Office PowerPoint</Application>
  <PresentationFormat>On-screen Show (4:3)</PresentationFormat>
  <Paragraphs>259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*Calibri-3131-Identity-H</vt:lpstr>
      <vt:lpstr>*Calibri-3830-Identity-H</vt:lpstr>
      <vt:lpstr>*Calibri-9378-Identity-H</vt:lpstr>
      <vt:lpstr>*Calibri-Bold-3132-Identity-H</vt:lpstr>
      <vt:lpstr>Arial</vt:lpstr>
      <vt:lpstr>Calibri</vt:lpstr>
      <vt:lpstr>Courier New</vt:lpstr>
      <vt:lpstr>Office Theme</vt:lpstr>
      <vt:lpstr>The NRCS Watershed Program Is it the right tool for US?</vt:lpstr>
      <vt:lpstr>NRCS Watershed Programs</vt:lpstr>
      <vt:lpstr>NRCS has 4 Watershed Programs provide technical and financial assistance for:</vt:lpstr>
      <vt:lpstr>Watershed Operations Program (PL-566 Background)</vt:lpstr>
      <vt:lpstr>Watershed Operations Program General Purposes</vt:lpstr>
      <vt:lpstr>Watershed Operations Program General PL-566 Requirements</vt:lpstr>
      <vt:lpstr>Watershed Operations Program 8 Purposes Authorized by PL-566</vt:lpstr>
      <vt:lpstr>PL-566 Authorized Purposes</vt:lpstr>
      <vt:lpstr>PL-566 Authorized Purposes</vt:lpstr>
      <vt:lpstr>PL-566 Authorized Purposes</vt:lpstr>
      <vt:lpstr>PL-566 Authorized Purposes</vt:lpstr>
      <vt:lpstr>PL-566 Authorized Purposes</vt:lpstr>
      <vt:lpstr>PL-566 Authorized Purposes</vt:lpstr>
      <vt:lpstr>PL-566 Authorized Purposes</vt:lpstr>
      <vt:lpstr>PL-566 Authorized Purposes</vt:lpstr>
      <vt:lpstr>Watershed Program Phases</vt:lpstr>
      <vt:lpstr>Watershed Operations Program Financial Assistance</vt:lpstr>
      <vt:lpstr>Sponsor Requirements</vt:lpstr>
      <vt:lpstr>Sponsor Responsibilities</vt:lpstr>
      <vt:lpstr>How to Request PL-566 Assistance</vt:lpstr>
      <vt:lpstr>Watershed Preliminary Assessment</vt:lpstr>
      <vt:lpstr>Evaluate Project Viability</vt:lpstr>
      <vt:lpstr>For More Information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John - NRCS, Denver, CO</dc:creator>
  <cp:lastModifiedBy>Andrews, John - NRCS, Denver, CO</cp:lastModifiedBy>
  <cp:revision>149</cp:revision>
  <cp:lastPrinted>2022-02-23T21:08:43Z</cp:lastPrinted>
  <dcterms:created xsi:type="dcterms:W3CDTF">2021-10-20T17:43:42Z</dcterms:created>
  <dcterms:modified xsi:type="dcterms:W3CDTF">2022-02-23T22:01:41Z</dcterms:modified>
</cp:coreProperties>
</file>