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6.jpg" ContentType="image/jpg"/>
  <Override PartName="/ppt/notesSlides/notesSlide3.xml" ContentType="application/vnd.openxmlformats-officedocument.presentationml.notesSlide+xml"/>
  <Override PartName="/ppt/media/image47.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2.jpg" ContentType="image/jpg"/>
  <Override PartName="/ppt/media/image6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94" r:id="rId3"/>
    <p:sldId id="295" r:id="rId4"/>
    <p:sldId id="256" r:id="rId5"/>
    <p:sldId id="257" r:id="rId6"/>
    <p:sldId id="258" r:id="rId7"/>
    <p:sldId id="259" r:id="rId8"/>
    <p:sldId id="261" r:id="rId9"/>
    <p:sldId id="288" r:id="rId10"/>
    <p:sldId id="287" r:id="rId11"/>
    <p:sldId id="284" r:id="rId12"/>
    <p:sldId id="292" r:id="rId13"/>
    <p:sldId id="276" r:id="rId14"/>
    <p:sldId id="277" r:id="rId15"/>
    <p:sldId id="278" r:id="rId16"/>
    <p:sldId id="280" r:id="rId17"/>
    <p:sldId id="281" r:id="rId18"/>
    <p:sldId id="290" r:id="rId19"/>
    <p:sldId id="291" r:id="rId20"/>
    <p:sldId id="285" r:id="rId21"/>
    <p:sldId id="293" r:id="rId22"/>
    <p:sldId id="286" r:id="rId23"/>
    <p:sldId id="296" r:id="rId24"/>
    <p:sldId id="300" r:id="rId25"/>
    <p:sldId id="297"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298"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AC09E7-DD81-46C3-A5C4-D38EC18F6EFE}">
          <p14:sldIdLst>
            <p14:sldId id="294"/>
            <p14:sldId id="295"/>
            <p14:sldId id="256"/>
            <p14:sldId id="257"/>
            <p14:sldId id="258"/>
            <p14:sldId id="259"/>
            <p14:sldId id="261"/>
            <p14:sldId id="288"/>
            <p14:sldId id="287"/>
            <p14:sldId id="284"/>
            <p14:sldId id="292"/>
            <p14:sldId id="276"/>
            <p14:sldId id="277"/>
            <p14:sldId id="278"/>
            <p14:sldId id="280"/>
            <p14:sldId id="281"/>
            <p14:sldId id="290"/>
            <p14:sldId id="291"/>
            <p14:sldId id="285"/>
            <p14:sldId id="293"/>
            <p14:sldId id="286"/>
            <p14:sldId id="296"/>
            <p14:sldId id="300"/>
            <p14:sldId id="297"/>
            <p14:sldId id="302"/>
            <p14:sldId id="303"/>
            <p14:sldId id="304"/>
            <p14:sldId id="305"/>
            <p14:sldId id="306"/>
            <p14:sldId id="307"/>
            <p14:sldId id="308"/>
            <p14:sldId id="309"/>
            <p14:sldId id="310"/>
            <p14:sldId id="311"/>
            <p14:sldId id="312"/>
            <p14:sldId id="313"/>
            <p14:sldId id="314"/>
            <p14:sldId id="315"/>
            <p14:sldId id="316"/>
            <p14:sldId id="317"/>
            <p14:sldId id="298"/>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0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FC217-93E0-454B-AECC-D131BC1B6518}" type="datetimeFigureOut">
              <a:rPr lang="en-US" smtClean="0"/>
              <a:t>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FDE38-5591-44C7-979C-BD771E22D6A2}" type="slidenum">
              <a:rPr lang="en-US" smtClean="0"/>
              <a:t>‹#›</a:t>
            </a:fld>
            <a:endParaRPr lang="en-US"/>
          </a:p>
        </p:txBody>
      </p:sp>
    </p:spTree>
    <p:extLst>
      <p:ext uri="{BB962C8B-B14F-4D97-AF65-F5344CB8AC3E}">
        <p14:creationId xmlns:p14="http://schemas.microsoft.com/office/powerpoint/2010/main" val="394550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am based in Gunnison and have worked for the past 3 years primarily with ranchers in the Upper Gunnison Basin (basically the area above the Aspinal Unit) on solutions to improve access to and management of irrigation water.  These projects often times involve upgraded infrastructure and in some cases the use of technology like telemetry, soil moister sensors, and automated irrigation control. Ultimately our goal is to make it easier for irrigators to manage their water will improve irrigation management and free up water for uses that experience shortages, which could be the streams themselves or users downstream.  Couple quick project examples…</a:t>
            </a:r>
            <a:endParaRPr lang="en-US" dirty="0"/>
          </a:p>
        </p:txBody>
      </p:sp>
      <p:sp>
        <p:nvSpPr>
          <p:cNvPr id="4" name="Slide Number Placeholder 3"/>
          <p:cNvSpPr>
            <a:spLocks noGrp="1"/>
          </p:cNvSpPr>
          <p:nvPr>
            <p:ph type="sldNum" sz="quarter" idx="10"/>
          </p:nvPr>
        </p:nvSpPr>
        <p:spPr/>
        <p:txBody>
          <a:bodyPr/>
          <a:lstStyle/>
          <a:p>
            <a:fld id="{264A5973-D9D5-42CF-80C5-72F7A9C6BC53}"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63384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4911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645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spc="-19" dirty="0">
                <a:solidFill>
                  <a:schemeClr val="accent4">
                    <a:lumMod val="10000"/>
                  </a:schemeClr>
                </a:solidFill>
                <a:latin typeface="+mn-lt"/>
                <a:cs typeface="Calibri"/>
              </a:rPr>
              <a:t>to </a:t>
            </a:r>
            <a:r>
              <a:rPr lang="en-US" sz="1200" spc="-11" dirty="0">
                <a:solidFill>
                  <a:schemeClr val="accent4">
                    <a:lumMod val="10000"/>
                  </a:schemeClr>
                </a:solidFill>
                <a:latin typeface="+mn-lt"/>
                <a:cs typeface="Calibri"/>
              </a:rPr>
              <a:t>sustain existing </a:t>
            </a:r>
            <a:r>
              <a:rPr lang="en-US" sz="1200" spc="-4" dirty="0">
                <a:solidFill>
                  <a:schemeClr val="accent4">
                    <a:lumMod val="10000"/>
                  </a:schemeClr>
                </a:solidFill>
                <a:latin typeface="+mn-lt"/>
                <a:cs typeface="Calibri"/>
              </a:rPr>
              <a:t>uses,  </a:t>
            </a:r>
            <a:r>
              <a:rPr lang="en-US" sz="1200" spc="-11" dirty="0">
                <a:solidFill>
                  <a:schemeClr val="accent4">
                    <a:lumMod val="10000"/>
                  </a:schemeClr>
                </a:solidFill>
                <a:latin typeface="+mn-lt"/>
                <a:cs typeface="Calibri"/>
              </a:rPr>
              <a:t>maintain healthy stream </a:t>
            </a:r>
            <a:r>
              <a:rPr lang="en-US" sz="1200" spc="-15" dirty="0">
                <a:solidFill>
                  <a:schemeClr val="accent4">
                    <a:lumMod val="10000"/>
                  </a:schemeClr>
                </a:solidFill>
                <a:latin typeface="+mn-lt"/>
                <a:cs typeface="Calibri"/>
              </a:rPr>
              <a:t>ecosystems, </a:t>
            </a:r>
            <a:r>
              <a:rPr lang="en-US" sz="1200" dirty="0">
                <a:solidFill>
                  <a:schemeClr val="accent4">
                    <a:lumMod val="10000"/>
                  </a:schemeClr>
                </a:solidFill>
                <a:latin typeface="+mn-lt"/>
                <a:cs typeface="Calibri"/>
              </a:rPr>
              <a:t>and  </a:t>
            </a:r>
            <a:r>
              <a:rPr lang="en-US" sz="1200" spc="-4" dirty="0">
                <a:solidFill>
                  <a:schemeClr val="accent4">
                    <a:lumMod val="10000"/>
                  </a:schemeClr>
                </a:solidFill>
                <a:latin typeface="+mn-lt"/>
                <a:cs typeface="Calibri"/>
              </a:rPr>
              <a:t>manage</a:t>
            </a:r>
            <a:r>
              <a:rPr lang="en-US" sz="1200" dirty="0">
                <a:solidFill>
                  <a:schemeClr val="accent4">
                    <a:lumMod val="10000"/>
                  </a:schemeClr>
                </a:solidFill>
                <a:latin typeface="+mn-lt"/>
                <a:cs typeface="Calibri"/>
              </a:rPr>
              <a:t> </a:t>
            </a:r>
            <a:r>
              <a:rPr lang="en-US" sz="1200" spc="-8" dirty="0">
                <a:solidFill>
                  <a:schemeClr val="accent4">
                    <a:lumMod val="10000"/>
                  </a:schemeClr>
                </a:solidFill>
                <a:latin typeface="+mn-lt"/>
                <a:cs typeface="Calibri"/>
              </a:rPr>
              <a:t>shortages</a:t>
            </a:r>
            <a:endParaRPr dirty="0"/>
          </a:p>
        </p:txBody>
      </p:sp>
    </p:spTree>
    <p:extLst>
      <p:ext uri="{BB962C8B-B14F-4D97-AF65-F5344CB8AC3E}">
        <p14:creationId xmlns:p14="http://schemas.microsoft.com/office/powerpoint/2010/main" val="169316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 irrigators. </a:t>
            </a:r>
          </a:p>
        </p:txBody>
      </p:sp>
      <p:sp>
        <p:nvSpPr>
          <p:cNvPr id="4" name="Slide Number Placeholder 3"/>
          <p:cNvSpPr>
            <a:spLocks noGrp="1"/>
          </p:cNvSpPr>
          <p:nvPr>
            <p:ph type="sldNum" sz="quarter" idx="10"/>
          </p:nvPr>
        </p:nvSpPr>
        <p:spPr/>
        <p:txBody>
          <a:bodyPr/>
          <a:lstStyle/>
          <a:p>
            <a:fld id="{264A5973-D9D5-42CF-80C5-72F7A9C6BC53}"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23308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Producer</a:t>
            </a:r>
            <a:r>
              <a:rPr lang="en-US" baseline="0" dirty="0"/>
              <a:t> Benefits?</a:t>
            </a:r>
          </a:p>
          <a:p>
            <a:r>
              <a:rPr lang="en-US" baseline="0" dirty="0"/>
              <a:t>Stream flow benefits?</a:t>
            </a:r>
          </a:p>
          <a:p>
            <a:r>
              <a:rPr lang="en-US" baseline="0" dirty="0"/>
              <a:t>System Benefits?</a:t>
            </a:r>
          </a:p>
          <a:p>
            <a:r>
              <a:rPr lang="en-US" baseline="0" dirty="0"/>
              <a:t>Erosion</a:t>
            </a:r>
          </a:p>
          <a:p>
            <a:endParaRPr lang="en-US" baseline="0" dirty="0"/>
          </a:p>
          <a:p>
            <a:r>
              <a:rPr lang="en-US" baseline="0" dirty="0"/>
              <a:t>Headwaters or lower down</a:t>
            </a:r>
          </a:p>
          <a:p>
            <a:endParaRPr lang="en-US" dirty="0"/>
          </a:p>
        </p:txBody>
      </p:sp>
      <p:sp>
        <p:nvSpPr>
          <p:cNvPr id="4" name="Slide Number Placeholder 3"/>
          <p:cNvSpPr>
            <a:spLocks noGrp="1"/>
          </p:cNvSpPr>
          <p:nvPr>
            <p:ph type="sldNum" sz="quarter" idx="10"/>
          </p:nvPr>
        </p:nvSpPr>
        <p:spPr/>
        <p:txBody>
          <a:bodyPr/>
          <a:lstStyle/>
          <a:p>
            <a:fld id="{264A5973-D9D5-42CF-80C5-72F7A9C6BC5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17848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4A5973-D9D5-42CF-80C5-72F7A9C6BC5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28244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4A5973-D9D5-42CF-80C5-72F7A9C6BC53}"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0475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F5859E-4E2B-4860-A729-8A42964AAC6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93689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5859E-4E2B-4860-A729-8A42964AAC6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132344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5859E-4E2B-4860-A729-8A42964AAC6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183189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am Slide Blue wav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solidFill>
                  <a:srgbClr val="FFFFFF"/>
                </a:solidFill>
              </a:rPr>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p:cNvSpPr/>
          <p:nvPr/>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dirty="0"/>
              <a:t>Click icon to add picture</a:t>
            </a:r>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solidFill>
                  <a:srgbClr val="FFFFFF"/>
                </a:solidFill>
              </a:rPr>
              <a:pPr/>
              <a:t>‹#›</a:t>
            </a:fld>
            <a:endParaRPr lang="en-US" dirty="0">
              <a:solidFill>
                <a:srgbClr val="FFFFFF"/>
              </a:solidFill>
            </a:endParaRP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21" name="Rectangle 20"/>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22" name="Rectangle 21"/>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Tree>
    <p:extLst>
      <p:ext uri="{BB962C8B-B14F-4D97-AF65-F5344CB8AC3E}">
        <p14:creationId xmlns:p14="http://schemas.microsoft.com/office/powerpoint/2010/main" val="150948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ullet Slide Blue wav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4" name="Picture 3"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304800" y="2794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63717" y="1600202"/>
            <a:ext cx="11413759" cy="4267199"/>
          </a:xfrm>
          <a:prstGeom prst="rect">
            <a:avLst/>
          </a:prstGeom>
        </p:spPr>
        <p:txBody>
          <a:bodyPr>
            <a:normAutofit/>
          </a:bodyPr>
          <a:lstStyle>
            <a:lvl1pPr marL="457189" indent="-457189">
              <a:buFontTx/>
              <a:buBlip>
                <a:blip r:embed="rId4"/>
              </a:buBlip>
              <a:defRPr sz="2667">
                <a:solidFill>
                  <a:schemeClr val="accent3">
                    <a:lumMod val="50000"/>
                  </a:schemeClr>
                </a:solidFill>
              </a:defRPr>
            </a:lvl1pPr>
            <a:lvl2pPr>
              <a:buClr>
                <a:schemeClr val="tx1"/>
              </a:buClr>
              <a:defRPr sz="2667">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solidFill>
                  <a:srgbClr val="FFFFFF"/>
                </a:solidFill>
              </a:rPr>
              <a:t>www.tu.org</a:t>
            </a:r>
          </a:p>
        </p:txBody>
      </p:sp>
      <p:sp>
        <p:nvSpPr>
          <p:cNvPr id="6"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680029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solidFill>
                  <a:srgbClr val="FFFFFF"/>
                </a:solidFill>
              </a:rPr>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54742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mage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solidFill>
                  <a:srgbClr val="FFFFFF"/>
                </a:solidFill>
              </a:rPr>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8"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dirty="0"/>
              <a:t>Click to Insert Image</a:t>
            </a:r>
          </a:p>
        </p:txBody>
      </p:sp>
      <p:sp>
        <p:nvSpPr>
          <p:cNvPr id="2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solidFill>
                  <a:srgbClr val="FFFFFF"/>
                </a:solidFill>
              </a:rPr>
              <a:pPr/>
              <a:t>‹#›</a:t>
            </a:fld>
            <a:endParaRPr lang="en-US" dirty="0">
              <a:solidFill>
                <a:srgbClr val="FFFFFF"/>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190663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ext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solidFill>
                  <a:srgbClr val="FFFFFF"/>
                </a:solidFill>
              </a:rPr>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solidFill>
                  <a:srgbClr val="FFFFFF"/>
                </a:solidFill>
              </a:rPr>
              <a:pPr/>
              <a:t>‹#›</a:t>
            </a:fld>
            <a:endParaRPr lang="en-US" dirty="0">
              <a:solidFill>
                <a:srgbClr val="FFFFFF"/>
              </a:solidFill>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220851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5859E-4E2B-4860-A729-8A42964AAC6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153507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F5859E-4E2B-4860-A729-8A42964AAC6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382033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F5859E-4E2B-4860-A729-8A42964AAC67}"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232913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F5859E-4E2B-4860-A729-8A42964AAC67}" type="datetimeFigureOut">
              <a:rPr lang="en-US" smtClean="0"/>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306966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F5859E-4E2B-4860-A729-8A42964AAC67}" type="datetimeFigureOut">
              <a:rPr lang="en-US" smtClean="0"/>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373008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5859E-4E2B-4860-A729-8A42964AAC67}" type="datetimeFigureOut">
              <a:rPr lang="en-US" smtClean="0"/>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176299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5859E-4E2B-4860-A729-8A42964AAC67}"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332739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5859E-4E2B-4860-A729-8A42964AAC67}"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70327-225A-4E4D-B82E-4B0A8FCF99CF}" type="slidenum">
              <a:rPr lang="en-US" smtClean="0"/>
              <a:t>‹#›</a:t>
            </a:fld>
            <a:endParaRPr lang="en-US"/>
          </a:p>
        </p:txBody>
      </p:sp>
    </p:spTree>
    <p:extLst>
      <p:ext uri="{BB962C8B-B14F-4D97-AF65-F5344CB8AC3E}">
        <p14:creationId xmlns:p14="http://schemas.microsoft.com/office/powerpoint/2010/main" val="260730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5859E-4E2B-4860-A729-8A42964AAC67}" type="datetimeFigureOut">
              <a:rPr lang="en-US" smtClean="0"/>
              <a:t>11/5/2018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70327-225A-4E4D-B82E-4B0A8FCF99CF}" type="slidenum">
              <a:rPr lang="en-US" smtClean="0"/>
              <a:t>‹#›</a:t>
            </a:fld>
            <a:endParaRPr lang="en-US"/>
          </a:p>
        </p:txBody>
      </p:sp>
    </p:spTree>
    <p:extLst>
      <p:ext uri="{BB962C8B-B14F-4D97-AF65-F5344CB8AC3E}">
        <p14:creationId xmlns:p14="http://schemas.microsoft.com/office/powerpoint/2010/main" val="2441643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87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jpg"/><Relationship Id="rId14" Type="http://schemas.openxmlformats.org/officeDocument/2006/relationships/image" Target="../media/image2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83200" y="2342727"/>
            <a:ext cx="5663861" cy="4339650"/>
          </a:xfrm>
          <a:prstGeom prst="rect">
            <a:avLst/>
          </a:prstGeom>
          <a:noFill/>
        </p:spPr>
        <p:txBody>
          <a:bodyPr wrap="square" rtlCol="0">
            <a:spAutoFit/>
          </a:bodyPr>
          <a:lstStyle/>
          <a:p>
            <a:pPr algn="ctr"/>
            <a:r>
              <a:rPr lang="en-US" sz="4000" dirty="0" smtClean="0">
                <a:solidFill>
                  <a:schemeClr val="bg1"/>
                </a:solidFill>
              </a:rPr>
              <a:t>Ag Water Workshop: Stream Management Plans</a:t>
            </a:r>
          </a:p>
          <a:p>
            <a:pPr algn="ctr"/>
            <a:endParaRPr lang="en-US" sz="4000" dirty="0" smtClean="0">
              <a:solidFill>
                <a:schemeClr val="bg1"/>
              </a:solidFill>
            </a:endParaRPr>
          </a:p>
          <a:p>
            <a:pPr algn="ctr"/>
            <a:r>
              <a:rPr lang="en-US" sz="4000" dirty="0" smtClean="0">
                <a:solidFill>
                  <a:schemeClr val="bg1"/>
                </a:solidFill>
              </a:rPr>
              <a:t>November 5, 2018</a:t>
            </a:r>
          </a:p>
          <a:p>
            <a:pPr algn="ctr"/>
            <a:r>
              <a:rPr lang="en-US" sz="4000" dirty="0" smtClean="0">
                <a:solidFill>
                  <a:schemeClr val="bg1"/>
                </a:solidFill>
              </a:rPr>
              <a:t>Longmont, CO</a:t>
            </a:r>
          </a:p>
          <a:p>
            <a:pPr algn="ctr"/>
            <a:endParaRPr lang="en-US" sz="3600" dirty="0">
              <a:solidFill>
                <a:schemeClr val="bg1"/>
              </a:solidFill>
            </a:endParaRPr>
          </a:p>
        </p:txBody>
      </p:sp>
      <p:pic>
        <p:nvPicPr>
          <p:cNvPr id="7" name="Picture 6" descr="C:\Users\GP\Desktop\CAWA\letter head.png"/>
          <p:cNvPicPr/>
          <p:nvPr/>
        </p:nvPicPr>
        <p:blipFill>
          <a:blip r:embed="rId2">
            <a:extLst>
              <a:ext uri="{28A0092B-C50C-407E-A947-70E740481C1C}">
                <a14:useLocalDpi xmlns:a14="http://schemas.microsoft.com/office/drawing/2010/main" val="0"/>
              </a:ext>
            </a:extLst>
          </a:blip>
          <a:srcRect/>
          <a:stretch>
            <a:fillRect/>
          </a:stretch>
        </p:blipFill>
        <p:spPr bwMode="auto">
          <a:xfrm>
            <a:off x="3914012" y="135468"/>
            <a:ext cx="6762116" cy="1562082"/>
          </a:xfrm>
          <a:prstGeom prst="rect">
            <a:avLst/>
          </a:prstGeom>
          <a:noFill/>
          <a:ln>
            <a:noFill/>
          </a:ln>
        </p:spPr>
      </p:pic>
      <p:pic>
        <p:nvPicPr>
          <p:cNvPr id="8" name="Picture 7" descr="Image result for st vrain left hand water conservancy distric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782" y="0"/>
            <a:ext cx="2846706" cy="1860620"/>
          </a:xfrm>
          <a:prstGeom prst="rect">
            <a:avLst/>
          </a:prstGeom>
          <a:noFill/>
          <a:ln>
            <a:noFill/>
          </a:ln>
        </p:spPr>
      </p:pic>
      <p:pic>
        <p:nvPicPr>
          <p:cNvPr id="11" name="Picture 10" descr="Image result for ST. VRAIN IRRIGATION"/>
          <p:cNvPicPr/>
          <p:nvPr/>
        </p:nvPicPr>
        <p:blipFill>
          <a:blip r:embed="rId4">
            <a:extLst>
              <a:ext uri="{28A0092B-C50C-407E-A947-70E740481C1C}">
                <a14:useLocalDpi xmlns:a14="http://schemas.microsoft.com/office/drawing/2010/main" val="0"/>
              </a:ext>
            </a:extLst>
          </a:blip>
          <a:srcRect/>
          <a:stretch>
            <a:fillRect/>
          </a:stretch>
        </p:blipFill>
        <p:spPr bwMode="auto">
          <a:xfrm>
            <a:off x="366152" y="2512060"/>
            <a:ext cx="4917048" cy="3583940"/>
          </a:xfrm>
          <a:prstGeom prst="rect">
            <a:avLst/>
          </a:prstGeom>
          <a:noFill/>
          <a:ln>
            <a:noFill/>
          </a:ln>
        </p:spPr>
      </p:pic>
    </p:spTree>
    <p:extLst>
      <p:ext uri="{BB962C8B-B14F-4D97-AF65-F5344CB8AC3E}">
        <p14:creationId xmlns:p14="http://schemas.microsoft.com/office/powerpoint/2010/main" val="737723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 name="Picture 2" descr="http://www.cpr.org/sites/default/files/styles/full-width/public/images/grand-county6.jpg?itok=Es0-dz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35" y="1237673"/>
            <a:ext cx="6881033" cy="459047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87926" y="267855"/>
            <a:ext cx="9144000" cy="6557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Colorado River, Grand County</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827491" y="4522919"/>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20906" y="907534"/>
            <a:ext cx="4268932"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rPr>
              <a:t>Riffles, soil lifts, timber walls</a:t>
            </a:r>
          </a:p>
          <a:p>
            <a:pPr marL="457200" indent="-457200">
              <a:buFont typeface="Arial" panose="020B0604020202020204" pitchFamily="34" charset="0"/>
              <a:buChar char="•"/>
            </a:pPr>
            <a:endParaRPr lang="en-US" sz="3200" dirty="0" smtClean="0">
              <a:solidFill>
                <a:schemeClr val="bg1"/>
              </a:solidFill>
            </a:endParaRPr>
          </a:p>
          <a:p>
            <a:pPr marL="457200" indent="-457200">
              <a:buFont typeface="Arial" panose="020B0604020202020204" pitchFamily="34" charset="0"/>
              <a:buChar char="•"/>
            </a:pPr>
            <a:r>
              <a:rPr lang="en-US" sz="3200" dirty="0" smtClean="0">
                <a:solidFill>
                  <a:schemeClr val="bg1"/>
                </a:solidFill>
              </a:rPr>
              <a:t>Erosion &amp; water level</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smtClean="0">
                <a:solidFill>
                  <a:schemeClr val="bg1"/>
                </a:solidFill>
              </a:rPr>
              <a:t>RCPP funding</a:t>
            </a:r>
          </a:p>
          <a:p>
            <a:endParaRPr lang="en-US" sz="3200" dirty="0" smtClean="0">
              <a:solidFill>
                <a:schemeClr val="bg1"/>
              </a:solidFill>
            </a:endParaRPr>
          </a:p>
        </p:txBody>
      </p:sp>
    </p:spTree>
    <p:extLst>
      <p:ext uri="{BB962C8B-B14F-4D97-AF65-F5344CB8AC3E}">
        <p14:creationId xmlns:p14="http://schemas.microsoft.com/office/powerpoint/2010/main" val="3551563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87926" y="267855"/>
            <a:ext cx="9144000" cy="6557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Uncompahgre River</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088582" y="5528759"/>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20906" y="907534"/>
            <a:ext cx="4268932"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rPr>
              <a:t>Irrigation Improvements</a:t>
            </a:r>
          </a:p>
          <a:p>
            <a:pPr marL="457200" indent="-457200">
              <a:buFont typeface="Arial" panose="020B0604020202020204" pitchFamily="34" charset="0"/>
              <a:buChar char="•"/>
            </a:pPr>
            <a:endParaRPr lang="en-US" sz="3200" dirty="0" smtClean="0">
              <a:solidFill>
                <a:schemeClr val="bg1"/>
              </a:solidFill>
            </a:endParaRPr>
          </a:p>
          <a:p>
            <a:pPr marL="457200" indent="-457200">
              <a:buFont typeface="Arial" panose="020B0604020202020204" pitchFamily="34" charset="0"/>
              <a:buChar char="•"/>
            </a:pPr>
            <a:r>
              <a:rPr lang="en-US" sz="3200" dirty="0" smtClean="0">
                <a:solidFill>
                  <a:schemeClr val="bg1"/>
                </a:solidFill>
              </a:rPr>
              <a:t>Increased storage</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smtClean="0">
                <a:solidFill>
                  <a:schemeClr val="bg1"/>
                </a:solidFill>
              </a:rPr>
              <a:t>Leasing water</a:t>
            </a:r>
          </a:p>
          <a:p>
            <a:pPr marL="457200" indent="-457200">
              <a:buFont typeface="Arial" panose="020B0604020202020204" pitchFamily="34" charset="0"/>
              <a:buChar char="•"/>
            </a:pPr>
            <a:endParaRPr lang="en-US" sz="3200" dirty="0">
              <a:solidFill>
                <a:schemeClr val="bg1"/>
              </a:solidFill>
            </a:endParaRPr>
          </a:p>
          <a:p>
            <a:endParaRPr lang="en-US" sz="3200" dirty="0" smtClean="0">
              <a:solidFill>
                <a:schemeClr val="bg1"/>
              </a:solidFill>
            </a:endParaRPr>
          </a:p>
        </p:txBody>
      </p:sp>
      <p:pic>
        <p:nvPicPr>
          <p:cNvPr id="3074" name="Picture 2" descr="Image result for uncompahgre irrig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55" y="1277513"/>
            <a:ext cx="7199234" cy="409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5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87926" y="92364"/>
            <a:ext cx="9144000" cy="11790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Streambank Stabilization and Riparian Restoration Program - Before</a:t>
            </a:r>
            <a:endParaRPr lang="en-US" sz="4000" dirty="0">
              <a:solidFill>
                <a:schemeClr val="bg1"/>
              </a:solidFill>
              <a:latin typeface="+mn-lt"/>
            </a:endParaRPr>
          </a:p>
        </p:txBody>
      </p:sp>
      <p:pic>
        <p:nvPicPr>
          <p:cNvPr id="5" name="Picture 4" descr="Phase 3 Chefas Before Construction.jpg"/>
          <p:cNvPicPr>
            <a:picLocks noChangeAspect="1"/>
          </p:cNvPicPr>
          <p:nvPr/>
        </p:nvPicPr>
        <p:blipFill rotWithShape="1">
          <a:blip r:embed="rId2" cstate="print">
            <a:extLst>
              <a:ext uri="{28A0092B-C50C-407E-A947-70E740481C1C}">
                <a14:useLocalDpi xmlns:a14="http://schemas.microsoft.com/office/drawing/2010/main" val="0"/>
              </a:ext>
            </a:extLst>
          </a:blip>
          <a:srcRect t="11284" b="10086"/>
          <a:stretch/>
        </p:blipFill>
        <p:spPr>
          <a:xfrm>
            <a:off x="489526" y="1271441"/>
            <a:ext cx="9150194" cy="5396050"/>
          </a:xfrm>
          <a:prstGeom prst="rect">
            <a:avLst/>
          </a:prstGeom>
        </p:spPr>
      </p:pic>
      <p:pic>
        <p:nvPicPr>
          <p:cNvPr id="1026" name="Picture 2" descr="Image result for colorado map bas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01382" y="6040028"/>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149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descr="2014 Phase 3 1.jpg"/>
          <p:cNvPicPr>
            <a:picLocks noChangeAspect="1"/>
          </p:cNvPicPr>
          <p:nvPr/>
        </p:nvPicPr>
        <p:blipFill rotWithShape="1">
          <a:blip r:embed="rId2" cstate="print">
            <a:extLst>
              <a:ext uri="{28A0092B-C50C-407E-A947-70E740481C1C}">
                <a14:useLocalDpi xmlns:a14="http://schemas.microsoft.com/office/drawing/2010/main" val="0"/>
              </a:ext>
            </a:extLst>
          </a:blip>
          <a:srcRect t="10516"/>
          <a:stretch/>
        </p:blipFill>
        <p:spPr>
          <a:xfrm>
            <a:off x="535709" y="1206016"/>
            <a:ext cx="9154948" cy="5461475"/>
          </a:xfrm>
          <a:prstGeom prst="rect">
            <a:avLst/>
          </a:prstGeom>
        </p:spPr>
      </p:pic>
      <p:sp>
        <p:nvSpPr>
          <p:cNvPr id="4" name="Title 1"/>
          <p:cNvSpPr txBox="1">
            <a:spLocks/>
          </p:cNvSpPr>
          <p:nvPr/>
        </p:nvSpPr>
        <p:spPr>
          <a:xfrm>
            <a:off x="387926" y="92364"/>
            <a:ext cx="9144000" cy="11790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Streambank Stabilization and Riparian Restoration Program - After</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01382" y="5985164"/>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645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 name="Picture 6" descr="Prairie Ditch Diversion.JPG"/>
          <p:cNvPicPr>
            <a:picLocks noChangeAspect="1"/>
          </p:cNvPicPr>
          <p:nvPr/>
        </p:nvPicPr>
        <p:blipFill>
          <a:blip r:embed="rId2"/>
          <a:srcRect t="5278"/>
          <a:stretch>
            <a:fillRect/>
          </a:stretch>
        </p:blipFill>
        <p:spPr>
          <a:xfrm>
            <a:off x="471055" y="923636"/>
            <a:ext cx="9144000" cy="5774268"/>
          </a:xfrm>
          <a:prstGeom prst="rect">
            <a:avLst/>
          </a:prstGeom>
        </p:spPr>
      </p:pic>
      <p:sp>
        <p:nvSpPr>
          <p:cNvPr id="4" name="Title 1"/>
          <p:cNvSpPr txBox="1">
            <a:spLocks/>
          </p:cNvSpPr>
          <p:nvPr/>
        </p:nvSpPr>
        <p:spPr>
          <a:xfrm>
            <a:off x="387926" y="267855"/>
            <a:ext cx="9144000" cy="6557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Prairie Ditch Diversion- Before</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01382" y="5985164"/>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535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4896" b="2564"/>
          <a:stretch/>
        </p:blipFill>
        <p:spPr>
          <a:xfrm>
            <a:off x="511038" y="923636"/>
            <a:ext cx="8485180" cy="5889189"/>
          </a:xfrm>
          <a:prstGeom prst="rect">
            <a:avLst/>
          </a:prstGeom>
        </p:spPr>
      </p:pic>
      <p:sp>
        <p:nvSpPr>
          <p:cNvPr id="4" name="Title 1"/>
          <p:cNvSpPr txBox="1">
            <a:spLocks/>
          </p:cNvSpPr>
          <p:nvPr/>
        </p:nvSpPr>
        <p:spPr>
          <a:xfrm>
            <a:off x="387926" y="267855"/>
            <a:ext cx="9144000" cy="6557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Prairie Ditch Diversion- Before</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01382" y="5985164"/>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27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87926" y="267855"/>
            <a:ext cx="9144000" cy="6557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Upper Gunnison</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402618" y="5467928"/>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87926" y="1095952"/>
            <a:ext cx="8102427" cy="3725430"/>
          </a:xfrm>
          <a:prstGeom prst="rect">
            <a:avLst/>
          </a:prstGeom>
        </p:spPr>
      </p:pic>
    </p:spTree>
    <p:extLst>
      <p:ext uri="{BB962C8B-B14F-4D97-AF65-F5344CB8AC3E}">
        <p14:creationId xmlns:p14="http://schemas.microsoft.com/office/powerpoint/2010/main" val="2885418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87926" y="267855"/>
            <a:ext cx="9144000" cy="6557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 Republican River, South Fork</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11631740" y="5034983"/>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20906" y="907534"/>
            <a:ext cx="4268932"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rPr>
              <a:t>Phreatophyte Removal</a:t>
            </a:r>
          </a:p>
          <a:p>
            <a:pPr marL="457200" indent="-457200">
              <a:buFont typeface="Arial" panose="020B0604020202020204" pitchFamily="34" charset="0"/>
              <a:buChar char="•"/>
            </a:pPr>
            <a:endParaRPr lang="en-US" sz="3200" dirty="0" smtClean="0">
              <a:solidFill>
                <a:schemeClr val="bg1"/>
              </a:solidFill>
            </a:endParaRPr>
          </a:p>
          <a:p>
            <a:endParaRPr lang="en-US" sz="3200" dirty="0" smtClean="0">
              <a:solidFill>
                <a:schemeClr val="bg1"/>
              </a:solidFill>
            </a:endParaRPr>
          </a:p>
        </p:txBody>
      </p:sp>
      <p:pic>
        <p:nvPicPr>
          <p:cNvPr id="3" name="Picture 2" descr="Image result for south fork republican river color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26" y="1161288"/>
            <a:ext cx="7258141" cy="482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77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87926" y="267855"/>
            <a:ext cx="9144000" cy="6557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1"/>
                </a:solidFill>
                <a:latin typeface="+mn-lt"/>
              </a:rPr>
              <a:t>White River</a:t>
            </a:r>
            <a:endParaRPr lang="en-US" sz="4000" dirty="0">
              <a:solidFill>
                <a:schemeClr val="bg1"/>
              </a:solidFill>
              <a:latin typeface="+mn-lt"/>
            </a:endParaRPr>
          </a:p>
        </p:txBody>
      </p:sp>
      <p:pic>
        <p:nvPicPr>
          <p:cNvPr id="1026" name="Picture 2" descr="Image result for colorado map bas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4368" y="4074094"/>
            <a:ext cx="3460716" cy="2593397"/>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8751380" y="4560285"/>
            <a:ext cx="443344" cy="406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59632" y="1582206"/>
            <a:ext cx="4268932"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rPr>
              <a:t>Algae blooms</a:t>
            </a:r>
          </a:p>
          <a:p>
            <a:pPr marL="457200" indent="-457200">
              <a:buFont typeface="Arial" panose="020B0604020202020204" pitchFamily="34" charset="0"/>
              <a:buChar char="•"/>
            </a:pPr>
            <a:endParaRPr lang="en-US" sz="3200" dirty="0">
              <a:solidFill>
                <a:schemeClr val="bg1"/>
              </a:solidFill>
            </a:endParaRPr>
          </a:p>
          <a:p>
            <a:endParaRPr lang="en-US" sz="3200" dirty="0" smtClean="0">
              <a:solidFill>
                <a:schemeClr val="bg1"/>
              </a:solidFill>
            </a:endParaRPr>
          </a:p>
          <a:p>
            <a:pPr marL="457200" indent="-457200">
              <a:buFont typeface="Arial" panose="020B0604020202020204" pitchFamily="34" charset="0"/>
              <a:buChar char="•"/>
            </a:pPr>
            <a:endParaRPr lang="en-US" sz="3200" dirty="0" smtClean="0">
              <a:solidFill>
                <a:schemeClr val="bg1"/>
              </a:solidFill>
            </a:endParaRPr>
          </a:p>
          <a:p>
            <a:endParaRPr lang="en-US" sz="3200" dirty="0" smtClean="0">
              <a:solidFill>
                <a:schemeClr val="bg1"/>
              </a:solidFill>
            </a:endParaRPr>
          </a:p>
        </p:txBody>
      </p:sp>
      <p:pic>
        <p:nvPicPr>
          <p:cNvPr id="2050" name="Picture 2" descr="Image result for algae white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62" y="1153741"/>
            <a:ext cx="7423044" cy="491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2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94651"/>
            <a:ext cx="12192000" cy="3868698"/>
          </a:xfrm>
          <a:prstGeom prst="rect">
            <a:avLst/>
          </a:prstGeom>
        </p:spPr>
      </p:pic>
    </p:spTree>
    <p:extLst>
      <p:ext uri="{BB962C8B-B14F-4D97-AF65-F5344CB8AC3E}">
        <p14:creationId xmlns:p14="http://schemas.microsoft.com/office/powerpoint/2010/main" val="107616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2825" y="2608349"/>
            <a:ext cx="9889066" cy="3293209"/>
          </a:xfrm>
          <a:prstGeom prst="rect">
            <a:avLst/>
          </a:prstGeom>
          <a:noFill/>
        </p:spPr>
        <p:txBody>
          <a:bodyPr wrap="square" rtlCol="0">
            <a:spAutoFit/>
          </a:bodyPr>
          <a:lstStyle/>
          <a:p>
            <a:pPr algn="ctr"/>
            <a:r>
              <a:rPr lang="en-US" sz="6000" dirty="0" smtClean="0">
                <a:solidFill>
                  <a:schemeClr val="bg1"/>
                </a:solidFill>
              </a:rPr>
              <a:t>Welcome</a:t>
            </a:r>
          </a:p>
          <a:p>
            <a:pPr algn="ctr"/>
            <a:endParaRPr lang="en-US" sz="4000" dirty="0" smtClean="0">
              <a:solidFill>
                <a:schemeClr val="bg1"/>
              </a:solidFill>
            </a:endParaRPr>
          </a:p>
          <a:p>
            <a:pPr algn="ctr"/>
            <a:r>
              <a:rPr lang="en-US" sz="3600" dirty="0" smtClean="0">
                <a:solidFill>
                  <a:schemeClr val="bg1"/>
                </a:solidFill>
              </a:rPr>
              <a:t>Sean Cronin, St. Vrain and Left Hand Water Conservancy District</a:t>
            </a:r>
          </a:p>
          <a:p>
            <a:pPr algn="ctr"/>
            <a:r>
              <a:rPr lang="en-US" sz="3600" dirty="0" smtClean="0">
                <a:solidFill>
                  <a:schemeClr val="bg1"/>
                </a:solidFill>
              </a:rPr>
              <a:t>Greg Peterson, Colorado Ag Water Alliance</a:t>
            </a:r>
            <a:endParaRPr lang="en-US" sz="3600" dirty="0">
              <a:solidFill>
                <a:schemeClr val="bg1"/>
              </a:solidFill>
            </a:endParaRPr>
          </a:p>
        </p:txBody>
      </p:sp>
      <p:pic>
        <p:nvPicPr>
          <p:cNvPr id="7" name="Picture 6" descr="C:\Users\GP\Desktop\CAWA\letter head.png"/>
          <p:cNvPicPr/>
          <p:nvPr/>
        </p:nvPicPr>
        <p:blipFill>
          <a:blip r:embed="rId2">
            <a:extLst>
              <a:ext uri="{28A0092B-C50C-407E-A947-70E740481C1C}">
                <a14:useLocalDpi xmlns:a14="http://schemas.microsoft.com/office/drawing/2010/main" val="0"/>
              </a:ext>
            </a:extLst>
          </a:blip>
          <a:srcRect/>
          <a:stretch>
            <a:fillRect/>
          </a:stretch>
        </p:blipFill>
        <p:spPr bwMode="auto">
          <a:xfrm>
            <a:off x="3914012" y="135468"/>
            <a:ext cx="6762116" cy="1562082"/>
          </a:xfrm>
          <a:prstGeom prst="rect">
            <a:avLst/>
          </a:prstGeom>
          <a:noFill/>
          <a:ln>
            <a:noFill/>
          </a:ln>
        </p:spPr>
      </p:pic>
      <p:pic>
        <p:nvPicPr>
          <p:cNvPr id="8" name="Picture 7" descr="Image result for st vrain left hand water conservancy distric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782" y="0"/>
            <a:ext cx="2846706" cy="1860620"/>
          </a:xfrm>
          <a:prstGeom prst="rect">
            <a:avLst/>
          </a:prstGeom>
          <a:noFill/>
          <a:ln>
            <a:noFill/>
          </a:ln>
        </p:spPr>
      </p:pic>
    </p:spTree>
    <p:extLst>
      <p:ext uri="{BB962C8B-B14F-4D97-AF65-F5344CB8AC3E}">
        <p14:creationId xmlns:p14="http://schemas.microsoft.com/office/powerpoint/2010/main" val="225942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0255" y="0"/>
            <a:ext cx="10131490" cy="6858000"/>
          </a:xfrm>
          <a:prstGeom prst="rect">
            <a:avLst/>
          </a:prstGeom>
        </p:spPr>
      </p:pic>
    </p:spTree>
    <p:extLst>
      <p:ext uri="{BB962C8B-B14F-4D97-AF65-F5344CB8AC3E}">
        <p14:creationId xmlns:p14="http://schemas.microsoft.com/office/powerpoint/2010/main" val="241732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491" y="0"/>
            <a:ext cx="9550400" cy="1860620"/>
          </a:xfrm>
          <a:prstGeom prst="rect">
            <a:avLst/>
          </a:prstGeom>
        </p:spPr>
      </p:pic>
      <p:sp>
        <p:nvSpPr>
          <p:cNvPr id="6" name="TextBox 5"/>
          <p:cNvSpPr txBox="1"/>
          <p:nvPr/>
        </p:nvSpPr>
        <p:spPr>
          <a:xfrm>
            <a:off x="1088782" y="3014749"/>
            <a:ext cx="9587346" cy="1815882"/>
          </a:xfrm>
          <a:prstGeom prst="rect">
            <a:avLst/>
          </a:prstGeom>
          <a:noFill/>
        </p:spPr>
        <p:txBody>
          <a:bodyPr wrap="square" rtlCol="0">
            <a:spAutoFit/>
          </a:bodyPr>
          <a:lstStyle/>
          <a:p>
            <a:pPr algn="ctr"/>
            <a:r>
              <a:rPr lang="en-US" sz="4000" dirty="0" smtClean="0">
                <a:solidFill>
                  <a:schemeClr val="bg1"/>
                </a:solidFill>
              </a:rPr>
              <a:t>www.coagwater.org</a:t>
            </a:r>
          </a:p>
          <a:p>
            <a:pPr algn="ctr"/>
            <a:r>
              <a:rPr lang="en-US" sz="3600" dirty="0" smtClean="0">
                <a:solidFill>
                  <a:schemeClr val="bg1"/>
                </a:solidFill>
              </a:rPr>
              <a:t>Greg Peterson</a:t>
            </a:r>
          </a:p>
          <a:p>
            <a:pPr algn="ctr"/>
            <a:r>
              <a:rPr lang="en-US" sz="3600" dirty="0" smtClean="0">
                <a:solidFill>
                  <a:schemeClr val="bg1"/>
                </a:solidFill>
              </a:rPr>
              <a:t>Colorado Ag Water Alliance</a:t>
            </a:r>
            <a:endParaRPr lang="en-US" sz="3600" dirty="0">
              <a:solidFill>
                <a:schemeClr val="bg1"/>
              </a:solidFill>
            </a:endParaRPr>
          </a:p>
        </p:txBody>
      </p:sp>
    </p:spTree>
    <p:extLst>
      <p:ext uri="{BB962C8B-B14F-4D97-AF65-F5344CB8AC3E}">
        <p14:creationId xmlns:p14="http://schemas.microsoft.com/office/powerpoint/2010/main" val="345034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2825" y="2608349"/>
            <a:ext cx="10357042" cy="2616101"/>
          </a:xfrm>
          <a:prstGeom prst="rect">
            <a:avLst/>
          </a:prstGeom>
          <a:noFill/>
        </p:spPr>
        <p:txBody>
          <a:bodyPr wrap="square" rtlCol="0">
            <a:spAutoFit/>
          </a:bodyPr>
          <a:lstStyle/>
          <a:p>
            <a:pPr algn="ctr"/>
            <a:r>
              <a:rPr lang="en-US" sz="4400" dirty="0" smtClean="0">
                <a:solidFill>
                  <a:schemeClr val="bg1"/>
                </a:solidFill>
              </a:rPr>
              <a:t>“St. Vrain and Left Hand Water Conservancy District Stream Management Plan”</a:t>
            </a:r>
          </a:p>
          <a:p>
            <a:pPr algn="ctr"/>
            <a:endParaRPr lang="en-US" sz="4000" dirty="0" smtClean="0">
              <a:solidFill>
                <a:schemeClr val="bg1"/>
              </a:solidFill>
            </a:endParaRPr>
          </a:p>
          <a:p>
            <a:pPr algn="ctr"/>
            <a:r>
              <a:rPr lang="en-US" sz="3600" dirty="0" smtClean="0">
                <a:solidFill>
                  <a:schemeClr val="bg1"/>
                </a:solidFill>
              </a:rPr>
              <a:t>Sean Cronin</a:t>
            </a:r>
            <a:endParaRPr lang="en-US" sz="3600" dirty="0">
              <a:solidFill>
                <a:schemeClr val="bg1"/>
              </a:solidFill>
            </a:endParaRPr>
          </a:p>
        </p:txBody>
      </p:sp>
      <p:pic>
        <p:nvPicPr>
          <p:cNvPr id="7" name="Picture 6" descr="C:\Users\GP\Desktop\CAWA\letter head.png"/>
          <p:cNvPicPr/>
          <p:nvPr/>
        </p:nvPicPr>
        <p:blipFill>
          <a:blip r:embed="rId2">
            <a:extLst>
              <a:ext uri="{28A0092B-C50C-407E-A947-70E740481C1C}">
                <a14:useLocalDpi xmlns:a14="http://schemas.microsoft.com/office/drawing/2010/main" val="0"/>
              </a:ext>
            </a:extLst>
          </a:blip>
          <a:srcRect/>
          <a:stretch>
            <a:fillRect/>
          </a:stretch>
        </p:blipFill>
        <p:spPr bwMode="auto">
          <a:xfrm>
            <a:off x="3914012" y="135468"/>
            <a:ext cx="6762116" cy="1562082"/>
          </a:xfrm>
          <a:prstGeom prst="rect">
            <a:avLst/>
          </a:prstGeom>
          <a:noFill/>
          <a:ln>
            <a:noFill/>
          </a:ln>
        </p:spPr>
      </p:pic>
      <p:pic>
        <p:nvPicPr>
          <p:cNvPr id="8" name="Picture 7" descr="Image result for st vrain left hand water conservancy distric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782" y="0"/>
            <a:ext cx="2846706" cy="1860620"/>
          </a:xfrm>
          <a:prstGeom prst="rect">
            <a:avLst/>
          </a:prstGeom>
          <a:noFill/>
          <a:ln>
            <a:noFill/>
          </a:ln>
        </p:spPr>
      </p:pic>
    </p:spTree>
    <p:extLst>
      <p:ext uri="{BB962C8B-B14F-4D97-AF65-F5344CB8AC3E}">
        <p14:creationId xmlns:p14="http://schemas.microsoft.com/office/powerpoint/2010/main" val="274303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2825" y="2608349"/>
            <a:ext cx="10357042" cy="3046988"/>
          </a:xfrm>
          <a:prstGeom prst="rect">
            <a:avLst/>
          </a:prstGeom>
          <a:noFill/>
        </p:spPr>
        <p:txBody>
          <a:bodyPr wrap="square" rtlCol="0">
            <a:spAutoFit/>
          </a:bodyPr>
          <a:lstStyle/>
          <a:p>
            <a:pPr algn="ctr"/>
            <a:r>
              <a:rPr lang="en-US" sz="4400" dirty="0" smtClean="0">
                <a:solidFill>
                  <a:schemeClr val="bg1"/>
                </a:solidFill>
              </a:rPr>
              <a:t>Jim Yahn </a:t>
            </a:r>
          </a:p>
          <a:p>
            <a:pPr algn="ctr"/>
            <a:endParaRPr lang="en-US" sz="3600" dirty="0" smtClean="0">
              <a:solidFill>
                <a:schemeClr val="bg1"/>
              </a:solidFill>
            </a:endParaRPr>
          </a:p>
          <a:p>
            <a:pPr algn="ctr"/>
            <a:r>
              <a:rPr lang="en-US" sz="3600" dirty="0" smtClean="0">
                <a:solidFill>
                  <a:schemeClr val="bg1"/>
                </a:solidFill>
              </a:rPr>
              <a:t>Manager of the North Sterling and Prewitt Reservoirs, and Chair of the Colorado Water Conservation Board</a:t>
            </a:r>
          </a:p>
          <a:p>
            <a:pPr algn="ctr"/>
            <a:endParaRPr lang="en-US" sz="4000" dirty="0" smtClean="0">
              <a:solidFill>
                <a:schemeClr val="bg1"/>
              </a:solidFill>
            </a:endParaRPr>
          </a:p>
        </p:txBody>
      </p:sp>
      <p:pic>
        <p:nvPicPr>
          <p:cNvPr id="7" name="Picture 6" descr="C:\Users\GP\Desktop\CAWA\letter head.png"/>
          <p:cNvPicPr/>
          <p:nvPr/>
        </p:nvPicPr>
        <p:blipFill>
          <a:blip r:embed="rId2">
            <a:extLst>
              <a:ext uri="{28A0092B-C50C-407E-A947-70E740481C1C}">
                <a14:useLocalDpi xmlns:a14="http://schemas.microsoft.com/office/drawing/2010/main" val="0"/>
              </a:ext>
            </a:extLst>
          </a:blip>
          <a:srcRect/>
          <a:stretch>
            <a:fillRect/>
          </a:stretch>
        </p:blipFill>
        <p:spPr bwMode="auto">
          <a:xfrm>
            <a:off x="3914012" y="135468"/>
            <a:ext cx="6762116" cy="1562082"/>
          </a:xfrm>
          <a:prstGeom prst="rect">
            <a:avLst/>
          </a:prstGeom>
          <a:noFill/>
          <a:ln>
            <a:noFill/>
          </a:ln>
        </p:spPr>
      </p:pic>
      <p:pic>
        <p:nvPicPr>
          <p:cNvPr id="8" name="Picture 7" descr="Image result for st vrain left hand water conservancy distric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782" y="0"/>
            <a:ext cx="2846706" cy="1860620"/>
          </a:xfrm>
          <a:prstGeom prst="rect">
            <a:avLst/>
          </a:prstGeom>
          <a:noFill/>
          <a:ln>
            <a:noFill/>
          </a:ln>
        </p:spPr>
      </p:pic>
    </p:spTree>
    <p:extLst>
      <p:ext uri="{BB962C8B-B14F-4D97-AF65-F5344CB8AC3E}">
        <p14:creationId xmlns:p14="http://schemas.microsoft.com/office/powerpoint/2010/main" val="2551928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2825" y="2608349"/>
            <a:ext cx="10357042" cy="4154984"/>
          </a:xfrm>
          <a:prstGeom prst="rect">
            <a:avLst/>
          </a:prstGeom>
          <a:noFill/>
        </p:spPr>
        <p:txBody>
          <a:bodyPr wrap="square" rtlCol="0">
            <a:spAutoFit/>
          </a:bodyPr>
          <a:lstStyle/>
          <a:p>
            <a:pPr algn="ctr"/>
            <a:r>
              <a:rPr lang="en-US" sz="4400" dirty="0" smtClean="0">
                <a:solidFill>
                  <a:schemeClr val="bg1"/>
                </a:solidFill>
              </a:rPr>
              <a:t>“Irrigators and Stream Management”</a:t>
            </a:r>
          </a:p>
          <a:p>
            <a:pPr algn="ctr"/>
            <a:endParaRPr lang="en-US" sz="4000" dirty="0" smtClean="0">
              <a:solidFill>
                <a:schemeClr val="bg1"/>
              </a:solidFill>
            </a:endParaRPr>
          </a:p>
          <a:p>
            <a:pPr algn="ctr"/>
            <a:r>
              <a:rPr lang="en-US" sz="3600" dirty="0" smtClean="0">
                <a:solidFill>
                  <a:schemeClr val="bg1"/>
                </a:solidFill>
              </a:rPr>
              <a:t>Greg Higel, Farmer in Alamosa</a:t>
            </a:r>
          </a:p>
          <a:p>
            <a:pPr algn="ctr"/>
            <a:r>
              <a:rPr lang="en-US" sz="3600" dirty="0" smtClean="0">
                <a:solidFill>
                  <a:schemeClr val="bg1"/>
                </a:solidFill>
              </a:rPr>
              <a:t>Terry Plummer, Superintendent, Left Hand Ditch Company</a:t>
            </a:r>
          </a:p>
          <a:p>
            <a:pPr algn="ctr"/>
            <a:r>
              <a:rPr lang="en-US" sz="3600" dirty="0" smtClean="0">
                <a:solidFill>
                  <a:schemeClr val="bg1"/>
                </a:solidFill>
              </a:rPr>
              <a:t>Jesse </a:t>
            </a:r>
            <a:r>
              <a:rPr lang="en-US" sz="3600" dirty="0" smtClean="0">
                <a:solidFill>
                  <a:schemeClr val="bg1"/>
                </a:solidFill>
              </a:rPr>
              <a:t>Kruthaupt, </a:t>
            </a:r>
            <a:r>
              <a:rPr lang="en-US" sz="3600" dirty="0" smtClean="0">
                <a:solidFill>
                  <a:schemeClr val="bg1"/>
                </a:solidFill>
              </a:rPr>
              <a:t>Rancher in </a:t>
            </a:r>
            <a:r>
              <a:rPr lang="en-US" sz="3600" dirty="0" smtClean="0">
                <a:solidFill>
                  <a:schemeClr val="bg1"/>
                </a:solidFill>
              </a:rPr>
              <a:t>Gunnison and Trout Unlimited</a:t>
            </a:r>
            <a:endParaRPr lang="en-US" sz="3600" dirty="0">
              <a:solidFill>
                <a:schemeClr val="bg1"/>
              </a:solidFill>
            </a:endParaRPr>
          </a:p>
        </p:txBody>
      </p:sp>
      <p:pic>
        <p:nvPicPr>
          <p:cNvPr id="7" name="Picture 6" descr="C:\Users\GP\Desktop\CAWA\letter head.png"/>
          <p:cNvPicPr/>
          <p:nvPr/>
        </p:nvPicPr>
        <p:blipFill>
          <a:blip r:embed="rId2">
            <a:extLst>
              <a:ext uri="{28A0092B-C50C-407E-A947-70E740481C1C}">
                <a14:useLocalDpi xmlns:a14="http://schemas.microsoft.com/office/drawing/2010/main" val="0"/>
              </a:ext>
            </a:extLst>
          </a:blip>
          <a:srcRect/>
          <a:stretch>
            <a:fillRect/>
          </a:stretch>
        </p:blipFill>
        <p:spPr bwMode="auto">
          <a:xfrm>
            <a:off x="3914012" y="135468"/>
            <a:ext cx="6762116" cy="1562082"/>
          </a:xfrm>
          <a:prstGeom prst="rect">
            <a:avLst/>
          </a:prstGeom>
          <a:noFill/>
          <a:ln>
            <a:noFill/>
          </a:ln>
        </p:spPr>
      </p:pic>
      <p:pic>
        <p:nvPicPr>
          <p:cNvPr id="8" name="Picture 7" descr="Image result for st vrain left hand water conservancy distric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782" y="0"/>
            <a:ext cx="2846706" cy="1860620"/>
          </a:xfrm>
          <a:prstGeom prst="rect">
            <a:avLst/>
          </a:prstGeom>
          <a:noFill/>
          <a:ln>
            <a:noFill/>
          </a:ln>
        </p:spPr>
      </p:pic>
    </p:spTree>
    <p:extLst>
      <p:ext uri="{BB962C8B-B14F-4D97-AF65-F5344CB8AC3E}">
        <p14:creationId xmlns:p14="http://schemas.microsoft.com/office/powerpoint/2010/main" val="198240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a:t>
            </a:r>
          </a:p>
        </p:txBody>
      </p:sp>
      <p:sp>
        <p:nvSpPr>
          <p:cNvPr id="3" name="Footer Placeholder 2"/>
          <p:cNvSpPr>
            <a:spLocks noGrp="1"/>
          </p:cNvSpPr>
          <p:nvPr>
            <p:ph type="ftr" sz="quarter" idx="11"/>
          </p:nvPr>
        </p:nvSpPr>
        <p:spPr/>
        <p:txBody>
          <a:bodyPr/>
          <a:lstStyle/>
          <a:p>
            <a:r>
              <a:rPr lang="en-US" dirty="0">
                <a:solidFill>
                  <a:srgbClr val="FFFFFF"/>
                </a:solidFill>
              </a:rPr>
              <a:t>www.tu.org</a:t>
            </a:r>
          </a:p>
        </p:txBody>
      </p:sp>
      <p:sp>
        <p:nvSpPr>
          <p:cNvPr id="5" name="Text Placeholder 4"/>
          <p:cNvSpPr>
            <a:spLocks noGrp="1"/>
          </p:cNvSpPr>
          <p:nvPr>
            <p:ph type="body" sz="quarter" idx="14"/>
          </p:nvPr>
        </p:nvSpPr>
        <p:spPr/>
        <p:txBody>
          <a:bodyPr/>
          <a:lstStyle/>
          <a:p>
            <a:r>
              <a:rPr lang="en-US" dirty="0"/>
              <a:t>Jesse Kruthaupt</a:t>
            </a:r>
          </a:p>
        </p:txBody>
      </p:sp>
      <p:sp>
        <p:nvSpPr>
          <p:cNvPr id="6" name="Text Placeholder 5"/>
          <p:cNvSpPr>
            <a:spLocks noGrp="1"/>
          </p:cNvSpPr>
          <p:nvPr>
            <p:ph type="body" sz="quarter" idx="15"/>
          </p:nvPr>
        </p:nvSpPr>
        <p:spPr/>
        <p:txBody>
          <a:bodyPr/>
          <a:lstStyle/>
          <a:p>
            <a:r>
              <a:rPr lang="en-US" dirty="0"/>
              <a:t>TU - Upper Gunnison Project Specialist</a:t>
            </a:r>
          </a:p>
          <a:p>
            <a:endParaRPr lang="en-US" dirty="0"/>
          </a:p>
          <a:p>
            <a:r>
              <a:rPr lang="en-US" dirty="0"/>
              <a:t>WMP- Ohio Creek Coordinator</a:t>
            </a:r>
          </a:p>
        </p:txBody>
      </p:sp>
      <p:sp>
        <p:nvSpPr>
          <p:cNvPr id="7" name="Text Placeholder 6"/>
          <p:cNvSpPr>
            <a:spLocks noGrp="1"/>
          </p:cNvSpPr>
          <p:nvPr>
            <p:ph type="body" sz="quarter" idx="16"/>
          </p:nvPr>
        </p:nvSpPr>
        <p:spPr/>
        <p:txBody>
          <a:bodyPr/>
          <a:lstStyle/>
          <a:p>
            <a:r>
              <a:rPr lang="en-US" dirty="0">
                <a:latin typeface="+mj-lt"/>
              </a:rPr>
              <a:t>Work with irrigators in the Upper Gunnison Basin to develop cooperative water use solutions to </a:t>
            </a:r>
            <a:r>
              <a:rPr lang="en-US" dirty="0">
                <a:latin typeface="+mj-lt"/>
                <a:cs typeface="Times New Roman" pitchFamily="18" charset="0"/>
              </a:rPr>
              <a:t>meet diverse needs, for agriculture, municipal recreation tourism. </a:t>
            </a:r>
            <a:endParaRPr lang="en-US" dirty="0"/>
          </a:p>
        </p:txBody>
      </p:sp>
      <p:sp>
        <p:nvSpPr>
          <p:cNvPr id="8" name="Slide Number Placeholder 7"/>
          <p:cNvSpPr>
            <a:spLocks noGrp="1"/>
          </p:cNvSpPr>
          <p:nvPr>
            <p:ph type="sldNum" sz="quarter" idx="12"/>
          </p:nvPr>
        </p:nvSpPr>
        <p:spPr/>
        <p:txBody>
          <a:bodyPr/>
          <a:lstStyle/>
          <a:p>
            <a:fld id="{97CF7042-B465-4730-800E-86D0EFD08949}" type="slidenum">
              <a:rPr lang="en-US" smtClean="0">
                <a:solidFill>
                  <a:srgbClr val="FFFFFF"/>
                </a:solidFill>
              </a:rPr>
              <a:pPr/>
              <a:t>25</a:t>
            </a:fld>
            <a:endParaRPr lang="en-US" dirty="0">
              <a:solidFill>
                <a:srgbClr val="FFFFFF"/>
              </a:solidFill>
            </a:endParaRPr>
          </a:p>
        </p:txBody>
      </p:sp>
      <p:sp>
        <p:nvSpPr>
          <p:cNvPr id="9" name="TextBox 8"/>
          <p:cNvSpPr txBox="1"/>
          <p:nvPr/>
        </p:nvSpPr>
        <p:spPr>
          <a:xfrm>
            <a:off x="1715911" y="5257801"/>
            <a:ext cx="8737600" cy="830997"/>
          </a:xfrm>
          <a:prstGeom prst="rect">
            <a:avLst/>
          </a:prstGeom>
          <a:noFill/>
        </p:spPr>
        <p:txBody>
          <a:bodyPr wrap="square" rtlCol="0">
            <a:spAutoFit/>
          </a:bodyPr>
          <a:lstStyle/>
          <a:p>
            <a:r>
              <a:rPr lang="en-US" sz="2400" b="1" dirty="0">
                <a:solidFill>
                  <a:srgbClr val="3FAF49"/>
                </a:solidFill>
                <a:latin typeface="Times New Roman" pitchFamily="18" charset="0"/>
                <a:ea typeface="Calibri" pitchFamily="34" charset="0"/>
                <a:cs typeface="Times New Roman" pitchFamily="18" charset="0"/>
              </a:rPr>
              <a:t>TU founded in 1959 by anglers to conserve,  protect, and restore </a:t>
            </a:r>
            <a:r>
              <a:rPr lang="en-US" sz="2400" b="1" dirty="0">
                <a:solidFill>
                  <a:srgbClr val="3FAF49"/>
                </a:solidFill>
                <a:latin typeface="Times New Roman" pitchFamily="18" charset="0"/>
                <a:cs typeface="Times New Roman" pitchFamily="18" charset="0"/>
              </a:rPr>
              <a:t>N. America’s cold water  fisheries and their watersheds.</a:t>
            </a:r>
          </a:p>
        </p:txBody>
      </p:sp>
      <p:pic>
        <p:nvPicPr>
          <p:cNvPr id="9218" name="Picture 2" descr="C:\Users\Jesse.Kruthaupt\Pictures\June 29 all pics\IMG_19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5" y="2413001"/>
            <a:ext cx="3320147" cy="24901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46400" y="1295401"/>
            <a:ext cx="5080000" cy="830997"/>
          </a:xfrm>
          <a:prstGeom prst="rect">
            <a:avLst/>
          </a:prstGeom>
          <a:noFill/>
        </p:spPr>
        <p:txBody>
          <a:bodyPr wrap="square" rtlCol="0">
            <a:spAutoFit/>
          </a:bodyPr>
          <a:lstStyle/>
          <a:p>
            <a:pPr algn="ctr"/>
            <a:r>
              <a:rPr lang="en-US" sz="2400" b="1" dirty="0">
                <a:solidFill>
                  <a:srgbClr val="3FAF49"/>
                </a:solidFill>
              </a:rPr>
              <a:t>Watershed Management Planning</a:t>
            </a:r>
            <a:br>
              <a:rPr lang="en-US" sz="2400" b="1" dirty="0">
                <a:solidFill>
                  <a:srgbClr val="3FAF49"/>
                </a:solidFill>
              </a:rPr>
            </a:br>
            <a:r>
              <a:rPr lang="en-US" sz="2400" b="1" dirty="0">
                <a:solidFill>
                  <a:srgbClr val="3FAF49"/>
                </a:solidFill>
              </a:rPr>
              <a:t>Nov 5, 2018</a:t>
            </a:r>
          </a:p>
        </p:txBody>
      </p:sp>
      <p:pic>
        <p:nvPicPr>
          <p:cNvPr id="9220" name="Picture 4" descr="C:\Users\Jesse.Kruthaupt\Documents\TU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1" y="5103575"/>
            <a:ext cx="825500"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6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dirty="0">
              <a:solidFill>
                <a:srgbClr val="3FAF49"/>
              </a:solidFill>
            </a:endParaRPr>
          </a:p>
        </p:txBody>
      </p:sp>
      <p:sp>
        <p:nvSpPr>
          <p:cNvPr id="3" name="object 3"/>
          <p:cNvSpPr txBox="1">
            <a:spLocks noGrp="1"/>
          </p:cNvSpPr>
          <p:nvPr>
            <p:ph type="title"/>
          </p:nvPr>
        </p:nvSpPr>
        <p:spPr>
          <a:xfrm>
            <a:off x="2012620" y="419740"/>
            <a:ext cx="8203565" cy="998350"/>
          </a:xfrm>
          <a:prstGeom prst="rect">
            <a:avLst/>
          </a:prstGeom>
        </p:spPr>
        <p:txBody>
          <a:bodyPr vert="horz" wrap="square" lIns="0" tIns="13335" rIns="0" bIns="0" rtlCol="0">
            <a:spAutoFit/>
          </a:bodyPr>
          <a:lstStyle/>
          <a:p>
            <a:pPr marL="12700">
              <a:spcBef>
                <a:spcPts val="105"/>
              </a:spcBef>
            </a:pPr>
            <a:r>
              <a:rPr sz="3200" spc="-20" dirty="0">
                <a:solidFill>
                  <a:schemeClr val="accent4">
                    <a:lumMod val="10000"/>
                  </a:schemeClr>
                </a:solidFill>
              </a:rPr>
              <a:t>Upper Gunnison </a:t>
            </a:r>
            <a:r>
              <a:rPr sz="3200" spc="-51" dirty="0">
                <a:solidFill>
                  <a:schemeClr val="accent4">
                    <a:lumMod val="10000"/>
                  </a:schemeClr>
                </a:solidFill>
              </a:rPr>
              <a:t>Watershed </a:t>
            </a:r>
            <a:r>
              <a:rPr sz="3200" spc="-40" dirty="0">
                <a:solidFill>
                  <a:schemeClr val="accent4">
                    <a:lumMod val="10000"/>
                  </a:schemeClr>
                </a:solidFill>
              </a:rPr>
              <a:t>Management</a:t>
            </a:r>
            <a:r>
              <a:rPr sz="3200" spc="-200" dirty="0">
                <a:solidFill>
                  <a:schemeClr val="accent4">
                    <a:lumMod val="10000"/>
                  </a:schemeClr>
                </a:solidFill>
              </a:rPr>
              <a:t> </a:t>
            </a:r>
            <a:r>
              <a:rPr sz="3200" spc="-20" dirty="0">
                <a:solidFill>
                  <a:schemeClr val="accent4">
                    <a:lumMod val="10000"/>
                  </a:schemeClr>
                </a:solidFill>
              </a:rPr>
              <a:t>Planning</a:t>
            </a:r>
            <a:endParaRPr sz="3200" dirty="0">
              <a:solidFill>
                <a:schemeClr val="accent4">
                  <a:lumMod val="10000"/>
                </a:schemeClr>
              </a:solidFill>
            </a:endParaRPr>
          </a:p>
        </p:txBody>
      </p:sp>
      <p:sp>
        <p:nvSpPr>
          <p:cNvPr id="5" name="object 5"/>
          <p:cNvSpPr txBox="1"/>
          <p:nvPr/>
        </p:nvSpPr>
        <p:spPr>
          <a:xfrm>
            <a:off x="2062785" y="1370771"/>
            <a:ext cx="8103235" cy="289823"/>
          </a:xfrm>
          <a:prstGeom prst="rect">
            <a:avLst/>
          </a:prstGeom>
        </p:spPr>
        <p:txBody>
          <a:bodyPr vert="horz" wrap="square" lIns="0" tIns="12700" rIns="0" bIns="0" rtlCol="0">
            <a:spAutoFit/>
          </a:bodyPr>
          <a:lstStyle/>
          <a:p>
            <a:pPr marL="12700">
              <a:spcBef>
                <a:spcPts val="100"/>
              </a:spcBef>
            </a:pPr>
            <a:r>
              <a:rPr spc="-11" dirty="0">
                <a:solidFill>
                  <a:srgbClr val="D8D8D8">
                    <a:lumMod val="10000"/>
                  </a:srgbClr>
                </a:solidFill>
                <a:latin typeface="Calibri"/>
                <a:cs typeface="Calibri"/>
              </a:rPr>
              <a:t>Presented </a:t>
            </a:r>
            <a:r>
              <a:rPr spc="-5" dirty="0">
                <a:solidFill>
                  <a:srgbClr val="D8D8D8">
                    <a:lumMod val="10000"/>
                  </a:srgbClr>
                </a:solidFill>
                <a:latin typeface="Calibri"/>
                <a:cs typeface="Calibri"/>
              </a:rPr>
              <a:t>by</a:t>
            </a:r>
            <a:r>
              <a:rPr spc="-11" dirty="0">
                <a:solidFill>
                  <a:srgbClr val="D8D8D8">
                    <a:lumMod val="10000"/>
                  </a:srgbClr>
                </a:solidFill>
                <a:latin typeface="Calibri"/>
                <a:cs typeface="Calibri"/>
              </a:rPr>
              <a:t>: </a:t>
            </a:r>
            <a:r>
              <a:rPr dirty="0">
                <a:solidFill>
                  <a:srgbClr val="D8D8D8">
                    <a:lumMod val="10000"/>
                  </a:srgbClr>
                </a:solidFill>
                <a:latin typeface="Calibri"/>
                <a:cs typeface="Calibri"/>
              </a:rPr>
              <a:t>Jesse </a:t>
            </a:r>
            <a:r>
              <a:rPr spc="-5" dirty="0">
                <a:solidFill>
                  <a:srgbClr val="D8D8D8">
                    <a:lumMod val="10000"/>
                  </a:srgbClr>
                </a:solidFill>
                <a:latin typeface="Calibri"/>
                <a:cs typeface="Calibri"/>
              </a:rPr>
              <a:t>Kruthaupt</a:t>
            </a:r>
            <a:endParaRPr dirty="0">
              <a:solidFill>
                <a:srgbClr val="D8D8D8">
                  <a:lumMod val="10000"/>
                </a:srgbClr>
              </a:solidFill>
              <a:latin typeface="Calibri"/>
              <a:cs typeface="Calibri"/>
            </a:endParaRPr>
          </a:p>
        </p:txBody>
      </p:sp>
      <p:sp>
        <p:nvSpPr>
          <p:cNvPr id="6" name="object 6"/>
          <p:cNvSpPr/>
          <p:nvPr/>
        </p:nvSpPr>
        <p:spPr>
          <a:xfrm>
            <a:off x="1921763" y="5512309"/>
            <a:ext cx="1124712" cy="1126235"/>
          </a:xfrm>
          <a:prstGeom prst="rect">
            <a:avLst/>
          </a:prstGeom>
          <a:blipFill>
            <a:blip r:embed="rId4" cstate="print"/>
            <a:stretch>
              <a:fillRect/>
            </a:stretch>
          </a:blipFill>
        </p:spPr>
        <p:txBody>
          <a:bodyPr wrap="square" lIns="0" tIns="0" rIns="0" bIns="0" rtlCol="0"/>
          <a:lstStyle/>
          <a:p>
            <a:endParaRPr dirty="0">
              <a:solidFill>
                <a:srgbClr val="3FAF49"/>
              </a:solidFill>
            </a:endParaRPr>
          </a:p>
        </p:txBody>
      </p:sp>
      <p:sp>
        <p:nvSpPr>
          <p:cNvPr id="7" name="TextBox 6">
            <a:extLst>
              <a:ext uri="{FF2B5EF4-FFF2-40B4-BE49-F238E27FC236}">
                <a16:creationId xmlns:a16="http://schemas.microsoft.com/office/drawing/2014/main" xmlns="" id="{F3C0404E-098B-4F13-8B2F-7AB6616FB1BD}"/>
              </a:ext>
            </a:extLst>
          </p:cNvPr>
          <p:cNvSpPr txBox="1"/>
          <p:nvPr/>
        </p:nvSpPr>
        <p:spPr>
          <a:xfrm>
            <a:off x="2235201" y="3124201"/>
            <a:ext cx="9692077" cy="1200329"/>
          </a:xfrm>
          <a:prstGeom prst="rect">
            <a:avLst/>
          </a:prstGeom>
          <a:noFill/>
        </p:spPr>
        <p:txBody>
          <a:bodyPr wrap="none" rtlCol="0">
            <a:spAutoFit/>
          </a:bodyPr>
          <a:lstStyle/>
          <a:p>
            <a:pPr marL="380990" indent="-380990">
              <a:buFont typeface="Arial" panose="020B0604020202020204" pitchFamily="34" charset="0"/>
              <a:buChar char="•"/>
            </a:pPr>
            <a:r>
              <a:rPr lang="en-US" sz="2400" dirty="0">
                <a:solidFill>
                  <a:srgbClr val="FFFFFF"/>
                </a:solidFill>
              </a:rPr>
              <a:t>Overview of Process and Purpose</a:t>
            </a:r>
          </a:p>
          <a:p>
            <a:pPr marL="380990" indent="-380990">
              <a:buFont typeface="Arial" panose="020B0604020202020204" pitchFamily="34" charset="0"/>
              <a:buChar char="•"/>
            </a:pPr>
            <a:r>
              <a:rPr lang="en-US" sz="2400" dirty="0">
                <a:solidFill>
                  <a:srgbClr val="FFFFFF"/>
                </a:solidFill>
              </a:rPr>
              <a:t>Efforts to engage all water users</a:t>
            </a:r>
          </a:p>
          <a:p>
            <a:pPr marL="380990" indent="-380990">
              <a:buFont typeface="Arial" panose="020B0604020202020204" pitchFamily="34" charset="0"/>
              <a:buChar char="•"/>
            </a:pPr>
            <a:r>
              <a:rPr lang="en-US" sz="2400" dirty="0">
                <a:solidFill>
                  <a:srgbClr val="FFFFFF"/>
                </a:solidFill>
              </a:rPr>
              <a:t>How do I think agricultural water users will benefit from the process</a:t>
            </a:r>
          </a:p>
        </p:txBody>
      </p:sp>
    </p:spTree>
    <p:extLst>
      <p:ext uri="{BB962C8B-B14F-4D97-AF65-F5344CB8AC3E}">
        <p14:creationId xmlns:p14="http://schemas.microsoft.com/office/powerpoint/2010/main" val="2702095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789062" y="219512"/>
            <a:ext cx="5156157" cy="6070376"/>
          </a:xfrm>
          <a:prstGeom prst="rect">
            <a:avLst/>
          </a:prstGeom>
          <a:blipFill>
            <a:blip r:embed="rId3" cstate="print"/>
            <a:stretch>
              <a:fillRect/>
            </a:stretch>
          </a:blipFill>
        </p:spPr>
        <p:txBody>
          <a:bodyPr wrap="square" lIns="0" tIns="0" rIns="0" bIns="0" rtlCol="0"/>
          <a:lstStyle/>
          <a:p>
            <a:endParaRPr dirty="0">
              <a:solidFill>
                <a:srgbClr val="3FAF49"/>
              </a:solidFill>
            </a:endParaRPr>
          </a:p>
        </p:txBody>
      </p:sp>
      <p:sp>
        <p:nvSpPr>
          <p:cNvPr id="2" name="object 2"/>
          <p:cNvSpPr txBox="1">
            <a:spLocks noGrp="1"/>
          </p:cNvSpPr>
          <p:nvPr>
            <p:ph type="title"/>
          </p:nvPr>
        </p:nvSpPr>
        <p:spPr>
          <a:xfrm>
            <a:off x="541867" y="237067"/>
            <a:ext cx="13546667" cy="526363"/>
          </a:xfrm>
          <a:prstGeom prst="rect">
            <a:avLst/>
          </a:prstGeom>
        </p:spPr>
        <p:txBody>
          <a:bodyPr vert="horz" wrap="square" lIns="0" tIns="13335" rIns="0" bIns="0" rtlCol="0">
            <a:spAutoFit/>
          </a:bodyPr>
          <a:lstStyle/>
          <a:p>
            <a:pPr marL="12700">
              <a:spcBef>
                <a:spcPts val="105"/>
              </a:spcBef>
            </a:pPr>
            <a:r>
              <a:rPr spc="-31" dirty="0">
                <a:solidFill>
                  <a:schemeClr val="tx2">
                    <a:lumMod val="50000"/>
                  </a:schemeClr>
                </a:solidFill>
              </a:rPr>
              <a:t>Mission</a:t>
            </a:r>
          </a:p>
        </p:txBody>
      </p:sp>
      <p:sp>
        <p:nvSpPr>
          <p:cNvPr id="3" name="object 3"/>
          <p:cNvSpPr txBox="1">
            <a:spLocks noGrp="1"/>
          </p:cNvSpPr>
          <p:nvPr>
            <p:ph type="body" sz="quarter" idx="13"/>
          </p:nvPr>
        </p:nvSpPr>
        <p:spPr>
          <a:xfrm>
            <a:off x="363718" y="1295401"/>
            <a:ext cx="5420573" cy="2761653"/>
          </a:xfrm>
          <a:prstGeom prst="rect">
            <a:avLst/>
          </a:prstGeom>
        </p:spPr>
        <p:txBody>
          <a:bodyPr vert="horz" wrap="square" lIns="0" tIns="67945" rIns="0" bIns="0" rtlCol="0">
            <a:spAutoFit/>
          </a:bodyPr>
          <a:lstStyle/>
          <a:p>
            <a:pPr marL="12700" marR="5080">
              <a:lnSpc>
                <a:spcPts val="3460"/>
              </a:lnSpc>
              <a:spcBef>
                <a:spcPts val="535"/>
              </a:spcBef>
            </a:pPr>
            <a:r>
              <a:rPr sz="2667" spc="-15" dirty="0">
                <a:solidFill>
                  <a:schemeClr val="accent4">
                    <a:lumMod val="10000"/>
                  </a:schemeClr>
                </a:solidFill>
              </a:rPr>
              <a:t>Protect existing </a:t>
            </a:r>
            <a:r>
              <a:rPr sz="2667" spc="-20" dirty="0">
                <a:solidFill>
                  <a:schemeClr val="accent4">
                    <a:lumMod val="10000"/>
                  </a:schemeClr>
                </a:solidFill>
              </a:rPr>
              <a:t>water  </a:t>
            </a:r>
            <a:r>
              <a:rPr sz="2667" spc="-5" dirty="0">
                <a:solidFill>
                  <a:schemeClr val="accent4">
                    <a:lumMod val="10000"/>
                  </a:schemeClr>
                </a:solidFill>
              </a:rPr>
              <a:t>uses and </a:t>
            </a:r>
            <a:r>
              <a:rPr sz="2667" spc="-20" dirty="0">
                <a:solidFill>
                  <a:schemeClr val="accent4">
                    <a:lumMod val="10000"/>
                  </a:schemeClr>
                </a:solidFill>
              </a:rPr>
              <a:t>watershed  </a:t>
            </a:r>
            <a:r>
              <a:rPr sz="2667" spc="-5" dirty="0">
                <a:solidFill>
                  <a:schemeClr val="accent4">
                    <a:lumMod val="10000"/>
                  </a:schemeClr>
                </a:solidFill>
              </a:rPr>
              <a:t>health in the Upper  Gunnison Basin in the  </a:t>
            </a:r>
            <a:r>
              <a:rPr sz="2667" spc="-20" dirty="0">
                <a:solidFill>
                  <a:schemeClr val="accent4">
                    <a:lumMod val="10000"/>
                  </a:schemeClr>
                </a:solidFill>
              </a:rPr>
              <a:t>face </a:t>
            </a:r>
            <a:r>
              <a:rPr sz="2667" dirty="0">
                <a:solidFill>
                  <a:schemeClr val="accent4">
                    <a:lumMod val="10000"/>
                  </a:schemeClr>
                </a:solidFill>
              </a:rPr>
              <a:t>of </a:t>
            </a:r>
            <a:r>
              <a:rPr sz="2667" spc="-15" dirty="0">
                <a:solidFill>
                  <a:schemeClr val="accent4">
                    <a:lumMod val="10000"/>
                  </a:schemeClr>
                </a:solidFill>
              </a:rPr>
              <a:t>pressure from  </a:t>
            </a:r>
            <a:r>
              <a:rPr sz="2667" spc="-11" dirty="0">
                <a:solidFill>
                  <a:schemeClr val="accent4">
                    <a:lumMod val="10000"/>
                  </a:schemeClr>
                </a:solidFill>
              </a:rPr>
              <a:t>increased </a:t>
            </a:r>
            <a:r>
              <a:rPr sz="2667" spc="-20" dirty="0">
                <a:solidFill>
                  <a:schemeClr val="accent4">
                    <a:lumMod val="10000"/>
                  </a:schemeClr>
                </a:solidFill>
              </a:rPr>
              <a:t>water  </a:t>
            </a:r>
            <a:r>
              <a:rPr sz="2667" spc="-5" dirty="0">
                <a:solidFill>
                  <a:schemeClr val="accent4">
                    <a:lumMod val="10000"/>
                  </a:schemeClr>
                </a:solidFill>
              </a:rPr>
              <a:t>demands and  permanent</a:t>
            </a:r>
            <a:r>
              <a:rPr sz="2667" spc="-51" dirty="0">
                <a:solidFill>
                  <a:schemeClr val="accent4">
                    <a:lumMod val="10000"/>
                  </a:schemeClr>
                </a:solidFill>
              </a:rPr>
              <a:t> </a:t>
            </a:r>
            <a:r>
              <a:rPr sz="2667" spc="-11" dirty="0">
                <a:solidFill>
                  <a:schemeClr val="accent4">
                    <a:lumMod val="10000"/>
                  </a:schemeClr>
                </a:solidFill>
              </a:rPr>
              <a:t>reductions  </a:t>
            </a:r>
            <a:r>
              <a:rPr sz="2667" spc="-5" dirty="0">
                <a:solidFill>
                  <a:schemeClr val="accent4">
                    <a:lumMod val="10000"/>
                  </a:schemeClr>
                </a:solidFill>
              </a:rPr>
              <a:t>in </a:t>
            </a:r>
            <a:r>
              <a:rPr sz="2667" spc="-20" dirty="0">
                <a:solidFill>
                  <a:schemeClr val="accent4">
                    <a:lumMod val="10000"/>
                  </a:schemeClr>
                </a:solidFill>
              </a:rPr>
              <a:t>water</a:t>
            </a:r>
            <a:r>
              <a:rPr sz="2667" spc="-15" dirty="0">
                <a:solidFill>
                  <a:schemeClr val="accent4">
                    <a:lumMod val="10000"/>
                  </a:schemeClr>
                </a:solidFill>
              </a:rPr>
              <a:t> </a:t>
            </a:r>
            <a:r>
              <a:rPr sz="2667" spc="-5" dirty="0">
                <a:solidFill>
                  <a:schemeClr val="accent4">
                    <a:lumMod val="10000"/>
                  </a:schemeClr>
                </a:solidFill>
              </a:rPr>
              <a:t>supply</a:t>
            </a:r>
          </a:p>
        </p:txBody>
      </p:sp>
      <p:sp>
        <p:nvSpPr>
          <p:cNvPr id="5" name="object 5"/>
          <p:cNvSpPr/>
          <p:nvPr/>
        </p:nvSpPr>
        <p:spPr>
          <a:xfrm>
            <a:off x="7846757" y="2556412"/>
            <a:ext cx="480059" cy="141605"/>
          </a:xfrm>
          <a:custGeom>
            <a:avLst/>
            <a:gdLst/>
            <a:ahLst/>
            <a:cxnLst/>
            <a:rect l="l" t="t" r="r" b="b"/>
            <a:pathLst>
              <a:path w="480059" h="141605">
                <a:moveTo>
                  <a:pt x="0" y="0"/>
                </a:moveTo>
                <a:lnTo>
                  <a:pt x="479876" y="0"/>
                </a:lnTo>
                <a:lnTo>
                  <a:pt x="479876" y="141105"/>
                </a:lnTo>
                <a:lnTo>
                  <a:pt x="0" y="141105"/>
                </a:lnTo>
                <a:lnTo>
                  <a:pt x="0" y="0"/>
                </a:lnTo>
                <a:close/>
              </a:path>
            </a:pathLst>
          </a:custGeom>
          <a:solidFill>
            <a:srgbClr val="FFFFFF"/>
          </a:solidFill>
        </p:spPr>
        <p:txBody>
          <a:bodyPr wrap="square" lIns="0" tIns="0" rIns="0" bIns="0" rtlCol="0"/>
          <a:lstStyle/>
          <a:p>
            <a:endParaRPr dirty="0">
              <a:solidFill>
                <a:srgbClr val="3FAF49"/>
              </a:solidFill>
            </a:endParaRPr>
          </a:p>
        </p:txBody>
      </p:sp>
      <p:sp>
        <p:nvSpPr>
          <p:cNvPr id="6" name="object 6"/>
          <p:cNvSpPr/>
          <p:nvPr/>
        </p:nvSpPr>
        <p:spPr>
          <a:xfrm>
            <a:off x="7846757" y="2556411"/>
            <a:ext cx="480059" cy="141605"/>
          </a:xfrm>
          <a:custGeom>
            <a:avLst/>
            <a:gdLst/>
            <a:ahLst/>
            <a:cxnLst/>
            <a:rect l="l" t="t" r="r" b="b"/>
            <a:pathLst>
              <a:path w="480059" h="141605">
                <a:moveTo>
                  <a:pt x="0" y="0"/>
                </a:moveTo>
                <a:lnTo>
                  <a:pt x="479876" y="0"/>
                </a:lnTo>
                <a:lnTo>
                  <a:pt x="479876" y="141105"/>
                </a:lnTo>
                <a:lnTo>
                  <a:pt x="0" y="141105"/>
                </a:lnTo>
                <a:lnTo>
                  <a:pt x="0" y="0"/>
                </a:lnTo>
                <a:close/>
              </a:path>
            </a:pathLst>
          </a:custGeom>
          <a:ln w="4515">
            <a:solidFill>
              <a:srgbClr val="000000"/>
            </a:solidFill>
          </a:ln>
        </p:spPr>
        <p:txBody>
          <a:bodyPr wrap="square" lIns="0" tIns="0" rIns="0" bIns="0" rtlCol="0"/>
          <a:lstStyle/>
          <a:p>
            <a:endParaRPr dirty="0">
              <a:solidFill>
                <a:srgbClr val="3FAF49"/>
              </a:solidFill>
            </a:endParaRPr>
          </a:p>
        </p:txBody>
      </p:sp>
      <p:sp>
        <p:nvSpPr>
          <p:cNvPr id="7" name="object 7"/>
          <p:cNvSpPr txBox="1"/>
          <p:nvPr/>
        </p:nvSpPr>
        <p:spPr>
          <a:xfrm>
            <a:off x="7904061" y="2575318"/>
            <a:ext cx="363220" cy="104516"/>
          </a:xfrm>
          <a:prstGeom prst="rect">
            <a:avLst/>
          </a:prstGeom>
        </p:spPr>
        <p:txBody>
          <a:bodyPr vert="horz" wrap="square" lIns="0" tIns="12065" rIns="0" bIns="0" rtlCol="0">
            <a:spAutoFit/>
          </a:bodyPr>
          <a:lstStyle/>
          <a:p>
            <a:pPr marL="12700">
              <a:spcBef>
                <a:spcPts val="95"/>
              </a:spcBef>
            </a:pPr>
            <a:r>
              <a:rPr sz="600" spc="-11" dirty="0">
                <a:solidFill>
                  <a:srgbClr val="00000A"/>
                </a:solidFill>
                <a:latin typeface="Calibri"/>
                <a:cs typeface="Calibri"/>
              </a:rPr>
              <a:t>Ohio</a:t>
            </a:r>
            <a:r>
              <a:rPr sz="600" spc="-45" dirty="0">
                <a:solidFill>
                  <a:srgbClr val="00000A"/>
                </a:solidFill>
                <a:latin typeface="Calibri"/>
                <a:cs typeface="Calibri"/>
              </a:rPr>
              <a:t> </a:t>
            </a:r>
            <a:r>
              <a:rPr sz="600" spc="-11" dirty="0">
                <a:solidFill>
                  <a:srgbClr val="00000A"/>
                </a:solidFill>
                <a:latin typeface="Calibri"/>
                <a:cs typeface="Calibri"/>
              </a:rPr>
              <a:t>Creek</a:t>
            </a:r>
            <a:endParaRPr sz="600" dirty="0">
              <a:solidFill>
                <a:srgbClr val="3FAF49"/>
              </a:solidFill>
              <a:latin typeface="Calibri"/>
              <a:cs typeface="Calibri"/>
            </a:endParaRPr>
          </a:p>
        </p:txBody>
      </p:sp>
      <p:sp>
        <p:nvSpPr>
          <p:cNvPr id="8" name="object 8"/>
          <p:cNvSpPr txBox="1"/>
          <p:nvPr/>
        </p:nvSpPr>
        <p:spPr>
          <a:xfrm>
            <a:off x="6986388" y="4495727"/>
            <a:ext cx="437515" cy="123752"/>
          </a:xfrm>
          <a:prstGeom prst="rect">
            <a:avLst/>
          </a:prstGeom>
          <a:solidFill>
            <a:srgbClr val="FFFFFF"/>
          </a:solidFill>
          <a:ln w="4515">
            <a:solidFill>
              <a:srgbClr val="000000"/>
            </a:solidFill>
          </a:ln>
        </p:spPr>
        <p:txBody>
          <a:bodyPr vert="horz" wrap="square" lIns="0" tIns="31115" rIns="0" bIns="0" rtlCol="0">
            <a:spAutoFit/>
          </a:bodyPr>
          <a:lstStyle/>
          <a:p>
            <a:pPr marL="69849">
              <a:spcBef>
                <a:spcPts val="244"/>
              </a:spcBef>
            </a:pPr>
            <a:r>
              <a:rPr sz="600" spc="-11" dirty="0">
                <a:solidFill>
                  <a:srgbClr val="00000A"/>
                </a:solidFill>
                <a:latin typeface="Calibri"/>
                <a:cs typeface="Calibri"/>
              </a:rPr>
              <a:t>Lake</a:t>
            </a:r>
            <a:r>
              <a:rPr sz="600" spc="-25" dirty="0">
                <a:solidFill>
                  <a:srgbClr val="00000A"/>
                </a:solidFill>
                <a:latin typeface="Calibri"/>
                <a:cs typeface="Calibri"/>
              </a:rPr>
              <a:t> </a:t>
            </a:r>
            <a:r>
              <a:rPr sz="600" spc="-5" dirty="0">
                <a:solidFill>
                  <a:srgbClr val="00000A"/>
                </a:solidFill>
                <a:latin typeface="Calibri"/>
                <a:cs typeface="Calibri"/>
              </a:rPr>
              <a:t>Fork</a:t>
            </a:r>
            <a:endParaRPr sz="600" dirty="0">
              <a:solidFill>
                <a:srgbClr val="3FAF49"/>
              </a:solidFill>
              <a:latin typeface="Calibri"/>
              <a:cs typeface="Calibri"/>
            </a:endParaRPr>
          </a:p>
        </p:txBody>
      </p:sp>
      <p:sp>
        <p:nvSpPr>
          <p:cNvPr id="9" name="object 9"/>
          <p:cNvSpPr txBox="1"/>
          <p:nvPr/>
        </p:nvSpPr>
        <p:spPr>
          <a:xfrm>
            <a:off x="7607389" y="4122085"/>
            <a:ext cx="381000" cy="123752"/>
          </a:xfrm>
          <a:prstGeom prst="rect">
            <a:avLst/>
          </a:prstGeom>
          <a:solidFill>
            <a:srgbClr val="FFFFFF"/>
          </a:solidFill>
          <a:ln w="4515">
            <a:solidFill>
              <a:srgbClr val="000000"/>
            </a:solidFill>
          </a:ln>
        </p:spPr>
        <p:txBody>
          <a:bodyPr vert="horz" wrap="square" lIns="0" tIns="31115" rIns="0" bIns="0" rtlCol="0">
            <a:spAutoFit/>
          </a:bodyPr>
          <a:lstStyle/>
          <a:p>
            <a:pPr marL="69849">
              <a:spcBef>
                <a:spcPts val="244"/>
              </a:spcBef>
            </a:pPr>
            <a:r>
              <a:rPr sz="600" spc="-11" dirty="0">
                <a:solidFill>
                  <a:srgbClr val="00000A"/>
                </a:solidFill>
                <a:latin typeface="Calibri"/>
                <a:cs typeface="Calibri"/>
              </a:rPr>
              <a:t>Cebolla</a:t>
            </a:r>
            <a:endParaRPr sz="600" dirty="0">
              <a:solidFill>
                <a:srgbClr val="3FAF49"/>
              </a:solidFill>
              <a:latin typeface="Calibri"/>
              <a:cs typeface="Calibri"/>
            </a:endParaRPr>
          </a:p>
        </p:txBody>
      </p:sp>
      <p:sp>
        <p:nvSpPr>
          <p:cNvPr id="10" name="object 10"/>
          <p:cNvSpPr/>
          <p:nvPr/>
        </p:nvSpPr>
        <p:spPr>
          <a:xfrm>
            <a:off x="8200165" y="2082306"/>
            <a:ext cx="443865" cy="154940"/>
          </a:xfrm>
          <a:custGeom>
            <a:avLst/>
            <a:gdLst/>
            <a:ahLst/>
            <a:cxnLst/>
            <a:rect l="l" t="t" r="r" b="b"/>
            <a:pathLst>
              <a:path w="443865" h="154939">
                <a:moveTo>
                  <a:pt x="0" y="0"/>
                </a:moveTo>
                <a:lnTo>
                  <a:pt x="443721" y="0"/>
                </a:lnTo>
                <a:lnTo>
                  <a:pt x="443721" y="154655"/>
                </a:lnTo>
                <a:lnTo>
                  <a:pt x="0" y="154655"/>
                </a:lnTo>
                <a:lnTo>
                  <a:pt x="0" y="0"/>
                </a:lnTo>
                <a:close/>
              </a:path>
            </a:pathLst>
          </a:custGeom>
          <a:solidFill>
            <a:srgbClr val="FFFFFF"/>
          </a:solidFill>
        </p:spPr>
        <p:txBody>
          <a:bodyPr wrap="square" lIns="0" tIns="0" rIns="0" bIns="0" rtlCol="0"/>
          <a:lstStyle/>
          <a:p>
            <a:endParaRPr dirty="0">
              <a:solidFill>
                <a:srgbClr val="3FAF49"/>
              </a:solidFill>
            </a:endParaRPr>
          </a:p>
        </p:txBody>
      </p:sp>
      <p:sp>
        <p:nvSpPr>
          <p:cNvPr id="11" name="object 11"/>
          <p:cNvSpPr/>
          <p:nvPr/>
        </p:nvSpPr>
        <p:spPr>
          <a:xfrm>
            <a:off x="8200165" y="2082306"/>
            <a:ext cx="443865" cy="154940"/>
          </a:xfrm>
          <a:custGeom>
            <a:avLst/>
            <a:gdLst/>
            <a:ahLst/>
            <a:cxnLst/>
            <a:rect l="l" t="t" r="r" b="b"/>
            <a:pathLst>
              <a:path w="443865" h="154939">
                <a:moveTo>
                  <a:pt x="0" y="0"/>
                </a:moveTo>
                <a:lnTo>
                  <a:pt x="443721" y="0"/>
                </a:lnTo>
                <a:lnTo>
                  <a:pt x="443721" y="154655"/>
                </a:lnTo>
                <a:lnTo>
                  <a:pt x="0" y="154655"/>
                </a:lnTo>
                <a:lnTo>
                  <a:pt x="0" y="0"/>
                </a:lnTo>
                <a:close/>
              </a:path>
            </a:pathLst>
          </a:custGeom>
          <a:ln w="4515">
            <a:solidFill>
              <a:srgbClr val="000000"/>
            </a:solidFill>
          </a:ln>
        </p:spPr>
        <p:txBody>
          <a:bodyPr wrap="square" lIns="0" tIns="0" rIns="0" bIns="0" rtlCol="0"/>
          <a:lstStyle/>
          <a:p>
            <a:endParaRPr dirty="0">
              <a:solidFill>
                <a:srgbClr val="3FAF49"/>
              </a:solidFill>
            </a:endParaRPr>
          </a:p>
        </p:txBody>
      </p:sp>
      <p:sp>
        <p:nvSpPr>
          <p:cNvPr id="12" name="object 12"/>
          <p:cNvSpPr txBox="1"/>
          <p:nvPr/>
        </p:nvSpPr>
        <p:spPr>
          <a:xfrm>
            <a:off x="8257467" y="2101213"/>
            <a:ext cx="325120" cy="104516"/>
          </a:xfrm>
          <a:prstGeom prst="rect">
            <a:avLst/>
          </a:prstGeom>
        </p:spPr>
        <p:txBody>
          <a:bodyPr vert="horz" wrap="square" lIns="0" tIns="12065" rIns="0" bIns="0" rtlCol="0">
            <a:spAutoFit/>
          </a:bodyPr>
          <a:lstStyle/>
          <a:p>
            <a:pPr marL="12700">
              <a:spcBef>
                <a:spcPts val="95"/>
              </a:spcBef>
            </a:pPr>
            <a:r>
              <a:rPr sz="600" spc="-5" dirty="0">
                <a:solidFill>
                  <a:srgbClr val="00000A"/>
                </a:solidFill>
                <a:latin typeface="Calibri"/>
                <a:cs typeface="Calibri"/>
              </a:rPr>
              <a:t>East</a:t>
            </a:r>
            <a:r>
              <a:rPr sz="600" spc="-55" dirty="0">
                <a:solidFill>
                  <a:srgbClr val="00000A"/>
                </a:solidFill>
                <a:latin typeface="Calibri"/>
                <a:cs typeface="Calibri"/>
              </a:rPr>
              <a:t> </a:t>
            </a:r>
            <a:r>
              <a:rPr sz="600" spc="-11" dirty="0">
                <a:solidFill>
                  <a:srgbClr val="00000A"/>
                </a:solidFill>
                <a:latin typeface="Calibri"/>
                <a:cs typeface="Calibri"/>
              </a:rPr>
              <a:t>River</a:t>
            </a:r>
            <a:endParaRPr sz="600" dirty="0">
              <a:solidFill>
                <a:srgbClr val="3FAF49"/>
              </a:solidFill>
              <a:latin typeface="Calibri"/>
              <a:cs typeface="Calibri"/>
            </a:endParaRPr>
          </a:p>
        </p:txBody>
      </p:sp>
      <p:sp>
        <p:nvSpPr>
          <p:cNvPr id="13" name="object 13"/>
          <p:cNvSpPr txBox="1"/>
          <p:nvPr/>
        </p:nvSpPr>
        <p:spPr>
          <a:xfrm>
            <a:off x="8474532" y="3795857"/>
            <a:ext cx="473709" cy="123752"/>
          </a:xfrm>
          <a:prstGeom prst="rect">
            <a:avLst/>
          </a:prstGeom>
          <a:solidFill>
            <a:srgbClr val="FFFFFF"/>
          </a:solidFill>
          <a:ln w="4515">
            <a:solidFill>
              <a:srgbClr val="000000"/>
            </a:solidFill>
          </a:ln>
        </p:spPr>
        <p:txBody>
          <a:bodyPr vert="horz" wrap="square" lIns="0" tIns="31115" rIns="0" bIns="0" rtlCol="0">
            <a:spAutoFit/>
          </a:bodyPr>
          <a:lstStyle/>
          <a:p>
            <a:pPr marL="69849">
              <a:spcBef>
                <a:spcPts val="244"/>
              </a:spcBef>
            </a:pPr>
            <a:r>
              <a:rPr sz="600" spc="-11" dirty="0">
                <a:solidFill>
                  <a:srgbClr val="00000A"/>
                </a:solidFill>
                <a:latin typeface="Calibri"/>
                <a:cs typeface="Calibri"/>
              </a:rPr>
              <a:t>Cochetopa</a:t>
            </a:r>
            <a:endParaRPr sz="600" dirty="0">
              <a:solidFill>
                <a:srgbClr val="3FAF49"/>
              </a:solidFill>
              <a:latin typeface="Calibri"/>
              <a:cs typeface="Calibri"/>
            </a:endParaRPr>
          </a:p>
        </p:txBody>
      </p:sp>
      <p:sp>
        <p:nvSpPr>
          <p:cNvPr id="14" name="object 14"/>
          <p:cNvSpPr txBox="1"/>
          <p:nvPr/>
        </p:nvSpPr>
        <p:spPr>
          <a:xfrm>
            <a:off x="8969076" y="3330783"/>
            <a:ext cx="395605" cy="123752"/>
          </a:xfrm>
          <a:prstGeom prst="rect">
            <a:avLst/>
          </a:prstGeom>
          <a:solidFill>
            <a:srgbClr val="FFFFFF"/>
          </a:solidFill>
          <a:ln w="4515">
            <a:solidFill>
              <a:srgbClr val="000000"/>
            </a:solidFill>
          </a:ln>
        </p:spPr>
        <p:txBody>
          <a:bodyPr vert="horz" wrap="square" lIns="0" tIns="31115" rIns="0" bIns="0" rtlCol="0">
            <a:spAutoFit/>
          </a:bodyPr>
          <a:lstStyle/>
          <a:p>
            <a:pPr marL="69849">
              <a:spcBef>
                <a:spcPts val="244"/>
              </a:spcBef>
            </a:pPr>
            <a:r>
              <a:rPr sz="600" spc="-5" dirty="0">
                <a:solidFill>
                  <a:srgbClr val="00000A"/>
                </a:solidFill>
                <a:latin typeface="Calibri"/>
                <a:cs typeface="Calibri"/>
              </a:rPr>
              <a:t>Tomichi</a:t>
            </a:r>
            <a:endParaRPr sz="600" dirty="0">
              <a:solidFill>
                <a:srgbClr val="3FAF49"/>
              </a:solidFill>
              <a:latin typeface="Calibri"/>
              <a:cs typeface="Calibri"/>
            </a:endParaRPr>
          </a:p>
        </p:txBody>
      </p:sp>
      <p:sp>
        <p:nvSpPr>
          <p:cNvPr id="15" name="object 15"/>
          <p:cNvSpPr txBox="1"/>
          <p:nvPr/>
        </p:nvSpPr>
        <p:spPr>
          <a:xfrm>
            <a:off x="8954398" y="2130846"/>
            <a:ext cx="346711" cy="123752"/>
          </a:xfrm>
          <a:prstGeom prst="rect">
            <a:avLst/>
          </a:prstGeom>
          <a:solidFill>
            <a:srgbClr val="FFFFFF"/>
          </a:solidFill>
          <a:ln w="4515">
            <a:solidFill>
              <a:srgbClr val="000000"/>
            </a:solidFill>
          </a:ln>
        </p:spPr>
        <p:txBody>
          <a:bodyPr vert="horz" wrap="square" lIns="0" tIns="31115" rIns="0" bIns="0" rtlCol="0">
            <a:spAutoFit/>
          </a:bodyPr>
          <a:lstStyle/>
          <a:p>
            <a:pPr marL="69849">
              <a:spcBef>
                <a:spcPts val="244"/>
              </a:spcBef>
            </a:pPr>
            <a:r>
              <a:rPr sz="600" spc="-11" dirty="0">
                <a:solidFill>
                  <a:srgbClr val="00000A"/>
                </a:solidFill>
                <a:latin typeface="Calibri"/>
                <a:cs typeface="Calibri"/>
              </a:rPr>
              <a:t>Taylor</a:t>
            </a:r>
            <a:endParaRPr sz="600" dirty="0">
              <a:solidFill>
                <a:srgbClr val="3FAF49"/>
              </a:solidFill>
              <a:latin typeface="Calibri"/>
              <a:cs typeface="Calibri"/>
            </a:endParaRPr>
          </a:p>
        </p:txBody>
      </p:sp>
      <p:sp>
        <p:nvSpPr>
          <p:cNvPr id="16" name="object 16"/>
          <p:cNvSpPr txBox="1"/>
          <p:nvPr/>
        </p:nvSpPr>
        <p:spPr>
          <a:xfrm>
            <a:off x="7825305" y="3134367"/>
            <a:ext cx="480059" cy="123752"/>
          </a:xfrm>
          <a:prstGeom prst="rect">
            <a:avLst/>
          </a:prstGeom>
          <a:solidFill>
            <a:srgbClr val="FFFFFF"/>
          </a:solidFill>
          <a:ln w="4515">
            <a:solidFill>
              <a:srgbClr val="000000"/>
            </a:solidFill>
          </a:ln>
        </p:spPr>
        <p:txBody>
          <a:bodyPr vert="horz" wrap="square" lIns="0" tIns="31115" rIns="0" bIns="0" rtlCol="0">
            <a:spAutoFit/>
          </a:bodyPr>
          <a:lstStyle/>
          <a:p>
            <a:pPr marL="69849">
              <a:spcBef>
                <a:spcPts val="244"/>
              </a:spcBef>
            </a:pPr>
            <a:r>
              <a:rPr sz="600" spc="-11" dirty="0">
                <a:solidFill>
                  <a:srgbClr val="00000A"/>
                </a:solidFill>
                <a:latin typeface="Calibri"/>
                <a:cs typeface="Calibri"/>
              </a:rPr>
              <a:t>Main</a:t>
            </a:r>
            <a:r>
              <a:rPr sz="600" spc="-20" dirty="0">
                <a:solidFill>
                  <a:srgbClr val="00000A"/>
                </a:solidFill>
                <a:latin typeface="Calibri"/>
                <a:cs typeface="Calibri"/>
              </a:rPr>
              <a:t> </a:t>
            </a:r>
            <a:r>
              <a:rPr sz="600" spc="-5" dirty="0">
                <a:solidFill>
                  <a:srgbClr val="00000A"/>
                </a:solidFill>
                <a:latin typeface="Calibri"/>
                <a:cs typeface="Calibri"/>
              </a:rPr>
              <a:t>Stem</a:t>
            </a:r>
            <a:endParaRPr sz="600" dirty="0">
              <a:solidFill>
                <a:srgbClr val="3FAF49"/>
              </a:solidFill>
              <a:latin typeface="Calibri"/>
              <a:cs typeface="Calibri"/>
            </a:endParaRPr>
          </a:p>
        </p:txBody>
      </p:sp>
      <p:sp>
        <p:nvSpPr>
          <p:cNvPr id="17" name="TextBox 16">
            <a:extLst>
              <a:ext uri="{FF2B5EF4-FFF2-40B4-BE49-F238E27FC236}">
                <a16:creationId xmlns:a16="http://schemas.microsoft.com/office/drawing/2014/main" xmlns="" id="{A10246BA-07B3-4A91-8DF9-465CC6A158AE}"/>
              </a:ext>
            </a:extLst>
          </p:cNvPr>
          <p:cNvSpPr txBox="1"/>
          <p:nvPr/>
        </p:nvSpPr>
        <p:spPr>
          <a:xfrm>
            <a:off x="101601" y="4749801"/>
            <a:ext cx="6011389" cy="830997"/>
          </a:xfrm>
          <a:prstGeom prst="rect">
            <a:avLst/>
          </a:prstGeom>
          <a:noFill/>
        </p:spPr>
        <p:txBody>
          <a:bodyPr wrap="none" rtlCol="0">
            <a:spAutoFit/>
          </a:bodyPr>
          <a:lstStyle/>
          <a:p>
            <a:r>
              <a:rPr lang="en-US" sz="2400" u="sng" dirty="0">
                <a:solidFill>
                  <a:srgbClr val="D8D8D8">
                    <a:lumMod val="10000"/>
                  </a:srgbClr>
                </a:solidFill>
              </a:rPr>
              <a:t>Upper Gunnison River Water Conservancy</a:t>
            </a:r>
          </a:p>
          <a:p>
            <a:r>
              <a:rPr lang="en-US" sz="2400" u="sng" dirty="0">
                <a:solidFill>
                  <a:srgbClr val="D8D8D8">
                    <a:lumMod val="10000"/>
                  </a:srgbClr>
                </a:solidFill>
              </a:rPr>
              <a:t>Managing the Effort.</a:t>
            </a:r>
          </a:p>
        </p:txBody>
      </p:sp>
    </p:spTree>
    <p:extLst>
      <p:ext uri="{BB962C8B-B14F-4D97-AF65-F5344CB8AC3E}">
        <p14:creationId xmlns:p14="http://schemas.microsoft.com/office/powerpoint/2010/main" val="788511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1392" y="609823"/>
            <a:ext cx="2543809" cy="1039259"/>
          </a:xfrm>
          <a:prstGeom prst="rect">
            <a:avLst/>
          </a:prstGeom>
        </p:spPr>
        <p:txBody>
          <a:bodyPr vert="horz" wrap="square" lIns="0" tIns="13335" rIns="0" bIns="0" rtlCol="0">
            <a:spAutoFit/>
          </a:bodyPr>
          <a:lstStyle/>
          <a:p>
            <a:pPr marL="12700">
              <a:spcBef>
                <a:spcPts val="105"/>
              </a:spcBef>
            </a:pPr>
            <a:r>
              <a:rPr lang="en-US" spc="-40" dirty="0"/>
              <a:t>Status Update</a:t>
            </a:r>
            <a:endParaRPr spc="-40" dirty="0"/>
          </a:p>
        </p:txBody>
      </p:sp>
      <p:sp>
        <p:nvSpPr>
          <p:cNvPr id="3" name="object 3"/>
          <p:cNvSpPr txBox="1"/>
          <p:nvPr/>
        </p:nvSpPr>
        <p:spPr>
          <a:xfrm>
            <a:off x="4470401" y="1701801"/>
            <a:ext cx="6845935" cy="3995453"/>
          </a:xfrm>
          <a:prstGeom prst="rect">
            <a:avLst/>
          </a:prstGeom>
        </p:spPr>
        <p:txBody>
          <a:bodyPr vert="horz" wrap="square" lIns="0" tIns="67945" rIns="0" bIns="0" rtlCol="0">
            <a:spAutoFit/>
          </a:bodyPr>
          <a:lstStyle/>
          <a:p>
            <a:pPr marL="469888" marR="324477" indent="-457189" algn="just">
              <a:lnSpc>
                <a:spcPts val="3460"/>
              </a:lnSpc>
              <a:spcBef>
                <a:spcPts val="535"/>
              </a:spcBef>
              <a:buFont typeface="Arial" panose="020B0604020202020204" pitchFamily="34" charset="0"/>
              <a:buChar char="•"/>
            </a:pPr>
            <a:r>
              <a:rPr lang="en-US" sz="3200" spc="-5" dirty="0">
                <a:solidFill>
                  <a:srgbClr val="D8D8D8">
                    <a:lumMod val="10000"/>
                  </a:srgbClr>
                </a:solidFill>
                <a:latin typeface="Calibri"/>
                <a:cs typeface="Calibri"/>
              </a:rPr>
              <a:t>Sharing modeling outputs. </a:t>
            </a:r>
          </a:p>
          <a:p>
            <a:pPr marL="469888" marR="324477" indent="-457189" algn="just">
              <a:lnSpc>
                <a:spcPts val="3460"/>
              </a:lnSpc>
              <a:spcBef>
                <a:spcPts val="535"/>
              </a:spcBef>
              <a:buFont typeface="Arial" panose="020B0604020202020204" pitchFamily="34" charset="0"/>
              <a:buChar char="•"/>
            </a:pPr>
            <a:r>
              <a:rPr lang="en-US" sz="3200" spc="-5" dirty="0">
                <a:solidFill>
                  <a:srgbClr val="D8D8D8">
                    <a:lumMod val="10000"/>
                  </a:srgbClr>
                </a:solidFill>
                <a:latin typeface="Calibri"/>
                <a:cs typeface="Calibri"/>
              </a:rPr>
              <a:t>Finishing assessment work for Ohio Creek, East River, Lake Fork of the Gunnison</a:t>
            </a:r>
            <a:r>
              <a:rPr sz="3200" spc="-5" dirty="0">
                <a:solidFill>
                  <a:srgbClr val="D8D8D8">
                    <a:lumMod val="10000"/>
                  </a:srgbClr>
                </a:solidFill>
                <a:latin typeface="Calibri"/>
                <a:cs typeface="Calibri"/>
              </a:rPr>
              <a:t>.</a:t>
            </a:r>
            <a:endParaRPr lang="en-US" sz="3200" spc="-5" dirty="0">
              <a:solidFill>
                <a:srgbClr val="D8D8D8">
                  <a:lumMod val="10000"/>
                </a:srgbClr>
              </a:solidFill>
              <a:latin typeface="Calibri"/>
              <a:cs typeface="Calibri"/>
            </a:endParaRPr>
          </a:p>
          <a:p>
            <a:pPr marL="469888" marR="324477" indent="-457189" algn="just">
              <a:lnSpc>
                <a:spcPts val="3460"/>
              </a:lnSpc>
              <a:spcBef>
                <a:spcPts val="535"/>
              </a:spcBef>
              <a:buFont typeface="Arial" panose="020B0604020202020204" pitchFamily="34" charset="0"/>
              <a:buChar char="•"/>
            </a:pPr>
            <a:r>
              <a:rPr lang="en-US" sz="3200" spc="-5" dirty="0">
                <a:solidFill>
                  <a:srgbClr val="D8D8D8">
                    <a:lumMod val="10000"/>
                  </a:srgbClr>
                </a:solidFill>
                <a:latin typeface="Calibri"/>
                <a:cs typeface="Calibri"/>
              </a:rPr>
              <a:t>Working on “Options” with Water user input.</a:t>
            </a:r>
          </a:p>
          <a:p>
            <a:pPr marL="469888" marR="324477" indent="-457189" algn="just">
              <a:lnSpc>
                <a:spcPts val="3460"/>
              </a:lnSpc>
              <a:spcBef>
                <a:spcPts val="535"/>
              </a:spcBef>
              <a:buFont typeface="Arial" panose="020B0604020202020204" pitchFamily="34" charset="0"/>
              <a:buChar char="•"/>
            </a:pPr>
            <a:r>
              <a:rPr lang="en-US" sz="3200" spc="-5" dirty="0">
                <a:solidFill>
                  <a:srgbClr val="D8D8D8">
                    <a:lumMod val="10000"/>
                  </a:srgbClr>
                </a:solidFill>
                <a:latin typeface="Calibri"/>
                <a:cs typeface="Calibri"/>
              </a:rPr>
              <a:t>Asking for funding Phase II.</a:t>
            </a:r>
            <a:endParaRPr sz="3200" dirty="0">
              <a:solidFill>
                <a:srgbClr val="D8D8D8">
                  <a:lumMod val="10000"/>
                </a:srgbClr>
              </a:solidFill>
              <a:latin typeface="Calibri"/>
              <a:cs typeface="Calibri"/>
            </a:endParaRPr>
          </a:p>
          <a:p>
            <a:pPr>
              <a:spcBef>
                <a:spcPts val="15"/>
              </a:spcBef>
            </a:pPr>
            <a:endParaRPr sz="3851" dirty="0">
              <a:solidFill>
                <a:srgbClr val="D8D8D8">
                  <a:lumMod val="10000"/>
                </a:srgbClr>
              </a:solidFill>
              <a:latin typeface="Times New Roman"/>
              <a:cs typeface="Times New Roman"/>
            </a:endParaRPr>
          </a:p>
        </p:txBody>
      </p:sp>
    </p:spTree>
    <p:extLst>
      <p:ext uri="{BB962C8B-B14F-4D97-AF65-F5344CB8AC3E}">
        <p14:creationId xmlns:p14="http://schemas.microsoft.com/office/powerpoint/2010/main" val="3163334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038D9-8E61-4296-80C6-5148BD08EC0B}"/>
              </a:ext>
            </a:extLst>
          </p:cNvPr>
          <p:cNvSpPr>
            <a:spLocks noGrp="1"/>
          </p:cNvSpPr>
          <p:nvPr>
            <p:ph type="title"/>
          </p:nvPr>
        </p:nvSpPr>
        <p:spPr/>
        <p:txBody>
          <a:bodyPr>
            <a:normAutofit/>
          </a:bodyPr>
          <a:lstStyle/>
          <a:p>
            <a:r>
              <a:rPr lang="en-US" dirty="0"/>
              <a:t>Getting Water Users engaged? </a:t>
            </a:r>
          </a:p>
        </p:txBody>
      </p:sp>
      <p:sp>
        <p:nvSpPr>
          <p:cNvPr id="3" name="Footer Placeholder 2">
            <a:extLst>
              <a:ext uri="{FF2B5EF4-FFF2-40B4-BE49-F238E27FC236}">
                <a16:creationId xmlns:a16="http://schemas.microsoft.com/office/drawing/2014/main" xmlns="" id="{2E653C1F-3175-4479-819E-8B92B84D4DD6}"/>
              </a:ext>
            </a:extLst>
          </p:cNvPr>
          <p:cNvSpPr>
            <a:spLocks noGrp="1"/>
          </p:cNvSpPr>
          <p:nvPr>
            <p:ph type="ftr" sz="quarter" idx="11"/>
          </p:nvPr>
        </p:nvSpPr>
        <p:spPr/>
        <p:txBody>
          <a:bodyPr/>
          <a:lstStyle/>
          <a:p>
            <a:r>
              <a:rPr lang="en-US">
                <a:solidFill>
                  <a:srgbClr val="FFFFFF"/>
                </a:solidFill>
              </a:rPr>
              <a:t>www.tu.org</a:t>
            </a:r>
            <a:endParaRPr lang="en-US" dirty="0">
              <a:solidFill>
                <a:srgbClr val="FFFFFF"/>
              </a:solidFill>
            </a:endParaRPr>
          </a:p>
        </p:txBody>
      </p:sp>
      <p:sp>
        <p:nvSpPr>
          <p:cNvPr id="4" name="Text Placeholder 3">
            <a:extLst>
              <a:ext uri="{FF2B5EF4-FFF2-40B4-BE49-F238E27FC236}">
                <a16:creationId xmlns:a16="http://schemas.microsoft.com/office/drawing/2014/main" xmlns="" id="{EE10A369-9DA6-410B-953C-8476C1C6CC53}"/>
              </a:ext>
            </a:extLst>
          </p:cNvPr>
          <p:cNvSpPr>
            <a:spLocks noGrp="1"/>
          </p:cNvSpPr>
          <p:nvPr>
            <p:ph type="body" sz="quarter" idx="13"/>
          </p:nvPr>
        </p:nvSpPr>
        <p:spPr>
          <a:xfrm>
            <a:off x="363717" y="1701800"/>
            <a:ext cx="11413417" cy="4267200"/>
          </a:xfrm>
        </p:spPr>
        <p:txBody>
          <a:bodyPr>
            <a:normAutofit/>
          </a:bodyPr>
          <a:lstStyle/>
          <a:p>
            <a:r>
              <a:rPr lang="en-US" dirty="0"/>
              <a:t>It’s not glamorous..</a:t>
            </a:r>
          </a:p>
          <a:p>
            <a:pPr marL="380990" indent="-380990">
              <a:buFont typeface="Arial" panose="020B0604020202020204" pitchFamily="34" charset="0"/>
              <a:buChar char="•"/>
            </a:pPr>
            <a:r>
              <a:rPr lang="en-US" dirty="0"/>
              <a:t>Phone calls… persistent phone calls</a:t>
            </a:r>
          </a:p>
          <a:p>
            <a:pPr marL="380990" indent="-380990">
              <a:buFont typeface="Arial" panose="020B0604020202020204" pitchFamily="34" charset="0"/>
              <a:buChar char="•"/>
            </a:pPr>
            <a:r>
              <a:rPr lang="en-US" dirty="0"/>
              <a:t>Emails.. short and specific. </a:t>
            </a:r>
          </a:p>
          <a:p>
            <a:pPr marL="380990" indent="-380990">
              <a:buFont typeface="Arial" panose="020B0604020202020204" pitchFamily="34" charset="0"/>
              <a:buChar char="•"/>
            </a:pPr>
            <a:r>
              <a:rPr lang="en-US" dirty="0"/>
              <a:t>Planning meeting times/locations when ranchers can join.</a:t>
            </a:r>
          </a:p>
          <a:p>
            <a:pPr marL="1371566" lvl="1">
              <a:buFont typeface="Arial" panose="020B0604020202020204" pitchFamily="34" charset="0"/>
              <a:buChar char="•"/>
            </a:pPr>
            <a:r>
              <a:rPr lang="en-US" dirty="0"/>
              <a:t>Make meetings worth attending!</a:t>
            </a:r>
          </a:p>
          <a:p>
            <a:pPr marL="380990" indent="-380990">
              <a:buFont typeface="Arial" panose="020B0604020202020204" pitchFamily="34" charset="0"/>
              <a:buChar char="•"/>
            </a:pPr>
            <a:r>
              <a:rPr lang="en-US" dirty="0"/>
              <a:t>Opportune times…on the road.. in the field... next to the pick up. </a:t>
            </a:r>
          </a:p>
          <a:p>
            <a:pPr marL="380990" indent="-380990">
              <a:buFont typeface="Arial" panose="020B0604020202020204" pitchFamily="34" charset="0"/>
              <a:buChar char="•"/>
            </a:pPr>
            <a:r>
              <a:rPr lang="en-US" dirty="0"/>
              <a:t>Focus on solutions (options).</a:t>
            </a:r>
          </a:p>
        </p:txBody>
      </p:sp>
      <p:sp>
        <p:nvSpPr>
          <p:cNvPr id="6" name="Slide Number Placeholder 5">
            <a:extLst>
              <a:ext uri="{FF2B5EF4-FFF2-40B4-BE49-F238E27FC236}">
                <a16:creationId xmlns:a16="http://schemas.microsoft.com/office/drawing/2014/main" xmlns="" id="{363262D9-8F26-4338-9B5C-11853EC89C45}"/>
              </a:ext>
            </a:extLst>
          </p:cNvPr>
          <p:cNvSpPr>
            <a:spLocks noGrp="1"/>
          </p:cNvSpPr>
          <p:nvPr>
            <p:ph type="sldNum" sz="quarter" idx="12"/>
          </p:nvPr>
        </p:nvSpPr>
        <p:spPr/>
        <p:txBody>
          <a:bodyPr/>
          <a:lstStyle/>
          <a:p>
            <a:fld id="{97CF7042-B465-4730-800E-86D0EFD08949}" type="slidenum">
              <a:rPr lang="en-US" smtClean="0">
                <a:solidFill>
                  <a:srgbClr val="FFFFFF"/>
                </a:solidFill>
              </a:rPr>
              <a:pPr/>
              <a:t>29</a:t>
            </a:fld>
            <a:endParaRPr lang="en-US" dirty="0">
              <a:solidFill>
                <a:srgbClr val="FFFFFF"/>
              </a:solidFill>
            </a:endParaRPr>
          </a:p>
        </p:txBody>
      </p:sp>
    </p:spTree>
    <p:extLst>
      <p:ext uri="{BB962C8B-B14F-4D97-AF65-F5344CB8AC3E}">
        <p14:creationId xmlns:p14="http://schemas.microsoft.com/office/powerpoint/2010/main" val="3042394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491" y="0"/>
            <a:ext cx="9550400" cy="1860620"/>
          </a:xfrm>
          <a:prstGeom prst="rect">
            <a:avLst/>
          </a:prstGeom>
        </p:spPr>
      </p:pic>
      <p:sp>
        <p:nvSpPr>
          <p:cNvPr id="6" name="TextBox 5"/>
          <p:cNvSpPr txBox="1"/>
          <p:nvPr/>
        </p:nvSpPr>
        <p:spPr>
          <a:xfrm>
            <a:off x="1088782" y="3014749"/>
            <a:ext cx="9587346" cy="1815882"/>
          </a:xfrm>
          <a:prstGeom prst="rect">
            <a:avLst/>
          </a:prstGeom>
          <a:noFill/>
        </p:spPr>
        <p:txBody>
          <a:bodyPr wrap="square" rtlCol="0">
            <a:spAutoFit/>
          </a:bodyPr>
          <a:lstStyle/>
          <a:p>
            <a:pPr algn="ctr"/>
            <a:r>
              <a:rPr lang="en-US" sz="4000" dirty="0" smtClean="0">
                <a:solidFill>
                  <a:schemeClr val="bg1"/>
                </a:solidFill>
              </a:rPr>
              <a:t>“Stream Management Plans and Agriculture”</a:t>
            </a:r>
          </a:p>
          <a:p>
            <a:pPr algn="ctr"/>
            <a:r>
              <a:rPr lang="en-US" sz="3600" dirty="0" smtClean="0">
                <a:solidFill>
                  <a:schemeClr val="bg1"/>
                </a:solidFill>
              </a:rPr>
              <a:t>Greg Peterson</a:t>
            </a:r>
          </a:p>
          <a:p>
            <a:pPr algn="ctr"/>
            <a:r>
              <a:rPr lang="en-US" sz="3600" dirty="0" smtClean="0">
                <a:solidFill>
                  <a:schemeClr val="bg1"/>
                </a:solidFill>
              </a:rPr>
              <a:t>Colorado Ag Water Alliance</a:t>
            </a:r>
            <a:endParaRPr lang="en-US" sz="3600" dirty="0">
              <a:solidFill>
                <a:schemeClr val="bg1"/>
              </a:solidFill>
            </a:endParaRPr>
          </a:p>
        </p:txBody>
      </p:sp>
    </p:spTree>
    <p:extLst>
      <p:ext uri="{BB962C8B-B14F-4D97-AF65-F5344CB8AC3E}">
        <p14:creationId xmlns:p14="http://schemas.microsoft.com/office/powerpoint/2010/main" val="693395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18EAD-A20F-4260-8A1D-A2AA05EBE9D0}"/>
              </a:ext>
            </a:extLst>
          </p:cNvPr>
          <p:cNvSpPr>
            <a:spLocks noGrp="1"/>
          </p:cNvSpPr>
          <p:nvPr>
            <p:ph type="title"/>
          </p:nvPr>
        </p:nvSpPr>
        <p:spPr/>
        <p:txBody>
          <a:bodyPr>
            <a:normAutofit/>
          </a:bodyPr>
          <a:lstStyle/>
          <a:p>
            <a:r>
              <a:rPr lang="en-US" dirty="0"/>
              <a:t>Upper Gunnison Water Use</a:t>
            </a:r>
          </a:p>
        </p:txBody>
      </p:sp>
      <p:sp>
        <p:nvSpPr>
          <p:cNvPr id="3" name="Footer Placeholder 2">
            <a:extLst>
              <a:ext uri="{FF2B5EF4-FFF2-40B4-BE49-F238E27FC236}">
                <a16:creationId xmlns:a16="http://schemas.microsoft.com/office/drawing/2014/main" xmlns="" id="{B301EAC4-130D-4862-9116-210635CCA060}"/>
              </a:ext>
            </a:extLst>
          </p:cNvPr>
          <p:cNvSpPr>
            <a:spLocks noGrp="1"/>
          </p:cNvSpPr>
          <p:nvPr>
            <p:ph type="ftr" sz="quarter" idx="11"/>
          </p:nvPr>
        </p:nvSpPr>
        <p:spPr/>
        <p:txBody>
          <a:bodyPr/>
          <a:lstStyle/>
          <a:p>
            <a:r>
              <a:rPr lang="en-US" dirty="0">
                <a:solidFill>
                  <a:srgbClr val="FFFFFF"/>
                </a:solidFill>
              </a:rPr>
              <a:t>www.tu.org</a:t>
            </a:r>
          </a:p>
        </p:txBody>
      </p:sp>
      <p:sp>
        <p:nvSpPr>
          <p:cNvPr id="9" name="Text Placeholder 8">
            <a:extLst>
              <a:ext uri="{FF2B5EF4-FFF2-40B4-BE49-F238E27FC236}">
                <a16:creationId xmlns:a16="http://schemas.microsoft.com/office/drawing/2014/main" xmlns="" id="{AFB06FCD-3E48-4CA2-8408-C1CD8EEE99D6}"/>
              </a:ext>
            </a:extLst>
          </p:cNvPr>
          <p:cNvSpPr>
            <a:spLocks noGrp="1"/>
          </p:cNvSpPr>
          <p:nvPr>
            <p:ph type="body" sz="quarter" idx="13"/>
          </p:nvPr>
        </p:nvSpPr>
        <p:spPr>
          <a:xfrm>
            <a:off x="406401" y="1295400"/>
            <a:ext cx="3657600" cy="4673600"/>
          </a:xfrm>
        </p:spPr>
        <p:txBody>
          <a:bodyPr/>
          <a:lstStyle/>
          <a:p>
            <a:r>
              <a:rPr lang="en-US" dirty="0"/>
              <a:t>Agricultural</a:t>
            </a:r>
          </a:p>
          <a:p>
            <a:pPr marL="380990" indent="-380990">
              <a:buFont typeface="Arial" panose="020B0604020202020204" pitchFamily="34" charset="0"/>
              <a:buChar char="•"/>
            </a:pPr>
            <a:r>
              <a:rPr lang="en-US" dirty="0"/>
              <a:t>Water Rights dating back to the 1870’s</a:t>
            </a:r>
          </a:p>
          <a:p>
            <a:pPr marL="380990" indent="-380990">
              <a:buFont typeface="Arial" panose="020B0604020202020204" pitchFamily="34" charset="0"/>
              <a:buChar char="•"/>
            </a:pPr>
            <a:r>
              <a:rPr lang="en-US" dirty="0"/>
              <a:t>Water is used to irrigate 75,000 acres</a:t>
            </a:r>
          </a:p>
          <a:p>
            <a:pPr marL="380990" indent="-380990">
              <a:buFont typeface="Arial" panose="020B0604020202020204" pitchFamily="34" charset="0"/>
              <a:buChar char="•"/>
            </a:pPr>
            <a:r>
              <a:rPr lang="en-US" dirty="0"/>
              <a:t>Prior Appropriation System</a:t>
            </a:r>
          </a:p>
          <a:p>
            <a:r>
              <a:rPr lang="en-US" dirty="0"/>
              <a:t>Rec/Tourism</a:t>
            </a:r>
          </a:p>
          <a:p>
            <a:pPr marL="380990" indent="-380990">
              <a:buFont typeface="Arial" panose="020B0604020202020204" pitchFamily="34" charset="0"/>
              <a:buChar char="•"/>
            </a:pPr>
            <a:r>
              <a:rPr lang="en-US" dirty="0"/>
              <a:t>Boating</a:t>
            </a:r>
          </a:p>
          <a:p>
            <a:pPr marL="380990" indent="-380990">
              <a:buFont typeface="Arial" panose="020B0604020202020204" pitchFamily="34" charset="0"/>
              <a:buChar char="•"/>
            </a:pPr>
            <a:r>
              <a:rPr lang="en-US" dirty="0"/>
              <a:t>Fishing/hunting/wildlife</a:t>
            </a:r>
          </a:p>
          <a:p>
            <a:pPr marL="380990" indent="-380990">
              <a:buFont typeface="Arial" panose="020B0604020202020204" pitchFamily="34" charset="0"/>
              <a:buChar char="•"/>
            </a:pPr>
            <a:r>
              <a:rPr lang="en-US" dirty="0"/>
              <a:t>Second homes</a:t>
            </a:r>
          </a:p>
          <a:p>
            <a:endParaRPr lang="en-US" dirty="0"/>
          </a:p>
          <a:p>
            <a:endParaRPr lang="en-US" dirty="0"/>
          </a:p>
          <a:p>
            <a:pPr marL="380990" indent="-380990">
              <a:buFont typeface="Arial" panose="020B0604020202020204" pitchFamily="34" charset="0"/>
              <a:buChar char="•"/>
            </a:pPr>
            <a:endParaRPr lang="en-US" dirty="0"/>
          </a:p>
        </p:txBody>
      </p:sp>
      <p:sp>
        <p:nvSpPr>
          <p:cNvPr id="8" name="Slide Number Placeholder 7">
            <a:extLst>
              <a:ext uri="{FF2B5EF4-FFF2-40B4-BE49-F238E27FC236}">
                <a16:creationId xmlns:a16="http://schemas.microsoft.com/office/drawing/2014/main" xmlns="" id="{C4C67EBF-6E61-48A3-BDD3-50E768ADC3E8}"/>
              </a:ext>
            </a:extLst>
          </p:cNvPr>
          <p:cNvSpPr>
            <a:spLocks noGrp="1"/>
          </p:cNvSpPr>
          <p:nvPr>
            <p:ph type="sldNum" sz="quarter" idx="12"/>
          </p:nvPr>
        </p:nvSpPr>
        <p:spPr/>
        <p:txBody>
          <a:bodyPr/>
          <a:lstStyle/>
          <a:p>
            <a:fld id="{97CF7042-B465-4730-800E-86D0EFD08949}" type="slidenum">
              <a:rPr lang="en-US" smtClean="0">
                <a:solidFill>
                  <a:srgbClr val="FFFFFF"/>
                </a:solidFill>
              </a:rPr>
              <a:pPr/>
              <a:t>30</a:t>
            </a:fld>
            <a:endParaRPr lang="en-US" dirty="0">
              <a:solidFill>
                <a:srgbClr val="FFFFFF"/>
              </a:solidFill>
            </a:endParaRPr>
          </a:p>
        </p:txBody>
      </p:sp>
      <p:pic>
        <p:nvPicPr>
          <p:cNvPr id="11" name="Picture 10">
            <a:extLst>
              <a:ext uri="{FF2B5EF4-FFF2-40B4-BE49-F238E27FC236}">
                <a16:creationId xmlns:a16="http://schemas.microsoft.com/office/drawing/2014/main" xmlns="" id="{686A6A47-284F-4BD4-B610-8F0AC1D4C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2" y="1092200"/>
            <a:ext cx="4827541" cy="2844801"/>
          </a:xfrm>
          <a:prstGeom prst="rect">
            <a:avLst/>
          </a:prstGeom>
        </p:spPr>
      </p:pic>
      <p:pic>
        <p:nvPicPr>
          <p:cNvPr id="5" name="Picture 4" descr="A tree with a mountain in the background&#10;&#10;Description generated with very high confidence">
            <a:extLst>
              <a:ext uri="{FF2B5EF4-FFF2-40B4-BE49-F238E27FC236}">
                <a16:creationId xmlns:a16="http://schemas.microsoft.com/office/drawing/2014/main" xmlns="" id="{3E3393EB-CF2F-42C5-A4AE-F3C0E4F8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401" y="1409700"/>
            <a:ext cx="3333751" cy="4445000"/>
          </a:xfrm>
          <a:prstGeom prst="rect">
            <a:avLst/>
          </a:prstGeom>
        </p:spPr>
      </p:pic>
    </p:spTree>
    <p:extLst>
      <p:ext uri="{BB962C8B-B14F-4D97-AF65-F5344CB8AC3E}">
        <p14:creationId xmlns:p14="http://schemas.microsoft.com/office/powerpoint/2010/main" val="3426676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15646-8671-40B3-9E0B-01F3640BE9AA}"/>
              </a:ext>
            </a:extLst>
          </p:cNvPr>
          <p:cNvSpPr>
            <a:spLocks noGrp="1"/>
          </p:cNvSpPr>
          <p:nvPr>
            <p:ph type="title"/>
          </p:nvPr>
        </p:nvSpPr>
        <p:spPr/>
        <p:txBody>
          <a:bodyPr>
            <a:normAutofit/>
          </a:bodyPr>
          <a:lstStyle/>
          <a:p>
            <a:r>
              <a:rPr lang="en-US" dirty="0"/>
              <a:t>Method of Irrigation</a:t>
            </a:r>
          </a:p>
        </p:txBody>
      </p:sp>
      <p:sp>
        <p:nvSpPr>
          <p:cNvPr id="3" name="Footer Placeholder 2">
            <a:extLst>
              <a:ext uri="{FF2B5EF4-FFF2-40B4-BE49-F238E27FC236}">
                <a16:creationId xmlns:a16="http://schemas.microsoft.com/office/drawing/2014/main" xmlns="" id="{F40F8C60-4EE2-4539-9971-040593F7C280}"/>
              </a:ext>
            </a:extLst>
          </p:cNvPr>
          <p:cNvSpPr>
            <a:spLocks noGrp="1"/>
          </p:cNvSpPr>
          <p:nvPr>
            <p:ph type="ftr" sz="quarter" idx="11"/>
          </p:nvPr>
        </p:nvSpPr>
        <p:spPr/>
        <p:txBody>
          <a:bodyPr/>
          <a:lstStyle/>
          <a:p>
            <a:r>
              <a:rPr lang="en-US" dirty="0">
                <a:solidFill>
                  <a:srgbClr val="FFFFFF"/>
                </a:solidFill>
              </a:rPr>
              <a:t>www.tu.org</a:t>
            </a:r>
          </a:p>
        </p:txBody>
      </p:sp>
      <p:sp>
        <p:nvSpPr>
          <p:cNvPr id="4" name="Text Placeholder 3">
            <a:extLst>
              <a:ext uri="{FF2B5EF4-FFF2-40B4-BE49-F238E27FC236}">
                <a16:creationId xmlns:a16="http://schemas.microsoft.com/office/drawing/2014/main" xmlns="" id="{633A9ABF-92DF-4E13-B803-B4021DB28916}"/>
              </a:ext>
            </a:extLst>
          </p:cNvPr>
          <p:cNvSpPr>
            <a:spLocks noGrp="1"/>
          </p:cNvSpPr>
          <p:nvPr>
            <p:ph type="body" sz="quarter" idx="13"/>
          </p:nvPr>
        </p:nvSpPr>
        <p:spPr>
          <a:xfrm>
            <a:off x="363717" y="1295400"/>
            <a:ext cx="7764284" cy="4673600"/>
          </a:xfrm>
        </p:spPr>
        <p:txBody>
          <a:bodyPr/>
          <a:lstStyle/>
          <a:p>
            <a:pPr marL="380990" indent="-380990">
              <a:buFont typeface="Arial" panose="020B0604020202020204" pitchFamily="34" charset="0"/>
              <a:buChar char="•"/>
            </a:pPr>
            <a:r>
              <a:rPr lang="en-US" dirty="0"/>
              <a:t>Irrigation in the Upper Gunnison is done primarily via flood irrigation</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In some cases flood irrigation methods mimic natural processes.  </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Can be challenging during low water periods.</a:t>
            </a:r>
          </a:p>
          <a:p>
            <a:pPr marL="380990" indent="-380990">
              <a:buFont typeface="Arial" panose="020B0604020202020204" pitchFamily="34" charset="0"/>
              <a:buChar char="•"/>
            </a:pPr>
            <a:r>
              <a:rPr lang="en-US" dirty="0"/>
              <a:t>Limited storage upstream</a:t>
            </a:r>
          </a:p>
          <a:p>
            <a:endParaRPr lang="en-US" dirty="0"/>
          </a:p>
        </p:txBody>
      </p:sp>
      <p:sp>
        <p:nvSpPr>
          <p:cNvPr id="5" name="Slide Number Placeholder 4">
            <a:extLst>
              <a:ext uri="{FF2B5EF4-FFF2-40B4-BE49-F238E27FC236}">
                <a16:creationId xmlns:a16="http://schemas.microsoft.com/office/drawing/2014/main" xmlns="" id="{5A11EC16-55EF-46B1-A361-5A4D953E18B1}"/>
              </a:ext>
            </a:extLst>
          </p:cNvPr>
          <p:cNvSpPr>
            <a:spLocks noGrp="1"/>
          </p:cNvSpPr>
          <p:nvPr>
            <p:ph type="sldNum" sz="quarter" idx="12"/>
          </p:nvPr>
        </p:nvSpPr>
        <p:spPr/>
        <p:txBody>
          <a:bodyPr/>
          <a:lstStyle/>
          <a:p>
            <a:fld id="{97CF7042-B465-4730-800E-86D0EFD08949}" type="slidenum">
              <a:rPr lang="en-US" smtClean="0">
                <a:solidFill>
                  <a:srgbClr val="FFFFFF"/>
                </a:solidFill>
              </a:rPr>
              <a:pPr/>
              <a:t>31</a:t>
            </a:fld>
            <a:endParaRPr lang="en-US" dirty="0">
              <a:solidFill>
                <a:srgbClr val="FFFFFF"/>
              </a:solidFill>
            </a:endParaRPr>
          </a:p>
        </p:txBody>
      </p:sp>
      <p:pic>
        <p:nvPicPr>
          <p:cNvPr id="7" name="Picture 6">
            <a:extLst>
              <a:ext uri="{FF2B5EF4-FFF2-40B4-BE49-F238E27FC236}">
                <a16:creationId xmlns:a16="http://schemas.microsoft.com/office/drawing/2014/main" xmlns="" id="{9103F0D7-6AB0-4E38-876E-AE3B511BCC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01" t="5339" r="-5179" b="9223"/>
          <a:stretch/>
        </p:blipFill>
        <p:spPr>
          <a:xfrm>
            <a:off x="7924801" y="1295400"/>
            <a:ext cx="3517900" cy="4894469"/>
          </a:xfrm>
          <a:prstGeom prst="rect">
            <a:avLst/>
          </a:prstGeom>
        </p:spPr>
      </p:pic>
    </p:spTree>
    <p:extLst>
      <p:ext uri="{BB962C8B-B14F-4D97-AF65-F5344CB8AC3E}">
        <p14:creationId xmlns:p14="http://schemas.microsoft.com/office/powerpoint/2010/main" val="243255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8AADE9-B254-43D9-9C03-BEF9822A991E}"/>
              </a:ext>
            </a:extLst>
          </p:cNvPr>
          <p:cNvSpPr>
            <a:spLocks noGrp="1"/>
          </p:cNvSpPr>
          <p:nvPr>
            <p:ph type="title"/>
          </p:nvPr>
        </p:nvSpPr>
        <p:spPr/>
        <p:txBody>
          <a:bodyPr>
            <a:normAutofit/>
          </a:bodyPr>
          <a:lstStyle/>
          <a:p>
            <a:r>
              <a:rPr lang="en-US" dirty="0"/>
              <a:t>Unique Style</a:t>
            </a:r>
          </a:p>
        </p:txBody>
      </p:sp>
      <p:sp>
        <p:nvSpPr>
          <p:cNvPr id="3" name="Footer Placeholder 2">
            <a:extLst>
              <a:ext uri="{FF2B5EF4-FFF2-40B4-BE49-F238E27FC236}">
                <a16:creationId xmlns:a16="http://schemas.microsoft.com/office/drawing/2014/main" xmlns="" id="{5515DFBF-8E8A-4510-A6D3-9243C488C967}"/>
              </a:ext>
            </a:extLst>
          </p:cNvPr>
          <p:cNvSpPr>
            <a:spLocks noGrp="1"/>
          </p:cNvSpPr>
          <p:nvPr>
            <p:ph type="ftr" sz="quarter" idx="11"/>
          </p:nvPr>
        </p:nvSpPr>
        <p:spPr/>
        <p:txBody>
          <a:bodyPr/>
          <a:lstStyle/>
          <a:p>
            <a:r>
              <a:rPr lang="en-US" dirty="0">
                <a:solidFill>
                  <a:srgbClr val="FFFFFF"/>
                </a:solidFill>
              </a:rPr>
              <a:t>www.tu.org</a:t>
            </a:r>
          </a:p>
        </p:txBody>
      </p:sp>
      <p:sp>
        <p:nvSpPr>
          <p:cNvPr id="4" name="Text Placeholder 3">
            <a:extLst>
              <a:ext uri="{FF2B5EF4-FFF2-40B4-BE49-F238E27FC236}">
                <a16:creationId xmlns:a16="http://schemas.microsoft.com/office/drawing/2014/main" xmlns="" id="{9A6D2188-02C4-437E-A2C3-87340388D193}"/>
              </a:ext>
            </a:extLst>
          </p:cNvPr>
          <p:cNvSpPr>
            <a:spLocks noGrp="1"/>
          </p:cNvSpPr>
          <p:nvPr>
            <p:ph type="body" sz="quarter" idx="13"/>
          </p:nvPr>
        </p:nvSpPr>
        <p:spPr>
          <a:xfrm>
            <a:off x="406401" y="1295401"/>
            <a:ext cx="5181600" cy="1752601"/>
          </a:xfrm>
        </p:spPr>
        <p:txBody>
          <a:bodyPr/>
          <a:lstStyle/>
          <a:p>
            <a:r>
              <a:rPr lang="en-US" dirty="0"/>
              <a:t>Cobble or sandy substrate- takes more water to effectively irrigate. </a:t>
            </a:r>
          </a:p>
          <a:p>
            <a:r>
              <a:rPr lang="en-US" dirty="0"/>
              <a:t>Junior decrees are larger.</a:t>
            </a:r>
          </a:p>
          <a:p>
            <a:endParaRPr lang="en-US" dirty="0"/>
          </a:p>
        </p:txBody>
      </p:sp>
      <p:sp>
        <p:nvSpPr>
          <p:cNvPr id="5" name="Slide Number Placeholder 4">
            <a:extLst>
              <a:ext uri="{FF2B5EF4-FFF2-40B4-BE49-F238E27FC236}">
                <a16:creationId xmlns:a16="http://schemas.microsoft.com/office/drawing/2014/main" xmlns="" id="{501D45B9-2C8E-4DA1-A5E9-36C821672CE4}"/>
              </a:ext>
            </a:extLst>
          </p:cNvPr>
          <p:cNvSpPr>
            <a:spLocks noGrp="1"/>
          </p:cNvSpPr>
          <p:nvPr>
            <p:ph type="sldNum" sz="quarter" idx="12"/>
          </p:nvPr>
        </p:nvSpPr>
        <p:spPr/>
        <p:txBody>
          <a:bodyPr/>
          <a:lstStyle/>
          <a:p>
            <a:fld id="{97CF7042-B465-4730-800E-86D0EFD08949}" type="slidenum">
              <a:rPr lang="en-US" smtClean="0">
                <a:solidFill>
                  <a:srgbClr val="FFFFFF"/>
                </a:solidFill>
              </a:rPr>
              <a:pPr/>
              <a:t>32</a:t>
            </a:fld>
            <a:endParaRPr lang="en-US" dirty="0">
              <a:solidFill>
                <a:srgbClr val="FFFFFF"/>
              </a:solidFill>
            </a:endParaRPr>
          </a:p>
        </p:txBody>
      </p:sp>
      <p:pic>
        <p:nvPicPr>
          <p:cNvPr id="7" name="Picture 6">
            <a:extLst>
              <a:ext uri="{FF2B5EF4-FFF2-40B4-BE49-F238E27FC236}">
                <a16:creationId xmlns:a16="http://schemas.microsoft.com/office/drawing/2014/main" xmlns="" id="{90797B8B-E273-4A48-BF8A-0B6C86220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6008" y="1308216"/>
            <a:ext cx="4082176" cy="3061632"/>
          </a:xfrm>
          <a:prstGeom prst="rect">
            <a:avLst/>
          </a:prstGeom>
        </p:spPr>
      </p:pic>
      <p:pic>
        <p:nvPicPr>
          <p:cNvPr id="9" name="Picture 8">
            <a:extLst>
              <a:ext uri="{FF2B5EF4-FFF2-40B4-BE49-F238E27FC236}">
                <a16:creationId xmlns:a16="http://schemas.microsoft.com/office/drawing/2014/main" xmlns="" id="{55CCE4B8-BEE4-49ED-B9B0-1404F483E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3048001"/>
            <a:ext cx="4165600" cy="3124200"/>
          </a:xfrm>
          <a:prstGeom prst="rect">
            <a:avLst/>
          </a:prstGeom>
        </p:spPr>
      </p:pic>
    </p:spTree>
    <p:extLst>
      <p:ext uri="{BB962C8B-B14F-4D97-AF65-F5344CB8AC3E}">
        <p14:creationId xmlns:p14="http://schemas.microsoft.com/office/powerpoint/2010/main" val="195645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will Agricultural Community Benefit?</a:t>
            </a:r>
          </a:p>
        </p:txBody>
      </p:sp>
      <p:sp>
        <p:nvSpPr>
          <p:cNvPr id="3" name="Footer Placeholder 2"/>
          <p:cNvSpPr>
            <a:spLocks noGrp="1"/>
          </p:cNvSpPr>
          <p:nvPr>
            <p:ph type="ftr" sz="quarter" idx="11"/>
          </p:nvPr>
        </p:nvSpPr>
        <p:spPr/>
        <p:txBody>
          <a:bodyPr/>
          <a:lstStyle/>
          <a:p>
            <a:r>
              <a:rPr lang="en-US" dirty="0">
                <a:solidFill>
                  <a:srgbClr val="FFFFFF"/>
                </a:solidFill>
              </a:rPr>
              <a:t>www.tu.org</a:t>
            </a:r>
          </a:p>
        </p:txBody>
      </p:sp>
      <p:sp>
        <p:nvSpPr>
          <p:cNvPr id="4" name="Text Placeholder 3"/>
          <p:cNvSpPr>
            <a:spLocks noGrp="1"/>
          </p:cNvSpPr>
          <p:nvPr>
            <p:ph type="body" sz="quarter" idx="13"/>
          </p:nvPr>
        </p:nvSpPr>
        <p:spPr>
          <a:xfrm>
            <a:off x="363717" y="4445001"/>
            <a:ext cx="4208284" cy="2031999"/>
          </a:xfrm>
        </p:spPr>
        <p:txBody>
          <a:bodyPr>
            <a:normAutofit/>
          </a:bodyPr>
          <a:lstStyle/>
          <a:p>
            <a:r>
              <a:rPr lang="en-US" dirty="0">
                <a:solidFill>
                  <a:schemeClr val="accent4">
                    <a:lumMod val="10000"/>
                  </a:schemeClr>
                </a:solidFill>
              </a:rPr>
              <a:t>Cost of Infrastructure Projects</a:t>
            </a:r>
          </a:p>
          <a:p>
            <a:pPr marL="380990" indent="-380990">
              <a:buFont typeface="Arial" panose="020B0604020202020204" pitchFamily="34" charset="0"/>
              <a:buChar char="•"/>
            </a:pPr>
            <a:r>
              <a:rPr lang="en-US" dirty="0">
                <a:solidFill>
                  <a:schemeClr val="accent4">
                    <a:lumMod val="10000"/>
                  </a:schemeClr>
                </a:solidFill>
              </a:rPr>
              <a:t>Watershed, ditch, on farm Scale</a:t>
            </a:r>
          </a:p>
        </p:txBody>
      </p:sp>
      <p:sp>
        <p:nvSpPr>
          <p:cNvPr id="6" name="Slide Number Placeholder 5"/>
          <p:cNvSpPr>
            <a:spLocks noGrp="1"/>
          </p:cNvSpPr>
          <p:nvPr>
            <p:ph type="sldNum" sz="quarter" idx="12"/>
          </p:nvPr>
        </p:nvSpPr>
        <p:spPr/>
        <p:txBody>
          <a:bodyPr/>
          <a:lstStyle/>
          <a:p>
            <a:fld id="{97CF7042-B465-4730-800E-86D0EFD08949}" type="slidenum">
              <a:rPr lang="en-US" smtClean="0">
                <a:solidFill>
                  <a:srgbClr val="FFFFFF"/>
                </a:solidFill>
              </a:rPr>
              <a:pPr/>
              <a:t>33</a:t>
            </a:fld>
            <a:endParaRPr lang="en-US" dirty="0">
              <a:solidFill>
                <a:srgbClr val="FFFFFF"/>
              </a:solidFill>
            </a:endParaRPr>
          </a:p>
        </p:txBody>
      </p:sp>
      <p:pic>
        <p:nvPicPr>
          <p:cNvPr id="3074" name="Picture 2" descr="Image result for gated pi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2" y="1208387"/>
            <a:ext cx="3154437" cy="27498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esse.Kruthaupt\Pictures\Delarita\new strutures\installing BD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639" y="1176461"/>
            <a:ext cx="38608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6">
            <a:extLst>
              <a:ext uri="{FF2B5EF4-FFF2-40B4-BE49-F238E27FC236}">
                <a16:creationId xmlns:a16="http://schemas.microsoft.com/office/drawing/2014/main" xmlns="" id="{317DA232-984C-4F1A-9FB7-577D2BA0C7E3}"/>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32222" b="32222"/>
          <a:stretch>
            <a:fillRect/>
          </a:stretch>
        </p:blipFill>
        <p:spPr>
          <a:xfrm>
            <a:off x="5994207" y="4241800"/>
            <a:ext cx="5791200" cy="1544320"/>
          </a:xfrm>
        </p:spPr>
      </p:pic>
    </p:spTree>
    <p:extLst>
      <p:ext uri="{BB962C8B-B14F-4D97-AF65-F5344CB8AC3E}">
        <p14:creationId xmlns:p14="http://schemas.microsoft.com/office/powerpoint/2010/main" val="98880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9E0239-7DA7-47F3-85CC-BDADBF26E218}"/>
              </a:ext>
            </a:extLst>
          </p:cNvPr>
          <p:cNvSpPr>
            <a:spLocks noGrp="1"/>
          </p:cNvSpPr>
          <p:nvPr>
            <p:ph type="title"/>
          </p:nvPr>
        </p:nvSpPr>
        <p:spPr/>
        <p:txBody>
          <a:bodyPr>
            <a:normAutofit/>
          </a:bodyPr>
          <a:lstStyle/>
          <a:p>
            <a:r>
              <a:rPr lang="en-US" dirty="0"/>
              <a:t>How will Agricultural Community benefit from this? </a:t>
            </a:r>
          </a:p>
        </p:txBody>
      </p:sp>
      <p:sp>
        <p:nvSpPr>
          <p:cNvPr id="3" name="Footer Placeholder 2">
            <a:extLst>
              <a:ext uri="{FF2B5EF4-FFF2-40B4-BE49-F238E27FC236}">
                <a16:creationId xmlns:a16="http://schemas.microsoft.com/office/drawing/2014/main" xmlns="" id="{9518E7CB-25ED-4368-9C1F-979246D11D54}"/>
              </a:ext>
            </a:extLst>
          </p:cNvPr>
          <p:cNvSpPr>
            <a:spLocks noGrp="1"/>
          </p:cNvSpPr>
          <p:nvPr>
            <p:ph type="ftr" sz="quarter" idx="11"/>
          </p:nvPr>
        </p:nvSpPr>
        <p:spPr/>
        <p:txBody>
          <a:bodyPr/>
          <a:lstStyle/>
          <a:p>
            <a:r>
              <a:rPr lang="en-US">
                <a:solidFill>
                  <a:srgbClr val="FFFFFF"/>
                </a:solidFill>
              </a:rPr>
              <a:t>www.tu.org</a:t>
            </a:r>
            <a:endParaRPr lang="en-US" dirty="0">
              <a:solidFill>
                <a:srgbClr val="FFFFFF"/>
              </a:solidFill>
            </a:endParaRPr>
          </a:p>
        </p:txBody>
      </p:sp>
      <p:sp>
        <p:nvSpPr>
          <p:cNvPr id="4" name="Text Placeholder 3">
            <a:extLst>
              <a:ext uri="{FF2B5EF4-FFF2-40B4-BE49-F238E27FC236}">
                <a16:creationId xmlns:a16="http://schemas.microsoft.com/office/drawing/2014/main" xmlns="" id="{E658DAC3-ED31-4B70-A9B4-A2A88DEEEFD6}"/>
              </a:ext>
            </a:extLst>
          </p:cNvPr>
          <p:cNvSpPr>
            <a:spLocks noGrp="1"/>
          </p:cNvSpPr>
          <p:nvPr>
            <p:ph type="body" sz="quarter" idx="13"/>
          </p:nvPr>
        </p:nvSpPr>
        <p:spPr>
          <a:xfrm>
            <a:off x="363717" y="1295400"/>
            <a:ext cx="2277884" cy="4673600"/>
          </a:xfrm>
        </p:spPr>
        <p:txBody>
          <a:bodyPr/>
          <a:lstStyle/>
          <a:p>
            <a:r>
              <a:rPr lang="en-US" dirty="0"/>
              <a:t>Diversions!</a:t>
            </a:r>
          </a:p>
          <a:p>
            <a:endParaRPr lang="en-US" dirty="0"/>
          </a:p>
        </p:txBody>
      </p:sp>
      <p:sp>
        <p:nvSpPr>
          <p:cNvPr id="5" name="Slide Number Placeholder 4">
            <a:extLst>
              <a:ext uri="{FF2B5EF4-FFF2-40B4-BE49-F238E27FC236}">
                <a16:creationId xmlns:a16="http://schemas.microsoft.com/office/drawing/2014/main" xmlns="" id="{1DF850DF-9409-4DB7-A23A-A975400D31C6}"/>
              </a:ext>
            </a:extLst>
          </p:cNvPr>
          <p:cNvSpPr>
            <a:spLocks noGrp="1"/>
          </p:cNvSpPr>
          <p:nvPr>
            <p:ph type="sldNum" sz="quarter" idx="12"/>
          </p:nvPr>
        </p:nvSpPr>
        <p:spPr/>
        <p:txBody>
          <a:bodyPr/>
          <a:lstStyle/>
          <a:p>
            <a:fld id="{97CF7042-B465-4730-800E-86D0EFD08949}" type="slidenum">
              <a:rPr lang="en-US" smtClean="0">
                <a:solidFill>
                  <a:srgbClr val="FFFFFF"/>
                </a:solidFill>
              </a:rPr>
              <a:pPr/>
              <a:t>34</a:t>
            </a:fld>
            <a:endParaRPr lang="en-US" dirty="0">
              <a:solidFill>
                <a:srgbClr val="FFFFFF"/>
              </a:solidFill>
            </a:endParaRPr>
          </a:p>
        </p:txBody>
      </p:sp>
      <p:pic>
        <p:nvPicPr>
          <p:cNvPr id="9" name="Picture 8" descr="A body of water&#10;&#10;Description generated with high confidence">
            <a:extLst>
              <a:ext uri="{FF2B5EF4-FFF2-40B4-BE49-F238E27FC236}">
                <a16:creationId xmlns:a16="http://schemas.microsoft.com/office/drawing/2014/main" xmlns="" id="{AF32D5F3-EC0B-4A62-8BC1-233A05230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8096" y="1092200"/>
            <a:ext cx="5791200" cy="4343400"/>
          </a:xfrm>
          <a:prstGeom prst="rect">
            <a:avLst/>
          </a:prstGeom>
        </p:spPr>
      </p:pic>
      <p:pic>
        <p:nvPicPr>
          <p:cNvPr id="11" name="Picture 10" descr="A large body of water&#10;&#10;Description generated with very high confidence">
            <a:extLst>
              <a:ext uri="{FF2B5EF4-FFF2-40B4-BE49-F238E27FC236}">
                <a16:creationId xmlns:a16="http://schemas.microsoft.com/office/drawing/2014/main" xmlns="" id="{B9C0471C-142D-4720-8798-46638836A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113" y="1102919"/>
            <a:ext cx="3497471" cy="4663295"/>
          </a:xfrm>
          <a:prstGeom prst="rect">
            <a:avLst/>
          </a:prstGeom>
        </p:spPr>
      </p:pic>
    </p:spTree>
    <p:extLst>
      <p:ext uri="{BB962C8B-B14F-4D97-AF65-F5344CB8AC3E}">
        <p14:creationId xmlns:p14="http://schemas.microsoft.com/office/powerpoint/2010/main" val="3118244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0A3D9-340C-490D-A06A-14E16BC769B3}"/>
              </a:ext>
            </a:extLst>
          </p:cNvPr>
          <p:cNvSpPr>
            <a:spLocks noGrp="1"/>
          </p:cNvSpPr>
          <p:nvPr>
            <p:ph type="title"/>
          </p:nvPr>
        </p:nvSpPr>
        <p:spPr/>
        <p:txBody>
          <a:bodyPr>
            <a:normAutofit fontScale="90000"/>
          </a:bodyPr>
          <a:lstStyle/>
          <a:p>
            <a:r>
              <a:rPr lang="en-US" dirty="0"/>
              <a:t>How will agricultural community benefit from this effort? </a:t>
            </a:r>
          </a:p>
        </p:txBody>
      </p:sp>
      <p:sp>
        <p:nvSpPr>
          <p:cNvPr id="3" name="Footer Placeholder 2">
            <a:extLst>
              <a:ext uri="{FF2B5EF4-FFF2-40B4-BE49-F238E27FC236}">
                <a16:creationId xmlns:a16="http://schemas.microsoft.com/office/drawing/2014/main" xmlns="" id="{D87B615F-5934-49BE-B993-72B651587EC0}"/>
              </a:ext>
            </a:extLst>
          </p:cNvPr>
          <p:cNvSpPr>
            <a:spLocks noGrp="1"/>
          </p:cNvSpPr>
          <p:nvPr>
            <p:ph type="ftr" sz="quarter" idx="11"/>
          </p:nvPr>
        </p:nvSpPr>
        <p:spPr/>
        <p:txBody>
          <a:bodyPr/>
          <a:lstStyle/>
          <a:p>
            <a:r>
              <a:rPr lang="en-US">
                <a:solidFill>
                  <a:srgbClr val="FFFFFF"/>
                </a:solidFill>
              </a:rPr>
              <a:t>www.tu.org</a:t>
            </a:r>
            <a:endParaRPr lang="en-US" dirty="0">
              <a:solidFill>
                <a:srgbClr val="FFFFFF"/>
              </a:solidFill>
            </a:endParaRPr>
          </a:p>
        </p:txBody>
      </p:sp>
      <p:sp>
        <p:nvSpPr>
          <p:cNvPr id="5" name="Slide Number Placeholder 4">
            <a:extLst>
              <a:ext uri="{FF2B5EF4-FFF2-40B4-BE49-F238E27FC236}">
                <a16:creationId xmlns:a16="http://schemas.microsoft.com/office/drawing/2014/main" xmlns="" id="{05F6B6D5-5858-471A-BE0F-B1C7032B86CF}"/>
              </a:ext>
            </a:extLst>
          </p:cNvPr>
          <p:cNvSpPr>
            <a:spLocks noGrp="1"/>
          </p:cNvSpPr>
          <p:nvPr>
            <p:ph type="sldNum" sz="quarter" idx="12"/>
          </p:nvPr>
        </p:nvSpPr>
        <p:spPr/>
        <p:txBody>
          <a:bodyPr/>
          <a:lstStyle/>
          <a:p>
            <a:fld id="{97CF7042-B465-4730-800E-86D0EFD08949}" type="slidenum">
              <a:rPr lang="en-US" smtClean="0">
                <a:solidFill>
                  <a:srgbClr val="FFFFFF"/>
                </a:solidFill>
              </a:rPr>
              <a:pPr/>
              <a:t>35</a:t>
            </a:fld>
            <a:endParaRPr lang="en-US" dirty="0">
              <a:solidFill>
                <a:srgbClr val="FFFFFF"/>
              </a:solidFill>
            </a:endParaRPr>
          </a:p>
        </p:txBody>
      </p:sp>
      <p:pic>
        <p:nvPicPr>
          <p:cNvPr id="8" name="Picture 7" descr="A close up of a map&#10;&#10;Description generated with high confidence">
            <a:extLst>
              <a:ext uri="{FF2B5EF4-FFF2-40B4-BE49-F238E27FC236}">
                <a16:creationId xmlns:a16="http://schemas.microsoft.com/office/drawing/2014/main" xmlns="" id="{BDA7C634-D014-4CCD-8790-1A326AFB3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30" y="1039622"/>
            <a:ext cx="8983871" cy="5436213"/>
          </a:xfrm>
          <a:prstGeom prst="rect">
            <a:avLst/>
          </a:prstGeom>
        </p:spPr>
      </p:pic>
      <p:sp>
        <p:nvSpPr>
          <p:cNvPr id="10" name="Text Placeholder 9">
            <a:extLst>
              <a:ext uri="{FF2B5EF4-FFF2-40B4-BE49-F238E27FC236}">
                <a16:creationId xmlns:a16="http://schemas.microsoft.com/office/drawing/2014/main" xmlns="" id="{7316834B-D960-4B2D-8212-BA04D7D17B19}"/>
              </a:ext>
            </a:extLst>
          </p:cNvPr>
          <p:cNvSpPr>
            <a:spLocks noGrp="1"/>
          </p:cNvSpPr>
          <p:nvPr>
            <p:ph type="body" sz="quarter" idx="13"/>
          </p:nvPr>
        </p:nvSpPr>
        <p:spPr>
          <a:xfrm>
            <a:off x="219046" y="1165052"/>
            <a:ext cx="2887484" cy="4673600"/>
          </a:xfrm>
        </p:spPr>
        <p:txBody>
          <a:bodyPr/>
          <a:lstStyle/>
          <a:p>
            <a:r>
              <a:rPr lang="en-US" dirty="0"/>
              <a:t>Coordination</a:t>
            </a:r>
          </a:p>
          <a:p>
            <a:pPr marL="380990" indent="-380990">
              <a:buFont typeface="Arial" panose="020B0604020202020204" pitchFamily="34" charset="0"/>
              <a:buChar char="•"/>
            </a:pPr>
            <a:r>
              <a:rPr lang="en-US" dirty="0"/>
              <a:t>Reduce shortages</a:t>
            </a:r>
          </a:p>
          <a:p>
            <a:pPr marL="380990" indent="-380990">
              <a:buFont typeface="Arial" panose="020B0604020202020204" pitchFamily="34" charset="0"/>
              <a:buChar char="•"/>
            </a:pPr>
            <a:r>
              <a:rPr lang="en-US" dirty="0"/>
              <a:t>Meet calling rights</a:t>
            </a:r>
          </a:p>
          <a:p>
            <a:pPr marL="380990" indent="-380990">
              <a:buFont typeface="Arial" panose="020B0604020202020204" pitchFamily="34" charset="0"/>
              <a:buChar char="•"/>
            </a:pPr>
            <a:r>
              <a:rPr lang="en-US" dirty="0"/>
              <a:t>Drought plans</a:t>
            </a:r>
          </a:p>
          <a:p>
            <a:pPr marL="380990" indent="-380990">
              <a:buFont typeface="Arial" panose="020B0604020202020204" pitchFamily="34" charset="0"/>
              <a:buChar char="•"/>
            </a:pPr>
            <a:r>
              <a:rPr lang="en-US" dirty="0"/>
              <a:t>Colorado River complexity</a:t>
            </a:r>
          </a:p>
          <a:p>
            <a:endParaRPr lang="en-US" dirty="0"/>
          </a:p>
        </p:txBody>
      </p:sp>
    </p:spTree>
    <p:extLst>
      <p:ext uri="{BB962C8B-B14F-4D97-AF65-F5344CB8AC3E}">
        <p14:creationId xmlns:p14="http://schemas.microsoft.com/office/powerpoint/2010/main" val="3856622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D3DA0-4113-4305-8D32-00268E939DB8}"/>
              </a:ext>
            </a:extLst>
          </p:cNvPr>
          <p:cNvSpPr>
            <a:spLocks noGrp="1"/>
          </p:cNvSpPr>
          <p:nvPr>
            <p:ph type="title"/>
          </p:nvPr>
        </p:nvSpPr>
        <p:spPr>
          <a:prstGeom prst="rect">
            <a:avLst/>
          </a:prstGeom>
        </p:spPr>
        <p:txBody>
          <a:bodyPr>
            <a:normAutofit fontScale="90000"/>
          </a:bodyPr>
          <a:lstStyle/>
          <a:p>
            <a:r>
              <a:rPr lang="en-US" dirty="0"/>
              <a:t>How will agricultural community benefit from this effort?</a:t>
            </a:r>
          </a:p>
        </p:txBody>
      </p:sp>
      <p:sp>
        <p:nvSpPr>
          <p:cNvPr id="3" name="Footer Placeholder 2">
            <a:extLst>
              <a:ext uri="{FF2B5EF4-FFF2-40B4-BE49-F238E27FC236}">
                <a16:creationId xmlns:a16="http://schemas.microsoft.com/office/drawing/2014/main" xmlns="" id="{E63E2CFD-F268-4BB4-A834-E1CC53277129}"/>
              </a:ext>
            </a:extLst>
          </p:cNvPr>
          <p:cNvSpPr>
            <a:spLocks noGrp="1"/>
          </p:cNvSpPr>
          <p:nvPr>
            <p:ph type="ftr" sz="quarter" idx="11"/>
          </p:nvPr>
        </p:nvSpPr>
        <p:spPr>
          <a:prstGeom prst="rect">
            <a:avLst/>
          </a:prstGeom>
        </p:spPr>
        <p:txBody>
          <a:bodyPr/>
          <a:lstStyle/>
          <a:p>
            <a:r>
              <a:rPr lang="en-US" dirty="0">
                <a:solidFill>
                  <a:srgbClr val="FFFFFF"/>
                </a:solidFill>
              </a:rPr>
              <a:t>www.tu.org</a:t>
            </a:r>
          </a:p>
        </p:txBody>
      </p:sp>
      <p:sp>
        <p:nvSpPr>
          <p:cNvPr id="17" name="Text Placeholder 16">
            <a:extLst>
              <a:ext uri="{FF2B5EF4-FFF2-40B4-BE49-F238E27FC236}">
                <a16:creationId xmlns:a16="http://schemas.microsoft.com/office/drawing/2014/main" xmlns="" id="{AD28D473-5641-419D-80BB-60B399DA7F38}"/>
              </a:ext>
            </a:extLst>
          </p:cNvPr>
          <p:cNvSpPr>
            <a:spLocks noGrp="1"/>
          </p:cNvSpPr>
          <p:nvPr>
            <p:ph type="body" sz="quarter" idx="13"/>
          </p:nvPr>
        </p:nvSpPr>
        <p:spPr/>
        <p:txBody>
          <a:bodyPr/>
          <a:lstStyle/>
          <a:p>
            <a:endParaRPr lang="en-US" dirty="0"/>
          </a:p>
          <a:p>
            <a:pPr marL="380990" indent="-380990">
              <a:buFont typeface="Arial" panose="020B0604020202020204" pitchFamily="34" charset="0"/>
              <a:buChar char="•"/>
            </a:pPr>
            <a:r>
              <a:rPr lang="en-US" dirty="0"/>
              <a:t>20% less Supply… ?</a:t>
            </a:r>
          </a:p>
          <a:p>
            <a:endParaRPr lang="en-US" dirty="0"/>
          </a:p>
          <a:p>
            <a:pPr marL="380990" indent="-380990">
              <a:buFont typeface="Arial" panose="020B0604020202020204" pitchFamily="34" charset="0"/>
              <a:buChar char="•"/>
            </a:pPr>
            <a:r>
              <a:rPr lang="en-US" dirty="0"/>
              <a:t>Earlier Snow Melt…?</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Increasing demands…?</a:t>
            </a:r>
          </a:p>
          <a:p>
            <a:endParaRPr lang="en-US" dirty="0"/>
          </a:p>
          <a:p>
            <a:r>
              <a:rPr lang="en-US" dirty="0"/>
              <a:t>	No body likes to see this!</a:t>
            </a:r>
          </a:p>
        </p:txBody>
      </p:sp>
      <p:sp>
        <p:nvSpPr>
          <p:cNvPr id="6" name="Slide Number Placeholder 5">
            <a:extLst>
              <a:ext uri="{FF2B5EF4-FFF2-40B4-BE49-F238E27FC236}">
                <a16:creationId xmlns:a16="http://schemas.microsoft.com/office/drawing/2014/main" xmlns="" id="{2E2894E5-0D54-43E5-B854-895167846D68}"/>
              </a:ext>
            </a:extLst>
          </p:cNvPr>
          <p:cNvSpPr>
            <a:spLocks noGrp="1"/>
          </p:cNvSpPr>
          <p:nvPr>
            <p:ph type="sldNum" sz="quarter" idx="12"/>
          </p:nvPr>
        </p:nvSpPr>
        <p:spPr>
          <a:prstGeom prst="rect">
            <a:avLst/>
          </a:prstGeom>
        </p:spPr>
        <p:txBody>
          <a:bodyPr/>
          <a:lstStyle/>
          <a:p>
            <a:fld id="{97CF7042-B465-4730-800E-86D0EFD08949}" type="slidenum">
              <a:rPr lang="en-US" smtClean="0">
                <a:solidFill>
                  <a:srgbClr val="FFFFFF"/>
                </a:solidFill>
              </a:rPr>
              <a:pPr/>
              <a:t>36</a:t>
            </a:fld>
            <a:endParaRPr lang="en-US" dirty="0">
              <a:solidFill>
                <a:srgbClr val="FFFFFF"/>
              </a:solidFill>
            </a:endParaRPr>
          </a:p>
        </p:txBody>
      </p:sp>
      <p:pic>
        <p:nvPicPr>
          <p:cNvPr id="18" name="Picture 2" descr="C:\Users\Jesse.Kruthaupt\Documents\Ohio Creek\Rock house\July 3.JPG">
            <a:extLst>
              <a:ext uri="{FF2B5EF4-FFF2-40B4-BE49-F238E27FC236}">
                <a16:creationId xmlns:a16="http://schemas.microsoft.com/office/drawing/2014/main" xmlns="" id="{513F763C-C75D-4AEF-A429-E2E5FBDCC4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397000"/>
            <a:ext cx="5452533" cy="408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44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A09AF-7950-43BB-B5CD-CE7D8CDE50B2}"/>
              </a:ext>
            </a:extLst>
          </p:cNvPr>
          <p:cNvSpPr>
            <a:spLocks noGrp="1"/>
          </p:cNvSpPr>
          <p:nvPr>
            <p:ph type="title"/>
          </p:nvPr>
        </p:nvSpPr>
        <p:spPr/>
        <p:txBody>
          <a:bodyPr>
            <a:normAutofit fontScale="90000"/>
          </a:bodyPr>
          <a:lstStyle/>
          <a:p>
            <a:r>
              <a:rPr lang="en-US" dirty="0"/>
              <a:t>How will agricultural community benefit from this effort? </a:t>
            </a:r>
          </a:p>
        </p:txBody>
      </p:sp>
      <p:sp>
        <p:nvSpPr>
          <p:cNvPr id="3" name="Footer Placeholder 2">
            <a:extLst>
              <a:ext uri="{FF2B5EF4-FFF2-40B4-BE49-F238E27FC236}">
                <a16:creationId xmlns:a16="http://schemas.microsoft.com/office/drawing/2014/main" xmlns="" id="{4CAD7B34-64FB-45C1-BEA9-6FF1E629BD1F}"/>
              </a:ext>
            </a:extLst>
          </p:cNvPr>
          <p:cNvSpPr>
            <a:spLocks noGrp="1"/>
          </p:cNvSpPr>
          <p:nvPr>
            <p:ph type="ftr" sz="quarter" idx="11"/>
          </p:nvPr>
        </p:nvSpPr>
        <p:spPr/>
        <p:txBody>
          <a:bodyPr/>
          <a:lstStyle/>
          <a:p>
            <a:r>
              <a:rPr lang="en-US">
                <a:solidFill>
                  <a:srgbClr val="FFFFFF"/>
                </a:solidFill>
              </a:rPr>
              <a:t>www.tu.org</a:t>
            </a:r>
            <a:endParaRPr lang="en-US" dirty="0">
              <a:solidFill>
                <a:srgbClr val="FFFFFF"/>
              </a:solidFill>
            </a:endParaRPr>
          </a:p>
        </p:txBody>
      </p:sp>
      <p:pic>
        <p:nvPicPr>
          <p:cNvPr id="7" name="Picture 6">
            <a:extLst>
              <a:ext uri="{FF2B5EF4-FFF2-40B4-BE49-F238E27FC236}">
                <a16:creationId xmlns:a16="http://schemas.microsoft.com/office/drawing/2014/main" xmlns="" id="{9E730E46-FE1D-42D1-BD8B-080AE15E22C2}"/>
              </a:ext>
            </a:extLst>
          </p:cNvPr>
          <p:cNvPicPr>
            <a:picLocks noChangeAspect="1"/>
          </p:cNvPicPr>
          <p:nvPr/>
        </p:nvPicPr>
        <p:blipFill>
          <a:blip r:embed="rId3"/>
          <a:stretch>
            <a:fillRect/>
          </a:stretch>
        </p:blipFill>
        <p:spPr>
          <a:xfrm>
            <a:off x="6103714" y="1498601"/>
            <a:ext cx="5783487" cy="3600385"/>
          </a:xfrm>
          <a:prstGeom prst="rect">
            <a:avLst/>
          </a:prstGeom>
        </p:spPr>
      </p:pic>
      <p:sp>
        <p:nvSpPr>
          <p:cNvPr id="4" name="Text Placeholder 3">
            <a:extLst>
              <a:ext uri="{FF2B5EF4-FFF2-40B4-BE49-F238E27FC236}">
                <a16:creationId xmlns:a16="http://schemas.microsoft.com/office/drawing/2014/main" xmlns="" id="{DB65F964-CB64-41D6-B2C9-0847001AB428}"/>
              </a:ext>
            </a:extLst>
          </p:cNvPr>
          <p:cNvSpPr>
            <a:spLocks noGrp="1"/>
          </p:cNvSpPr>
          <p:nvPr>
            <p:ph type="body" sz="quarter" idx="13"/>
          </p:nvPr>
        </p:nvSpPr>
        <p:spPr>
          <a:xfrm>
            <a:off x="363717" y="1295400"/>
            <a:ext cx="10202684" cy="4572000"/>
          </a:xfrm>
        </p:spPr>
        <p:txBody>
          <a:bodyPr/>
          <a:lstStyle/>
          <a:p>
            <a:r>
              <a:rPr lang="en-US" dirty="0"/>
              <a:t>Blue Mesa 2007</a:t>
            </a:r>
          </a:p>
        </p:txBody>
      </p:sp>
      <p:sp>
        <p:nvSpPr>
          <p:cNvPr id="5" name="Slide Number Placeholder 4">
            <a:extLst>
              <a:ext uri="{FF2B5EF4-FFF2-40B4-BE49-F238E27FC236}">
                <a16:creationId xmlns:a16="http://schemas.microsoft.com/office/drawing/2014/main" xmlns="" id="{902D08FB-EB23-4DD3-A2FA-56B1DCC7C0D0}"/>
              </a:ext>
            </a:extLst>
          </p:cNvPr>
          <p:cNvSpPr>
            <a:spLocks noGrp="1"/>
          </p:cNvSpPr>
          <p:nvPr>
            <p:ph type="sldNum" sz="quarter" idx="12"/>
          </p:nvPr>
        </p:nvSpPr>
        <p:spPr/>
        <p:txBody>
          <a:bodyPr/>
          <a:lstStyle/>
          <a:p>
            <a:fld id="{97CF7042-B465-4730-800E-86D0EFD08949}" type="slidenum">
              <a:rPr lang="en-US" smtClean="0">
                <a:solidFill>
                  <a:srgbClr val="FFFFFF"/>
                </a:solidFill>
              </a:rPr>
              <a:pPr/>
              <a:t>37</a:t>
            </a:fld>
            <a:endParaRPr lang="en-US" dirty="0">
              <a:solidFill>
                <a:srgbClr val="FFFFFF"/>
              </a:solidFill>
            </a:endParaRPr>
          </a:p>
        </p:txBody>
      </p:sp>
      <p:pic>
        <p:nvPicPr>
          <p:cNvPr id="6" name="Picture 5">
            <a:extLst>
              <a:ext uri="{FF2B5EF4-FFF2-40B4-BE49-F238E27FC236}">
                <a16:creationId xmlns:a16="http://schemas.microsoft.com/office/drawing/2014/main" xmlns="" id="{0ADE9F4B-C6F4-490F-8522-1FC41DFA70FF}"/>
              </a:ext>
            </a:extLst>
          </p:cNvPr>
          <p:cNvPicPr>
            <a:picLocks noChangeAspect="1"/>
          </p:cNvPicPr>
          <p:nvPr/>
        </p:nvPicPr>
        <p:blipFill>
          <a:blip r:embed="rId4"/>
          <a:stretch>
            <a:fillRect/>
          </a:stretch>
        </p:blipFill>
        <p:spPr>
          <a:xfrm>
            <a:off x="363716" y="2717800"/>
            <a:ext cx="5653171" cy="3613525"/>
          </a:xfrm>
          <a:prstGeom prst="rect">
            <a:avLst/>
          </a:prstGeom>
        </p:spPr>
      </p:pic>
      <p:sp>
        <p:nvSpPr>
          <p:cNvPr id="8" name="TextBox 7">
            <a:extLst>
              <a:ext uri="{FF2B5EF4-FFF2-40B4-BE49-F238E27FC236}">
                <a16:creationId xmlns:a16="http://schemas.microsoft.com/office/drawing/2014/main" xmlns="" id="{2E79DC8A-F35E-4015-B279-C5DF9B3AA455}"/>
              </a:ext>
            </a:extLst>
          </p:cNvPr>
          <p:cNvSpPr txBox="1"/>
          <p:nvPr/>
        </p:nvSpPr>
        <p:spPr>
          <a:xfrm>
            <a:off x="8995456" y="5621179"/>
            <a:ext cx="2336800" cy="830997"/>
          </a:xfrm>
          <a:prstGeom prst="rect">
            <a:avLst/>
          </a:prstGeom>
          <a:noFill/>
        </p:spPr>
        <p:txBody>
          <a:bodyPr wrap="square" rtlCol="0">
            <a:spAutoFit/>
          </a:bodyPr>
          <a:lstStyle/>
          <a:p>
            <a:r>
              <a:rPr lang="en-US" sz="2400" dirty="0">
                <a:solidFill>
                  <a:srgbClr val="D8D8D8">
                    <a:lumMod val="10000"/>
                  </a:srgbClr>
                </a:solidFill>
              </a:rPr>
              <a:t>Blue Mesa 2018</a:t>
            </a:r>
          </a:p>
        </p:txBody>
      </p:sp>
    </p:spTree>
    <p:extLst>
      <p:ext uri="{BB962C8B-B14F-4D97-AF65-F5344CB8AC3E}">
        <p14:creationId xmlns:p14="http://schemas.microsoft.com/office/powerpoint/2010/main" val="169308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52090" y="1295402"/>
            <a:ext cx="4571999" cy="2285999"/>
          </a:xfrm>
          <a:prstGeom prst="rect">
            <a:avLst/>
          </a:prstGeom>
          <a:blipFill>
            <a:blip r:embed="rId3" cstate="print"/>
            <a:stretch>
              <a:fillRect/>
            </a:stretch>
          </a:blipFill>
        </p:spPr>
        <p:txBody>
          <a:bodyPr wrap="square" lIns="0" tIns="0" rIns="0" bIns="0" rtlCol="0"/>
          <a:lstStyle/>
          <a:p>
            <a:pPr defTabSz="914377"/>
            <a:endParaRPr dirty="0">
              <a:solidFill>
                <a:prstClr val="black"/>
              </a:solidFill>
              <a:latin typeface="Calibri"/>
            </a:endParaRPr>
          </a:p>
        </p:txBody>
      </p:sp>
      <p:sp>
        <p:nvSpPr>
          <p:cNvPr id="3" name="object 3"/>
          <p:cNvSpPr/>
          <p:nvPr/>
        </p:nvSpPr>
        <p:spPr>
          <a:xfrm>
            <a:off x="3752090" y="3810002"/>
            <a:ext cx="4571999" cy="2285999"/>
          </a:xfrm>
          <a:prstGeom prst="rect">
            <a:avLst/>
          </a:prstGeom>
          <a:blipFill>
            <a:blip r:embed="rId4" cstate="print"/>
            <a:stretch>
              <a:fillRect/>
            </a:stretch>
          </a:blipFill>
        </p:spPr>
        <p:txBody>
          <a:bodyPr wrap="square" lIns="0" tIns="0" rIns="0" bIns="0" rtlCol="0"/>
          <a:lstStyle/>
          <a:p>
            <a:pPr defTabSz="914377"/>
            <a:endParaRPr dirty="0">
              <a:solidFill>
                <a:prstClr val="black"/>
              </a:solidFill>
              <a:latin typeface="Calibri"/>
            </a:endParaRPr>
          </a:p>
        </p:txBody>
      </p:sp>
      <p:sp>
        <p:nvSpPr>
          <p:cNvPr id="4" name="object 4"/>
          <p:cNvSpPr txBox="1"/>
          <p:nvPr/>
        </p:nvSpPr>
        <p:spPr>
          <a:xfrm>
            <a:off x="2059941" y="1845057"/>
            <a:ext cx="1270635" cy="1120820"/>
          </a:xfrm>
          <a:prstGeom prst="rect">
            <a:avLst/>
          </a:prstGeom>
        </p:spPr>
        <p:txBody>
          <a:bodyPr vert="horz" wrap="square" lIns="0" tIns="12700" rIns="0" bIns="0" rtlCol="0">
            <a:spAutoFit/>
          </a:bodyPr>
          <a:lstStyle/>
          <a:p>
            <a:pPr marL="12700" marR="5080" defTabSz="914377">
              <a:spcBef>
                <a:spcPts val="100"/>
              </a:spcBef>
            </a:pPr>
            <a:r>
              <a:rPr spc="-5" dirty="0">
                <a:solidFill>
                  <a:srgbClr val="92D050"/>
                </a:solidFill>
                <a:latin typeface="Book Antiqua"/>
                <a:cs typeface="Book Antiqua"/>
              </a:rPr>
              <a:t>Lake</a:t>
            </a:r>
            <a:r>
              <a:rPr spc="-65" dirty="0">
                <a:solidFill>
                  <a:srgbClr val="92D050"/>
                </a:solidFill>
                <a:latin typeface="Book Antiqua"/>
                <a:cs typeface="Book Antiqua"/>
              </a:rPr>
              <a:t> </a:t>
            </a:r>
            <a:r>
              <a:rPr spc="-5" dirty="0">
                <a:solidFill>
                  <a:srgbClr val="92D050"/>
                </a:solidFill>
                <a:latin typeface="Book Antiqua"/>
                <a:cs typeface="Book Antiqua"/>
              </a:rPr>
              <a:t>Powell  storage  </a:t>
            </a:r>
            <a:r>
              <a:rPr dirty="0">
                <a:solidFill>
                  <a:srgbClr val="92D050"/>
                </a:solidFill>
                <a:latin typeface="Book Antiqua"/>
                <a:cs typeface="Book Antiqua"/>
              </a:rPr>
              <a:t>elevation  </a:t>
            </a:r>
            <a:r>
              <a:rPr spc="-5" dirty="0">
                <a:solidFill>
                  <a:srgbClr val="92D050"/>
                </a:solidFill>
                <a:latin typeface="Book Antiqua"/>
                <a:cs typeface="Book Antiqua"/>
              </a:rPr>
              <a:t>2000-2016</a:t>
            </a:r>
            <a:endParaRPr dirty="0">
              <a:solidFill>
                <a:srgbClr val="92D050"/>
              </a:solidFill>
              <a:latin typeface="Book Antiqua"/>
              <a:cs typeface="Book Antiqua"/>
            </a:endParaRPr>
          </a:p>
        </p:txBody>
      </p:sp>
      <p:sp>
        <p:nvSpPr>
          <p:cNvPr id="5" name="object 5"/>
          <p:cNvSpPr txBox="1"/>
          <p:nvPr/>
        </p:nvSpPr>
        <p:spPr>
          <a:xfrm>
            <a:off x="2059940" y="4054933"/>
            <a:ext cx="1153160" cy="1120820"/>
          </a:xfrm>
          <a:prstGeom prst="rect">
            <a:avLst/>
          </a:prstGeom>
        </p:spPr>
        <p:txBody>
          <a:bodyPr vert="horz" wrap="square" lIns="0" tIns="12700" rIns="0" bIns="0" rtlCol="0">
            <a:spAutoFit/>
          </a:bodyPr>
          <a:lstStyle/>
          <a:p>
            <a:pPr marL="12700" marR="5080" defTabSz="914377">
              <a:spcBef>
                <a:spcPts val="100"/>
              </a:spcBef>
            </a:pPr>
            <a:r>
              <a:rPr spc="-5" dirty="0">
                <a:solidFill>
                  <a:srgbClr val="92D050"/>
                </a:solidFill>
                <a:latin typeface="Book Antiqua"/>
                <a:cs typeface="Book Antiqua"/>
              </a:rPr>
              <a:t>Lake</a:t>
            </a:r>
            <a:r>
              <a:rPr spc="-91" dirty="0">
                <a:solidFill>
                  <a:srgbClr val="92D050"/>
                </a:solidFill>
                <a:latin typeface="Book Antiqua"/>
                <a:cs typeface="Book Antiqua"/>
              </a:rPr>
              <a:t> </a:t>
            </a:r>
            <a:r>
              <a:rPr dirty="0">
                <a:solidFill>
                  <a:srgbClr val="92D050"/>
                </a:solidFill>
                <a:latin typeface="Book Antiqua"/>
                <a:cs typeface="Book Antiqua"/>
              </a:rPr>
              <a:t>Mead  </a:t>
            </a:r>
            <a:r>
              <a:rPr spc="-5" dirty="0">
                <a:solidFill>
                  <a:srgbClr val="92D050"/>
                </a:solidFill>
                <a:latin typeface="Book Antiqua"/>
                <a:cs typeface="Book Antiqua"/>
              </a:rPr>
              <a:t>storage  </a:t>
            </a:r>
            <a:r>
              <a:rPr dirty="0">
                <a:solidFill>
                  <a:srgbClr val="92D050"/>
                </a:solidFill>
                <a:latin typeface="Book Antiqua"/>
                <a:cs typeface="Book Antiqua"/>
              </a:rPr>
              <a:t>elevation  </a:t>
            </a:r>
            <a:r>
              <a:rPr spc="-5" dirty="0">
                <a:solidFill>
                  <a:srgbClr val="92D050"/>
                </a:solidFill>
                <a:latin typeface="Book Antiqua"/>
                <a:cs typeface="Book Antiqua"/>
              </a:rPr>
              <a:t>2000-2016</a:t>
            </a:r>
            <a:endParaRPr dirty="0">
              <a:solidFill>
                <a:srgbClr val="92D050"/>
              </a:solidFill>
              <a:latin typeface="Book Antiqua"/>
              <a:cs typeface="Book Antiqua"/>
            </a:endParaRPr>
          </a:p>
        </p:txBody>
      </p:sp>
      <p:sp>
        <p:nvSpPr>
          <p:cNvPr id="6" name="object 6"/>
          <p:cNvSpPr txBox="1"/>
          <p:nvPr/>
        </p:nvSpPr>
        <p:spPr>
          <a:xfrm>
            <a:off x="4120312" y="3271292"/>
            <a:ext cx="3844925" cy="289823"/>
          </a:xfrm>
          <a:prstGeom prst="rect">
            <a:avLst/>
          </a:prstGeom>
        </p:spPr>
        <p:txBody>
          <a:bodyPr vert="horz" wrap="square" lIns="0" tIns="12700" rIns="0" bIns="0" rtlCol="0">
            <a:spAutoFit/>
          </a:bodyPr>
          <a:lstStyle/>
          <a:p>
            <a:pPr marL="12700" defTabSz="914377">
              <a:spcBef>
                <a:spcPts val="100"/>
              </a:spcBef>
            </a:pPr>
            <a:r>
              <a:rPr spc="-11" dirty="0">
                <a:solidFill>
                  <a:srgbClr val="FFFFFF"/>
                </a:solidFill>
                <a:latin typeface="Arial"/>
                <a:cs typeface="Arial"/>
              </a:rPr>
              <a:t>Upper Colorado </a:t>
            </a:r>
            <a:r>
              <a:rPr spc="-5" dirty="0">
                <a:solidFill>
                  <a:srgbClr val="FFFFFF"/>
                </a:solidFill>
                <a:latin typeface="Arial"/>
                <a:cs typeface="Arial"/>
              </a:rPr>
              <a:t>River </a:t>
            </a:r>
            <a:r>
              <a:rPr spc="-11" dirty="0">
                <a:solidFill>
                  <a:srgbClr val="FFFFFF"/>
                </a:solidFill>
                <a:latin typeface="Arial"/>
                <a:cs typeface="Arial"/>
              </a:rPr>
              <a:t>Bas </a:t>
            </a:r>
            <a:r>
              <a:rPr spc="-5" dirty="0">
                <a:solidFill>
                  <a:srgbClr val="FFFFFF"/>
                </a:solidFill>
                <a:latin typeface="Arial"/>
                <a:cs typeface="Arial"/>
              </a:rPr>
              <a:t>n</a:t>
            </a:r>
            <a:r>
              <a:rPr spc="-25" dirty="0">
                <a:solidFill>
                  <a:srgbClr val="FFFFFF"/>
                </a:solidFill>
                <a:latin typeface="Arial"/>
                <a:cs typeface="Arial"/>
              </a:rPr>
              <a:t> </a:t>
            </a:r>
            <a:r>
              <a:rPr spc="-11" dirty="0">
                <a:solidFill>
                  <a:srgbClr val="FFFFFF"/>
                </a:solidFill>
                <a:latin typeface="Arial"/>
                <a:cs typeface="Arial"/>
              </a:rPr>
              <a:t>Compact</a:t>
            </a:r>
            <a:endParaRPr dirty="0">
              <a:solidFill>
                <a:prstClr val="black"/>
              </a:solidFill>
              <a:latin typeface="Arial"/>
              <a:cs typeface="Arial"/>
            </a:endParaRPr>
          </a:p>
        </p:txBody>
      </p:sp>
      <p:sp>
        <p:nvSpPr>
          <p:cNvPr id="7" name="object 7"/>
          <p:cNvSpPr/>
          <p:nvPr/>
        </p:nvSpPr>
        <p:spPr>
          <a:xfrm>
            <a:off x="3848102" y="381001"/>
            <a:ext cx="4562855" cy="574547"/>
          </a:xfrm>
          <a:prstGeom prst="rect">
            <a:avLst/>
          </a:prstGeom>
          <a:blipFill>
            <a:blip r:embed="rId5" cstate="print"/>
            <a:stretch>
              <a:fillRect/>
            </a:stretch>
          </a:blipFill>
        </p:spPr>
        <p:txBody>
          <a:bodyPr wrap="square" lIns="0" tIns="0" rIns="0" bIns="0" rtlCol="0"/>
          <a:lstStyle/>
          <a:p>
            <a:pPr defTabSz="914377"/>
            <a:endParaRPr dirty="0">
              <a:solidFill>
                <a:prstClr val="black"/>
              </a:solidFill>
              <a:latin typeface="Calibri"/>
            </a:endParaRPr>
          </a:p>
        </p:txBody>
      </p:sp>
      <p:sp>
        <p:nvSpPr>
          <p:cNvPr id="8" name="object 8"/>
          <p:cNvSpPr/>
          <p:nvPr/>
        </p:nvSpPr>
        <p:spPr>
          <a:xfrm>
            <a:off x="8311896" y="5093209"/>
            <a:ext cx="71627" cy="71628"/>
          </a:xfrm>
          <a:prstGeom prst="rect">
            <a:avLst/>
          </a:prstGeom>
          <a:blipFill>
            <a:blip r:embed="rId6" cstate="print"/>
            <a:stretch>
              <a:fillRect/>
            </a:stretch>
          </a:blipFill>
        </p:spPr>
        <p:txBody>
          <a:bodyPr wrap="square" lIns="0" tIns="0" rIns="0" bIns="0" rtlCol="0"/>
          <a:lstStyle/>
          <a:p>
            <a:pPr defTabSz="914377"/>
            <a:endParaRPr dirty="0">
              <a:solidFill>
                <a:prstClr val="black"/>
              </a:solidFill>
              <a:latin typeface="Calibri"/>
            </a:endParaRPr>
          </a:p>
        </p:txBody>
      </p:sp>
      <p:sp>
        <p:nvSpPr>
          <p:cNvPr id="9" name="object 9"/>
          <p:cNvSpPr/>
          <p:nvPr/>
        </p:nvSpPr>
        <p:spPr>
          <a:xfrm>
            <a:off x="8300465" y="4900421"/>
            <a:ext cx="745491" cy="457200"/>
          </a:xfrm>
          <a:custGeom>
            <a:avLst/>
            <a:gdLst/>
            <a:ahLst/>
            <a:cxnLst/>
            <a:rect l="l" t="t" r="r" b="b"/>
            <a:pathLst>
              <a:path w="745490" h="457200">
                <a:moveTo>
                  <a:pt x="228600" y="0"/>
                </a:moveTo>
                <a:lnTo>
                  <a:pt x="0" y="228600"/>
                </a:lnTo>
                <a:lnTo>
                  <a:pt x="228600" y="457200"/>
                </a:lnTo>
                <a:lnTo>
                  <a:pt x="228600" y="342900"/>
                </a:lnTo>
                <a:lnTo>
                  <a:pt x="745236" y="342900"/>
                </a:lnTo>
                <a:lnTo>
                  <a:pt x="745236" y="114300"/>
                </a:lnTo>
                <a:lnTo>
                  <a:pt x="228600" y="114300"/>
                </a:lnTo>
                <a:lnTo>
                  <a:pt x="228600" y="0"/>
                </a:lnTo>
                <a:close/>
              </a:path>
            </a:pathLst>
          </a:custGeom>
          <a:solidFill>
            <a:srgbClr val="FF0000"/>
          </a:solidFill>
        </p:spPr>
        <p:txBody>
          <a:bodyPr wrap="square" lIns="0" tIns="0" rIns="0" bIns="0" rtlCol="0"/>
          <a:lstStyle/>
          <a:p>
            <a:pPr defTabSz="914377"/>
            <a:endParaRPr dirty="0">
              <a:solidFill>
                <a:prstClr val="black"/>
              </a:solidFill>
              <a:latin typeface="Calibri"/>
            </a:endParaRPr>
          </a:p>
        </p:txBody>
      </p:sp>
      <p:sp>
        <p:nvSpPr>
          <p:cNvPr id="10" name="object 10"/>
          <p:cNvSpPr/>
          <p:nvPr/>
        </p:nvSpPr>
        <p:spPr>
          <a:xfrm>
            <a:off x="8300465" y="4900421"/>
            <a:ext cx="745491" cy="457200"/>
          </a:xfrm>
          <a:custGeom>
            <a:avLst/>
            <a:gdLst/>
            <a:ahLst/>
            <a:cxnLst/>
            <a:rect l="l" t="t" r="r" b="b"/>
            <a:pathLst>
              <a:path w="745490" h="457200">
                <a:moveTo>
                  <a:pt x="0" y="228600"/>
                </a:moveTo>
                <a:lnTo>
                  <a:pt x="228600" y="0"/>
                </a:lnTo>
                <a:lnTo>
                  <a:pt x="228600" y="114300"/>
                </a:lnTo>
                <a:lnTo>
                  <a:pt x="745236" y="114300"/>
                </a:lnTo>
                <a:lnTo>
                  <a:pt x="745236" y="342900"/>
                </a:lnTo>
                <a:lnTo>
                  <a:pt x="228600" y="342900"/>
                </a:lnTo>
                <a:lnTo>
                  <a:pt x="228600" y="457200"/>
                </a:lnTo>
                <a:lnTo>
                  <a:pt x="0" y="228600"/>
                </a:lnTo>
                <a:close/>
              </a:path>
            </a:pathLst>
          </a:custGeom>
          <a:ln w="25908">
            <a:solidFill>
              <a:srgbClr val="573366"/>
            </a:solidFill>
          </a:ln>
        </p:spPr>
        <p:txBody>
          <a:bodyPr wrap="square" lIns="0" tIns="0" rIns="0" bIns="0" rtlCol="0"/>
          <a:lstStyle/>
          <a:p>
            <a:pPr defTabSz="914377"/>
            <a:endParaRPr dirty="0">
              <a:solidFill>
                <a:prstClr val="black"/>
              </a:solidFill>
              <a:latin typeface="Calibri"/>
            </a:endParaRPr>
          </a:p>
        </p:txBody>
      </p:sp>
      <p:sp>
        <p:nvSpPr>
          <p:cNvPr id="11" name="object 11"/>
          <p:cNvSpPr txBox="1"/>
          <p:nvPr/>
        </p:nvSpPr>
        <p:spPr>
          <a:xfrm>
            <a:off x="9298942" y="4918963"/>
            <a:ext cx="934719" cy="750847"/>
          </a:xfrm>
          <a:prstGeom prst="rect">
            <a:avLst/>
          </a:prstGeom>
        </p:spPr>
        <p:txBody>
          <a:bodyPr vert="horz" wrap="square" lIns="0" tIns="12065" rIns="0" bIns="0" rtlCol="0">
            <a:spAutoFit/>
          </a:bodyPr>
          <a:lstStyle/>
          <a:p>
            <a:pPr marL="12700" defTabSz="914377">
              <a:spcBef>
                <a:spcPts val="95"/>
              </a:spcBef>
            </a:pPr>
            <a:r>
              <a:rPr sz="1600" spc="-5" dirty="0">
                <a:solidFill>
                  <a:srgbClr val="92D050"/>
                </a:solidFill>
                <a:latin typeface="Book Antiqua"/>
                <a:cs typeface="Book Antiqua"/>
              </a:rPr>
              <a:t>1075</a:t>
            </a:r>
            <a:endParaRPr sz="1600" dirty="0">
              <a:solidFill>
                <a:srgbClr val="92D050"/>
              </a:solidFill>
              <a:latin typeface="Book Antiqua"/>
              <a:cs typeface="Book Antiqua"/>
            </a:endParaRPr>
          </a:p>
          <a:p>
            <a:pPr marL="12700" marR="5080" defTabSz="914377"/>
            <a:r>
              <a:rPr sz="1600" spc="-5" dirty="0">
                <a:solidFill>
                  <a:srgbClr val="92D050"/>
                </a:solidFill>
                <a:latin typeface="Book Antiqua"/>
                <a:cs typeface="Book Antiqua"/>
              </a:rPr>
              <a:t>Shortage  </a:t>
            </a:r>
            <a:r>
              <a:rPr sz="1600" spc="-11" dirty="0">
                <a:solidFill>
                  <a:srgbClr val="92D050"/>
                </a:solidFill>
                <a:latin typeface="Book Antiqua"/>
                <a:cs typeface="Book Antiqua"/>
              </a:rPr>
              <a:t>C</a:t>
            </a:r>
            <a:r>
              <a:rPr sz="1600" spc="-5" dirty="0">
                <a:solidFill>
                  <a:srgbClr val="92D050"/>
                </a:solidFill>
                <a:latin typeface="Book Antiqua"/>
                <a:cs typeface="Book Antiqua"/>
              </a:rPr>
              <a:t>o</a:t>
            </a:r>
            <a:r>
              <a:rPr sz="1600" spc="-11" dirty="0">
                <a:solidFill>
                  <a:srgbClr val="92D050"/>
                </a:solidFill>
                <a:latin typeface="Book Antiqua"/>
                <a:cs typeface="Book Antiqua"/>
              </a:rPr>
              <a:t>nd</a:t>
            </a:r>
            <a:r>
              <a:rPr sz="1600" spc="-5" dirty="0">
                <a:solidFill>
                  <a:srgbClr val="92D050"/>
                </a:solidFill>
                <a:latin typeface="Book Antiqua"/>
                <a:cs typeface="Book Antiqua"/>
              </a:rPr>
              <a:t>i</a:t>
            </a:r>
            <a:r>
              <a:rPr sz="1600" spc="-15" dirty="0">
                <a:solidFill>
                  <a:srgbClr val="92D050"/>
                </a:solidFill>
                <a:latin typeface="Book Antiqua"/>
                <a:cs typeface="Book Antiqua"/>
              </a:rPr>
              <a:t>t</a:t>
            </a:r>
            <a:r>
              <a:rPr sz="1600" spc="-5" dirty="0">
                <a:solidFill>
                  <a:srgbClr val="92D050"/>
                </a:solidFill>
                <a:latin typeface="Book Antiqua"/>
                <a:cs typeface="Book Antiqua"/>
              </a:rPr>
              <a:t>ion  </a:t>
            </a:r>
            <a:endParaRPr sz="1600" dirty="0">
              <a:solidFill>
                <a:srgbClr val="92D050"/>
              </a:solidFill>
              <a:latin typeface="Book Antiqua"/>
              <a:cs typeface="Book Antiqua"/>
            </a:endParaRPr>
          </a:p>
        </p:txBody>
      </p:sp>
      <p:sp>
        <p:nvSpPr>
          <p:cNvPr id="12" name="object 12"/>
          <p:cNvSpPr/>
          <p:nvPr/>
        </p:nvSpPr>
        <p:spPr>
          <a:xfrm>
            <a:off x="8300465" y="2972561"/>
            <a:ext cx="745491" cy="457200"/>
          </a:xfrm>
          <a:custGeom>
            <a:avLst/>
            <a:gdLst/>
            <a:ahLst/>
            <a:cxnLst/>
            <a:rect l="l" t="t" r="r" b="b"/>
            <a:pathLst>
              <a:path w="745490" h="457200">
                <a:moveTo>
                  <a:pt x="228600" y="0"/>
                </a:moveTo>
                <a:lnTo>
                  <a:pt x="0" y="228600"/>
                </a:lnTo>
                <a:lnTo>
                  <a:pt x="228600" y="457200"/>
                </a:lnTo>
                <a:lnTo>
                  <a:pt x="228600" y="342900"/>
                </a:lnTo>
                <a:lnTo>
                  <a:pt x="745236" y="342900"/>
                </a:lnTo>
                <a:lnTo>
                  <a:pt x="745236" y="114300"/>
                </a:lnTo>
                <a:lnTo>
                  <a:pt x="228600" y="114300"/>
                </a:lnTo>
                <a:lnTo>
                  <a:pt x="228600" y="0"/>
                </a:lnTo>
                <a:close/>
              </a:path>
            </a:pathLst>
          </a:custGeom>
          <a:solidFill>
            <a:srgbClr val="FF0000"/>
          </a:solidFill>
        </p:spPr>
        <p:txBody>
          <a:bodyPr wrap="square" lIns="0" tIns="0" rIns="0" bIns="0" rtlCol="0"/>
          <a:lstStyle/>
          <a:p>
            <a:pPr defTabSz="914377"/>
            <a:endParaRPr dirty="0">
              <a:solidFill>
                <a:prstClr val="black"/>
              </a:solidFill>
              <a:latin typeface="Calibri"/>
            </a:endParaRPr>
          </a:p>
        </p:txBody>
      </p:sp>
      <p:sp>
        <p:nvSpPr>
          <p:cNvPr id="13" name="object 13"/>
          <p:cNvSpPr/>
          <p:nvPr/>
        </p:nvSpPr>
        <p:spPr>
          <a:xfrm>
            <a:off x="8300465" y="2972561"/>
            <a:ext cx="745491" cy="457200"/>
          </a:xfrm>
          <a:custGeom>
            <a:avLst/>
            <a:gdLst/>
            <a:ahLst/>
            <a:cxnLst/>
            <a:rect l="l" t="t" r="r" b="b"/>
            <a:pathLst>
              <a:path w="745490" h="457200">
                <a:moveTo>
                  <a:pt x="0" y="228600"/>
                </a:moveTo>
                <a:lnTo>
                  <a:pt x="228600" y="0"/>
                </a:lnTo>
                <a:lnTo>
                  <a:pt x="228600" y="114300"/>
                </a:lnTo>
                <a:lnTo>
                  <a:pt x="745236" y="114300"/>
                </a:lnTo>
                <a:lnTo>
                  <a:pt x="745236" y="342900"/>
                </a:lnTo>
                <a:lnTo>
                  <a:pt x="228600" y="342900"/>
                </a:lnTo>
                <a:lnTo>
                  <a:pt x="228600" y="457200"/>
                </a:lnTo>
                <a:lnTo>
                  <a:pt x="0" y="228600"/>
                </a:lnTo>
                <a:close/>
              </a:path>
            </a:pathLst>
          </a:custGeom>
          <a:ln w="25908">
            <a:solidFill>
              <a:srgbClr val="573366"/>
            </a:solidFill>
          </a:ln>
        </p:spPr>
        <p:txBody>
          <a:bodyPr wrap="square" lIns="0" tIns="0" rIns="0" bIns="0" rtlCol="0"/>
          <a:lstStyle/>
          <a:p>
            <a:pPr defTabSz="914377"/>
            <a:endParaRPr dirty="0">
              <a:solidFill>
                <a:prstClr val="black"/>
              </a:solidFill>
              <a:latin typeface="Calibri"/>
            </a:endParaRPr>
          </a:p>
        </p:txBody>
      </p:sp>
      <p:sp>
        <p:nvSpPr>
          <p:cNvPr id="14" name="object 14"/>
          <p:cNvSpPr txBox="1"/>
          <p:nvPr/>
        </p:nvSpPr>
        <p:spPr>
          <a:xfrm>
            <a:off x="9298941" y="2991105"/>
            <a:ext cx="1062355" cy="1515158"/>
          </a:xfrm>
          <a:prstGeom prst="rect">
            <a:avLst/>
          </a:prstGeom>
        </p:spPr>
        <p:txBody>
          <a:bodyPr vert="horz" wrap="square" lIns="0" tIns="12065" rIns="0" bIns="0" rtlCol="0">
            <a:spAutoFit/>
          </a:bodyPr>
          <a:lstStyle/>
          <a:p>
            <a:pPr marL="12700" defTabSz="914377">
              <a:spcBef>
                <a:spcPts val="95"/>
              </a:spcBef>
            </a:pPr>
            <a:r>
              <a:rPr sz="1600" spc="-5" dirty="0">
                <a:solidFill>
                  <a:srgbClr val="00B050"/>
                </a:solidFill>
                <a:latin typeface="Book Antiqua"/>
                <a:cs typeface="Book Antiqua"/>
              </a:rPr>
              <a:t>3525</a:t>
            </a:r>
            <a:endParaRPr sz="1600" dirty="0">
              <a:solidFill>
                <a:srgbClr val="00B050"/>
              </a:solidFill>
              <a:latin typeface="Book Antiqua"/>
              <a:cs typeface="Book Antiqua"/>
            </a:endParaRPr>
          </a:p>
          <a:p>
            <a:pPr marL="12700" marR="5080" defTabSz="914377"/>
            <a:r>
              <a:rPr sz="1600" spc="-11" dirty="0">
                <a:solidFill>
                  <a:srgbClr val="00B050"/>
                </a:solidFill>
                <a:latin typeface="Book Antiqua"/>
                <a:cs typeface="Book Antiqua"/>
              </a:rPr>
              <a:t>to </a:t>
            </a:r>
            <a:r>
              <a:rPr sz="1600" spc="-5" dirty="0">
                <a:solidFill>
                  <a:srgbClr val="00B050"/>
                </a:solidFill>
                <a:latin typeface="Book Antiqua"/>
                <a:cs typeface="Book Antiqua"/>
              </a:rPr>
              <a:t>protect  Minimum  Power</a:t>
            </a:r>
            <a:r>
              <a:rPr sz="1600" spc="-71" dirty="0">
                <a:solidFill>
                  <a:srgbClr val="00B050"/>
                </a:solidFill>
                <a:latin typeface="Book Antiqua"/>
                <a:cs typeface="Book Antiqua"/>
              </a:rPr>
              <a:t> </a:t>
            </a:r>
            <a:r>
              <a:rPr sz="1600" spc="-5" dirty="0">
                <a:solidFill>
                  <a:srgbClr val="00B050"/>
                </a:solidFill>
                <a:latin typeface="Book Antiqua"/>
                <a:cs typeface="Book Antiqua"/>
              </a:rPr>
              <a:t>Pool  [3626</a:t>
            </a:r>
            <a:r>
              <a:rPr sz="1600" spc="-15" dirty="0">
                <a:solidFill>
                  <a:srgbClr val="00B050"/>
                </a:solidFill>
                <a:latin typeface="Book Antiqua"/>
                <a:cs typeface="Book Antiqua"/>
              </a:rPr>
              <a:t> </a:t>
            </a:r>
            <a:r>
              <a:rPr sz="1600" spc="-5" dirty="0">
                <a:solidFill>
                  <a:srgbClr val="00B050"/>
                </a:solidFill>
                <a:latin typeface="Book Antiqua"/>
                <a:cs typeface="Book Antiqua"/>
              </a:rPr>
              <a:t>on</a:t>
            </a:r>
            <a:endParaRPr sz="1600" dirty="0">
              <a:solidFill>
                <a:srgbClr val="00B050"/>
              </a:solidFill>
              <a:latin typeface="Book Antiqua"/>
              <a:cs typeface="Book Antiqua"/>
            </a:endParaRPr>
          </a:p>
          <a:p>
            <a:pPr marL="12700" defTabSz="914377">
              <a:spcBef>
                <a:spcPts val="180"/>
              </a:spcBef>
            </a:pPr>
            <a:r>
              <a:rPr sz="1600" spc="-5" dirty="0">
                <a:solidFill>
                  <a:srgbClr val="00B050"/>
                </a:solidFill>
                <a:latin typeface="Book Antiqua"/>
                <a:cs typeface="Book Antiqua"/>
              </a:rPr>
              <a:t>Nov.</a:t>
            </a:r>
            <a:r>
              <a:rPr sz="1600" spc="-75" dirty="0">
                <a:solidFill>
                  <a:srgbClr val="00B050"/>
                </a:solidFill>
                <a:latin typeface="Book Antiqua"/>
                <a:cs typeface="Book Antiqua"/>
              </a:rPr>
              <a:t> </a:t>
            </a:r>
            <a:r>
              <a:rPr sz="1600" spc="-5" dirty="0">
                <a:solidFill>
                  <a:srgbClr val="00B050"/>
                </a:solidFill>
                <a:latin typeface="Book Antiqua"/>
                <a:cs typeface="Book Antiqua"/>
              </a:rPr>
              <a:t>12]</a:t>
            </a:r>
            <a:endParaRPr sz="1600" dirty="0">
              <a:solidFill>
                <a:srgbClr val="00B050"/>
              </a:solidFill>
              <a:latin typeface="Book Antiqua"/>
              <a:cs typeface="Book Antiqua"/>
            </a:endParaRPr>
          </a:p>
        </p:txBody>
      </p:sp>
      <p:sp>
        <p:nvSpPr>
          <p:cNvPr id="18" name="Text Placeholder 17">
            <a:extLst>
              <a:ext uri="{FF2B5EF4-FFF2-40B4-BE49-F238E27FC236}">
                <a16:creationId xmlns:a16="http://schemas.microsoft.com/office/drawing/2014/main" xmlns="" id="{62DE9781-F88A-4D08-B976-62AC53437B9D}"/>
              </a:ext>
            </a:extLst>
          </p:cNvPr>
          <p:cNvSpPr>
            <a:spLocks noGrp="1"/>
          </p:cNvSpPr>
          <p:nvPr>
            <p:ph type="body" sz="quarter" idx="13"/>
          </p:nvPr>
        </p:nvSpPr>
        <p:spPr/>
        <p:txBody>
          <a:bodyPr/>
          <a:lstStyle/>
          <a:p>
            <a:endParaRPr lang="en-US" dirty="0"/>
          </a:p>
        </p:txBody>
      </p:sp>
      <p:sp>
        <p:nvSpPr>
          <p:cNvPr id="16" name="object 16"/>
          <p:cNvSpPr/>
          <p:nvPr/>
        </p:nvSpPr>
        <p:spPr>
          <a:xfrm>
            <a:off x="4260343" y="3124961"/>
            <a:ext cx="3959860" cy="0"/>
          </a:xfrm>
          <a:custGeom>
            <a:avLst/>
            <a:gdLst/>
            <a:ahLst/>
            <a:cxnLst/>
            <a:rect l="l" t="t" r="r" b="b"/>
            <a:pathLst>
              <a:path w="3959859">
                <a:moveTo>
                  <a:pt x="0" y="0"/>
                </a:moveTo>
                <a:lnTo>
                  <a:pt x="3959402" y="0"/>
                </a:lnTo>
              </a:path>
            </a:pathLst>
          </a:custGeom>
          <a:ln w="38100">
            <a:solidFill>
              <a:srgbClr val="FF0000"/>
            </a:solidFill>
          </a:ln>
        </p:spPr>
        <p:txBody>
          <a:bodyPr wrap="square" lIns="0" tIns="0" rIns="0" bIns="0" rtlCol="0"/>
          <a:lstStyle/>
          <a:p>
            <a:pPr defTabSz="914377"/>
            <a:endParaRPr dirty="0">
              <a:solidFill>
                <a:prstClr val="black"/>
              </a:solidFill>
              <a:latin typeface="Calibri"/>
            </a:endParaRPr>
          </a:p>
        </p:txBody>
      </p:sp>
      <p:sp>
        <p:nvSpPr>
          <p:cNvPr id="17" name="object 17"/>
          <p:cNvSpPr/>
          <p:nvPr/>
        </p:nvSpPr>
        <p:spPr>
          <a:xfrm>
            <a:off x="4260343" y="5106161"/>
            <a:ext cx="4109085" cy="0"/>
          </a:xfrm>
          <a:custGeom>
            <a:avLst/>
            <a:gdLst/>
            <a:ahLst/>
            <a:cxnLst/>
            <a:rect l="l" t="t" r="r" b="b"/>
            <a:pathLst>
              <a:path w="4109084">
                <a:moveTo>
                  <a:pt x="0" y="0"/>
                </a:moveTo>
                <a:lnTo>
                  <a:pt x="4108945" y="0"/>
                </a:lnTo>
              </a:path>
            </a:pathLst>
          </a:custGeom>
          <a:ln w="38100">
            <a:solidFill>
              <a:srgbClr val="FF0000"/>
            </a:solidFill>
          </a:ln>
        </p:spPr>
        <p:txBody>
          <a:bodyPr wrap="square" lIns="0" tIns="0" rIns="0" bIns="0" rtlCol="0"/>
          <a:lstStyle/>
          <a:p>
            <a:pPr defTabSz="914377"/>
            <a:endParaRPr dirty="0">
              <a:solidFill>
                <a:prstClr val="black"/>
              </a:solidFill>
              <a:latin typeface="Calibri"/>
            </a:endParaRPr>
          </a:p>
        </p:txBody>
      </p:sp>
      <p:sp>
        <p:nvSpPr>
          <p:cNvPr id="20" name="Title 19">
            <a:extLst>
              <a:ext uri="{FF2B5EF4-FFF2-40B4-BE49-F238E27FC236}">
                <a16:creationId xmlns:a16="http://schemas.microsoft.com/office/drawing/2014/main" xmlns="" id="{5E245527-7FB0-4B14-BCFE-E7BC25E55C7A}"/>
              </a:ext>
            </a:extLst>
          </p:cNvPr>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246972340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E95D66-A306-4BBE-A698-7031AA1686B4}"/>
              </a:ext>
            </a:extLst>
          </p:cNvPr>
          <p:cNvSpPr>
            <a:spLocks noGrp="1"/>
          </p:cNvSpPr>
          <p:nvPr>
            <p:ph type="title"/>
          </p:nvPr>
        </p:nvSpPr>
        <p:spPr/>
        <p:txBody>
          <a:bodyPr>
            <a:normAutofit/>
          </a:bodyPr>
          <a:lstStyle/>
          <a:p>
            <a:r>
              <a:rPr lang="en-US" dirty="0"/>
              <a:t>Conclusion</a:t>
            </a:r>
          </a:p>
        </p:txBody>
      </p:sp>
      <p:sp>
        <p:nvSpPr>
          <p:cNvPr id="3" name="Footer Placeholder 2">
            <a:extLst>
              <a:ext uri="{FF2B5EF4-FFF2-40B4-BE49-F238E27FC236}">
                <a16:creationId xmlns:a16="http://schemas.microsoft.com/office/drawing/2014/main" xmlns="" id="{CC51B86D-9FAC-4497-9312-BED54E7D2360}"/>
              </a:ext>
            </a:extLst>
          </p:cNvPr>
          <p:cNvSpPr>
            <a:spLocks noGrp="1"/>
          </p:cNvSpPr>
          <p:nvPr>
            <p:ph type="ftr" sz="quarter" idx="11"/>
          </p:nvPr>
        </p:nvSpPr>
        <p:spPr/>
        <p:txBody>
          <a:bodyPr/>
          <a:lstStyle/>
          <a:p>
            <a:r>
              <a:rPr lang="en-US">
                <a:solidFill>
                  <a:srgbClr val="FFFFFF"/>
                </a:solidFill>
              </a:rPr>
              <a:t>www.tu.org</a:t>
            </a:r>
            <a:endParaRPr lang="en-US" dirty="0">
              <a:solidFill>
                <a:srgbClr val="FFFFFF"/>
              </a:solidFill>
            </a:endParaRPr>
          </a:p>
        </p:txBody>
      </p:sp>
      <p:sp>
        <p:nvSpPr>
          <p:cNvPr id="4" name="Text Placeholder 3">
            <a:extLst>
              <a:ext uri="{FF2B5EF4-FFF2-40B4-BE49-F238E27FC236}">
                <a16:creationId xmlns:a16="http://schemas.microsoft.com/office/drawing/2014/main" xmlns="" id="{1AB75D09-038E-471E-9669-0928D3FB8298}"/>
              </a:ext>
            </a:extLst>
          </p:cNvPr>
          <p:cNvSpPr>
            <a:spLocks noGrp="1"/>
          </p:cNvSpPr>
          <p:nvPr>
            <p:ph type="body" sz="quarter" idx="13"/>
          </p:nvPr>
        </p:nvSpPr>
        <p:spPr/>
        <p:txBody>
          <a:bodyPr/>
          <a:lstStyle/>
          <a:p>
            <a:r>
              <a:rPr lang="en-US" dirty="0"/>
              <a:t>Many complex issues to consider specific to different watersheds</a:t>
            </a:r>
          </a:p>
          <a:p>
            <a:endParaRPr lang="en-US" dirty="0"/>
          </a:p>
          <a:p>
            <a:r>
              <a:rPr lang="en-US" dirty="0"/>
              <a:t>It not an easy task to get everyone engaged. </a:t>
            </a:r>
          </a:p>
          <a:p>
            <a:endParaRPr lang="en-US" dirty="0"/>
          </a:p>
          <a:p>
            <a:r>
              <a:rPr lang="en-US" dirty="0"/>
              <a:t>Focus on solutions. </a:t>
            </a:r>
          </a:p>
          <a:p>
            <a:endParaRPr lang="en-US" dirty="0"/>
          </a:p>
          <a:p>
            <a:r>
              <a:rPr lang="en-US" dirty="0"/>
              <a:t>While its challenging is better alternative?</a:t>
            </a:r>
          </a:p>
        </p:txBody>
      </p:sp>
      <p:sp>
        <p:nvSpPr>
          <p:cNvPr id="5" name="Slide Number Placeholder 4">
            <a:extLst>
              <a:ext uri="{FF2B5EF4-FFF2-40B4-BE49-F238E27FC236}">
                <a16:creationId xmlns:a16="http://schemas.microsoft.com/office/drawing/2014/main" xmlns="" id="{798887D1-D060-4C82-BD90-2365A845E3E2}"/>
              </a:ext>
            </a:extLst>
          </p:cNvPr>
          <p:cNvSpPr>
            <a:spLocks noGrp="1"/>
          </p:cNvSpPr>
          <p:nvPr>
            <p:ph type="sldNum" sz="quarter" idx="12"/>
          </p:nvPr>
        </p:nvSpPr>
        <p:spPr/>
        <p:txBody>
          <a:bodyPr/>
          <a:lstStyle/>
          <a:p>
            <a:fld id="{97CF7042-B465-4730-800E-86D0EFD08949}" type="slidenum">
              <a:rPr lang="en-US" smtClean="0">
                <a:solidFill>
                  <a:srgbClr val="FFFFFF"/>
                </a:solidFill>
              </a:rPr>
              <a:pPr/>
              <a:t>39</a:t>
            </a:fld>
            <a:endParaRPr lang="en-US" dirty="0">
              <a:solidFill>
                <a:srgbClr val="FFFFFF"/>
              </a:solidFill>
            </a:endParaRPr>
          </a:p>
        </p:txBody>
      </p:sp>
    </p:spTree>
    <p:extLst>
      <p:ext uri="{BB962C8B-B14F-4D97-AF65-F5344CB8AC3E}">
        <p14:creationId xmlns:p14="http://schemas.microsoft.com/office/powerpoint/2010/main" val="4215873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7933" y="218565"/>
            <a:ext cx="11774553" cy="64123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coloradolivestock.org/wp-content/uploads/2015/12/CLA-Logo-for-We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4207" y="1763391"/>
            <a:ext cx="1996123" cy="1873492"/>
          </a:xfrm>
          <a:prstGeom prst="rect">
            <a:avLst/>
          </a:prstGeom>
          <a:noFill/>
          <a:ln>
            <a:noFill/>
          </a:ln>
        </p:spPr>
      </p:pic>
      <p:pic>
        <p:nvPicPr>
          <p:cNvPr id="6" name="Picture 5" descr="http://www.governorsagforum.com/uploads/2/3/5/2/23528562/141809450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0307" y="554868"/>
            <a:ext cx="2238771" cy="1276713"/>
          </a:xfrm>
          <a:prstGeom prst="rect">
            <a:avLst/>
          </a:prstGeom>
          <a:noFill/>
          <a:ln>
            <a:noFill/>
          </a:ln>
        </p:spPr>
      </p:pic>
      <p:pic>
        <p:nvPicPr>
          <p:cNvPr id="7" name="Picture 6" descr="Image result for colorado farm bureau"/>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7752" y="2284094"/>
            <a:ext cx="1917255" cy="1259205"/>
          </a:xfrm>
          <a:prstGeom prst="rect">
            <a:avLst/>
          </a:prstGeom>
          <a:noFill/>
          <a:ln>
            <a:noFill/>
          </a:ln>
        </p:spPr>
      </p:pic>
      <p:pic>
        <p:nvPicPr>
          <p:cNvPr id="8" name="Picture 7" descr="https://media.licdn.com/mpr/mpr/shrink_200_200/AAEAAQAAAAAAAAqtAAAAJDU2MzFjZWI4LWRlMTgtNDU4NS1iZWY3LTI1OWQ0ODNmMDc1Mg.png"/>
          <p:cNvPicPr/>
          <p:nvPr/>
        </p:nvPicPr>
        <p:blipFill>
          <a:blip r:embed="rId5">
            <a:extLst>
              <a:ext uri="{28A0092B-C50C-407E-A947-70E740481C1C}">
                <a14:useLocalDpi xmlns:a14="http://schemas.microsoft.com/office/drawing/2010/main" val="0"/>
              </a:ext>
            </a:extLst>
          </a:blip>
          <a:srcRect/>
          <a:stretch>
            <a:fillRect/>
          </a:stretch>
        </p:blipFill>
        <p:spPr bwMode="auto">
          <a:xfrm>
            <a:off x="7072851" y="1802451"/>
            <a:ext cx="1594295" cy="1550576"/>
          </a:xfrm>
          <a:prstGeom prst="rect">
            <a:avLst/>
          </a:prstGeom>
          <a:noFill/>
          <a:ln>
            <a:noFill/>
          </a:ln>
        </p:spPr>
      </p:pic>
      <p:pic>
        <p:nvPicPr>
          <p:cNvPr id="9" name="Picture 8" descr="Image result for Colorado Pork Producers Council"/>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4403" y="3909854"/>
            <a:ext cx="1982914" cy="1239495"/>
          </a:xfrm>
          <a:prstGeom prst="rect">
            <a:avLst/>
          </a:prstGeom>
          <a:noFill/>
          <a:ln>
            <a:noFill/>
          </a:ln>
        </p:spPr>
      </p:pic>
      <p:pic>
        <p:nvPicPr>
          <p:cNvPr id="10" name="Picture 9" descr="Image result for Colorado Potato Administrative Committe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1679" y="3269420"/>
            <a:ext cx="1709732" cy="1682690"/>
          </a:xfrm>
          <a:prstGeom prst="rect">
            <a:avLst/>
          </a:prstGeom>
          <a:noFill/>
          <a:ln>
            <a:noFill/>
          </a:ln>
        </p:spPr>
      </p:pic>
      <p:pic>
        <p:nvPicPr>
          <p:cNvPr id="11" name="Picture 10" descr="Image result for colorado cattlemen's associatio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7868" y="5179754"/>
            <a:ext cx="2077022" cy="1386990"/>
          </a:xfrm>
          <a:prstGeom prst="rect">
            <a:avLst/>
          </a:prstGeom>
          <a:noFill/>
          <a:ln>
            <a:no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1771" y="3897528"/>
            <a:ext cx="3236016" cy="838507"/>
          </a:xfrm>
          <a:prstGeom prst="rect">
            <a:avLst/>
          </a:prstGeom>
        </p:spPr>
      </p:pic>
      <p:sp>
        <p:nvSpPr>
          <p:cNvPr id="13" name="AutoShape 2" descr="Image result for colorado egg produc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colorado egg producers"/>
          <p:cNvSpPr>
            <a:spLocks noChangeAspect="1" noChangeArrowheads="1"/>
          </p:cNvSpPr>
          <p:nvPr/>
        </p:nvSpPr>
        <p:spPr bwMode="auto">
          <a:xfrm>
            <a:off x="6350229" y="5149349"/>
            <a:ext cx="202971" cy="2029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secureservercdn.net/fa8.107.godaddywp.com/wp-content/uploads/2016/08/cep-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33133" y="4872694"/>
            <a:ext cx="2639354" cy="1756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oloradogrange.org/images/trademark-logo-smal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289" y="2458972"/>
            <a:ext cx="1313215" cy="19826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colaqua.org/s/cc_images/cache_549266904.png?t=136206697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514" y="4738688"/>
            <a:ext cx="1480575" cy="14625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brianallmerradionetwork.files.wordpress.com/2011/05/colorado-corn-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0339" y="497230"/>
            <a:ext cx="3216785" cy="9981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brianallmerradionetwork.files.wordpress.com/2009/10/cacd-logo.jpg?w=819&amp;h=29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20281" y="1692632"/>
            <a:ext cx="3170173" cy="1129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files.ctctcdn.com/5ab0855e001/009d8694-8ab8-46ba-955c-fefce769351b.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7533" y="491259"/>
            <a:ext cx="2434614" cy="16659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cyfea.org/wp-content/uploads/2016/10/newlogo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76652" y="5149349"/>
            <a:ext cx="20574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dn.uc.assets.prezly.com/b2b8ac9c-941f-432f-861d-3dded1ce03e7/-/preview/400x400/-/quality/bes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06545" y="554868"/>
            <a:ext cx="2637663" cy="10352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alcc.com/assets/images/SiteImages/greenco-logo.long.fnl.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13043" y="5114348"/>
            <a:ext cx="2409761" cy="127351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coloradowheat.org/wp-content/uploads/2011/02/Cawg-Logo-3-Transparent_edited-copy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93144" y="2822382"/>
            <a:ext cx="1851064" cy="185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991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Questions?</a:t>
            </a:r>
          </a:p>
        </p:txBody>
      </p:sp>
      <p:sp>
        <p:nvSpPr>
          <p:cNvPr id="3" name="Footer Placeholder 2"/>
          <p:cNvSpPr>
            <a:spLocks noGrp="1"/>
          </p:cNvSpPr>
          <p:nvPr>
            <p:ph type="ftr" sz="quarter" idx="11"/>
          </p:nvPr>
        </p:nvSpPr>
        <p:spPr/>
        <p:txBody>
          <a:bodyPr/>
          <a:lstStyle/>
          <a:p>
            <a:r>
              <a:rPr lang="en-US" dirty="0">
                <a:solidFill>
                  <a:srgbClr val="FFFFFF"/>
                </a:solidFill>
              </a:rPr>
              <a:t>www.tu.org</a:t>
            </a:r>
          </a:p>
        </p:txBody>
      </p:sp>
      <p:sp>
        <p:nvSpPr>
          <p:cNvPr id="4" name="Text Placeholder 3"/>
          <p:cNvSpPr>
            <a:spLocks noGrp="1"/>
          </p:cNvSpPr>
          <p:nvPr>
            <p:ph type="body" sz="quarter" idx="13"/>
          </p:nvPr>
        </p:nvSpPr>
        <p:spPr>
          <a:xfrm>
            <a:off x="304801" y="3835400"/>
            <a:ext cx="5791200" cy="2235200"/>
          </a:xfrm>
        </p:spPr>
        <p:txBody>
          <a:bodyPr/>
          <a:lstStyle/>
          <a:p>
            <a:r>
              <a:rPr lang="en-US" dirty="0"/>
              <a:t>Jesse Kruthaupt- jkruthaupt@tu.org </a:t>
            </a:r>
          </a:p>
          <a:p>
            <a:r>
              <a:rPr lang="en-US" dirty="0"/>
              <a:t>970-209-0976</a:t>
            </a:r>
          </a:p>
        </p:txBody>
      </p:sp>
      <p:sp>
        <p:nvSpPr>
          <p:cNvPr id="6" name="Slide Number Placeholder 5"/>
          <p:cNvSpPr>
            <a:spLocks noGrp="1"/>
          </p:cNvSpPr>
          <p:nvPr>
            <p:ph type="sldNum" sz="quarter" idx="12"/>
          </p:nvPr>
        </p:nvSpPr>
        <p:spPr/>
        <p:txBody>
          <a:bodyPr/>
          <a:lstStyle/>
          <a:p>
            <a:fld id="{97CF7042-B465-4730-800E-86D0EFD08949}" type="slidenum">
              <a:rPr lang="en-US" smtClean="0">
                <a:solidFill>
                  <a:srgbClr val="FFFFFF"/>
                </a:solidFill>
              </a:rPr>
              <a:pPr/>
              <a:t>40</a:t>
            </a:fld>
            <a:endParaRPr lang="en-US" dirty="0">
              <a:solidFill>
                <a:srgbClr val="FFFFFF"/>
              </a:solidFill>
            </a:endParaRPr>
          </a:p>
        </p:txBody>
      </p:sp>
      <p:sp>
        <p:nvSpPr>
          <p:cNvPr id="7" name="TextBox 6"/>
          <p:cNvSpPr txBox="1"/>
          <p:nvPr/>
        </p:nvSpPr>
        <p:spPr>
          <a:xfrm>
            <a:off x="2743200" y="2006601"/>
            <a:ext cx="5689600" cy="830997"/>
          </a:xfrm>
          <a:prstGeom prst="rect">
            <a:avLst/>
          </a:prstGeom>
          <a:noFill/>
        </p:spPr>
        <p:txBody>
          <a:bodyPr wrap="square" rtlCol="0">
            <a:spAutoFit/>
          </a:bodyPr>
          <a:lstStyle/>
          <a:p>
            <a:pPr algn="ctr"/>
            <a:r>
              <a:rPr lang="en-US" sz="4800" dirty="0">
                <a:solidFill>
                  <a:srgbClr val="3FAF49"/>
                </a:solidFill>
              </a:rPr>
              <a:t>Thank you! </a:t>
            </a:r>
          </a:p>
        </p:txBody>
      </p:sp>
    </p:spTree>
    <p:extLst>
      <p:ext uri="{BB962C8B-B14F-4D97-AF65-F5344CB8AC3E}">
        <p14:creationId xmlns:p14="http://schemas.microsoft.com/office/powerpoint/2010/main" val="3935982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2825" y="2608349"/>
            <a:ext cx="10357042" cy="3046988"/>
          </a:xfrm>
          <a:prstGeom prst="rect">
            <a:avLst/>
          </a:prstGeom>
          <a:noFill/>
        </p:spPr>
        <p:txBody>
          <a:bodyPr wrap="square" rtlCol="0">
            <a:spAutoFit/>
          </a:bodyPr>
          <a:lstStyle/>
          <a:p>
            <a:pPr algn="ctr"/>
            <a:r>
              <a:rPr lang="en-US" sz="4400" dirty="0" smtClean="0">
                <a:solidFill>
                  <a:schemeClr val="bg1"/>
                </a:solidFill>
              </a:rPr>
              <a:t>“Break-out Sessions”</a:t>
            </a:r>
          </a:p>
          <a:p>
            <a:pPr algn="ctr"/>
            <a:endParaRPr lang="en-US" sz="4000" dirty="0" smtClean="0">
              <a:solidFill>
                <a:schemeClr val="bg1"/>
              </a:solidFill>
            </a:endParaRPr>
          </a:p>
          <a:p>
            <a:pPr marL="571500" indent="-571500">
              <a:buFont typeface="Arial" panose="020B0604020202020204" pitchFamily="34" charset="0"/>
              <a:buChar char="•"/>
            </a:pPr>
            <a:r>
              <a:rPr lang="en-US" sz="3600" dirty="0" smtClean="0">
                <a:solidFill>
                  <a:schemeClr val="bg1"/>
                </a:solidFill>
              </a:rPr>
              <a:t>Group discussion with facilitators</a:t>
            </a:r>
          </a:p>
          <a:p>
            <a:pPr marL="571500" indent="-571500">
              <a:buFont typeface="Arial" panose="020B0604020202020204" pitchFamily="34" charset="0"/>
              <a:buChar char="•"/>
            </a:pPr>
            <a:endParaRPr lang="en-US" sz="3600" dirty="0" smtClean="0">
              <a:solidFill>
                <a:schemeClr val="bg1"/>
              </a:solidFill>
            </a:endParaRPr>
          </a:p>
          <a:p>
            <a:pPr marL="571500" indent="-571500">
              <a:buFont typeface="Arial" panose="020B0604020202020204" pitchFamily="34" charset="0"/>
              <a:buChar char="•"/>
            </a:pPr>
            <a:r>
              <a:rPr lang="en-US" sz="3600" dirty="0" smtClean="0">
                <a:solidFill>
                  <a:schemeClr val="bg1"/>
                </a:solidFill>
              </a:rPr>
              <a:t>Groups report-our discussion</a:t>
            </a:r>
            <a:endParaRPr lang="en-US" sz="3600" dirty="0">
              <a:solidFill>
                <a:schemeClr val="bg1"/>
              </a:solidFill>
            </a:endParaRPr>
          </a:p>
        </p:txBody>
      </p:sp>
      <p:pic>
        <p:nvPicPr>
          <p:cNvPr id="7" name="Picture 6" descr="C:\Users\GP\Desktop\CAWA\letter head.png"/>
          <p:cNvPicPr/>
          <p:nvPr/>
        </p:nvPicPr>
        <p:blipFill>
          <a:blip r:embed="rId2">
            <a:extLst>
              <a:ext uri="{28A0092B-C50C-407E-A947-70E740481C1C}">
                <a14:useLocalDpi xmlns:a14="http://schemas.microsoft.com/office/drawing/2010/main" val="0"/>
              </a:ext>
            </a:extLst>
          </a:blip>
          <a:srcRect/>
          <a:stretch>
            <a:fillRect/>
          </a:stretch>
        </p:blipFill>
        <p:spPr bwMode="auto">
          <a:xfrm>
            <a:off x="3914012" y="135468"/>
            <a:ext cx="6762116" cy="1562082"/>
          </a:xfrm>
          <a:prstGeom prst="rect">
            <a:avLst/>
          </a:prstGeom>
          <a:noFill/>
          <a:ln>
            <a:noFill/>
          </a:ln>
        </p:spPr>
      </p:pic>
      <p:pic>
        <p:nvPicPr>
          <p:cNvPr id="8" name="Picture 7" descr="Image result for st vrain left hand water conservancy distric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782" y="0"/>
            <a:ext cx="2846706" cy="1860620"/>
          </a:xfrm>
          <a:prstGeom prst="rect">
            <a:avLst/>
          </a:prstGeom>
          <a:noFill/>
          <a:ln>
            <a:noFill/>
          </a:ln>
        </p:spPr>
      </p:pic>
    </p:spTree>
    <p:extLst>
      <p:ext uri="{BB962C8B-B14F-4D97-AF65-F5344CB8AC3E}">
        <p14:creationId xmlns:p14="http://schemas.microsoft.com/office/powerpoint/2010/main" val="933470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186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2825" y="2608349"/>
            <a:ext cx="10357042" cy="3170099"/>
          </a:xfrm>
          <a:prstGeom prst="rect">
            <a:avLst/>
          </a:prstGeom>
          <a:noFill/>
        </p:spPr>
        <p:txBody>
          <a:bodyPr wrap="square" rtlCol="0">
            <a:spAutoFit/>
          </a:bodyPr>
          <a:lstStyle/>
          <a:p>
            <a:pPr algn="ctr"/>
            <a:r>
              <a:rPr lang="en-US" sz="4400" dirty="0" smtClean="0">
                <a:solidFill>
                  <a:schemeClr val="bg1"/>
                </a:solidFill>
              </a:rPr>
              <a:t>John Stulp</a:t>
            </a:r>
          </a:p>
          <a:p>
            <a:pPr algn="ctr"/>
            <a:endParaRPr lang="en-US" sz="4400" dirty="0" smtClean="0">
              <a:solidFill>
                <a:schemeClr val="bg1"/>
              </a:solidFill>
            </a:endParaRPr>
          </a:p>
          <a:p>
            <a:pPr algn="ctr"/>
            <a:r>
              <a:rPr lang="en-US" sz="3600" dirty="0" smtClean="0">
                <a:solidFill>
                  <a:schemeClr val="bg1"/>
                </a:solidFill>
              </a:rPr>
              <a:t>Special Polity Advisor to the Governor for Water and former Commissioner of Agriculture</a:t>
            </a:r>
          </a:p>
          <a:p>
            <a:pPr algn="ctr"/>
            <a:endParaRPr lang="en-US" sz="4000" dirty="0" smtClean="0">
              <a:solidFill>
                <a:schemeClr val="bg1"/>
              </a:solidFill>
            </a:endParaRPr>
          </a:p>
        </p:txBody>
      </p:sp>
      <p:pic>
        <p:nvPicPr>
          <p:cNvPr id="7" name="Picture 6" descr="C:\Users\GP\Desktop\CAWA\letter head.png"/>
          <p:cNvPicPr/>
          <p:nvPr/>
        </p:nvPicPr>
        <p:blipFill>
          <a:blip r:embed="rId2">
            <a:extLst>
              <a:ext uri="{28A0092B-C50C-407E-A947-70E740481C1C}">
                <a14:useLocalDpi xmlns:a14="http://schemas.microsoft.com/office/drawing/2010/main" val="0"/>
              </a:ext>
            </a:extLst>
          </a:blip>
          <a:srcRect/>
          <a:stretch>
            <a:fillRect/>
          </a:stretch>
        </p:blipFill>
        <p:spPr bwMode="auto">
          <a:xfrm>
            <a:off x="3914012" y="135468"/>
            <a:ext cx="6762116" cy="1562082"/>
          </a:xfrm>
          <a:prstGeom prst="rect">
            <a:avLst/>
          </a:prstGeom>
          <a:noFill/>
          <a:ln>
            <a:noFill/>
          </a:ln>
        </p:spPr>
      </p:pic>
      <p:pic>
        <p:nvPicPr>
          <p:cNvPr id="8" name="Picture 7" descr="Image result for st vrain left hand water conservancy distric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782" y="0"/>
            <a:ext cx="2846706" cy="1860620"/>
          </a:xfrm>
          <a:prstGeom prst="rect">
            <a:avLst/>
          </a:prstGeom>
          <a:noFill/>
          <a:ln>
            <a:noFill/>
          </a:ln>
        </p:spPr>
      </p:pic>
    </p:spTree>
    <p:extLst>
      <p:ext uri="{BB962C8B-B14F-4D97-AF65-F5344CB8AC3E}">
        <p14:creationId xmlns:p14="http://schemas.microsoft.com/office/powerpoint/2010/main" val="169904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50116" y="373149"/>
            <a:ext cx="9587346" cy="707886"/>
          </a:xfrm>
          <a:prstGeom prst="rect">
            <a:avLst/>
          </a:prstGeom>
          <a:noFill/>
        </p:spPr>
        <p:txBody>
          <a:bodyPr wrap="square" rtlCol="0">
            <a:spAutoFit/>
          </a:bodyPr>
          <a:lstStyle/>
          <a:p>
            <a:r>
              <a:rPr lang="en-US" sz="4000" dirty="0" smtClean="0">
                <a:solidFill>
                  <a:schemeClr val="bg1"/>
                </a:solidFill>
              </a:rPr>
              <a:t>“What is a Stream Management Plan?”</a:t>
            </a:r>
          </a:p>
        </p:txBody>
      </p:sp>
      <p:sp>
        <p:nvSpPr>
          <p:cNvPr id="7" name="TextBox 6"/>
          <p:cNvSpPr txBox="1"/>
          <p:nvPr/>
        </p:nvSpPr>
        <p:spPr>
          <a:xfrm>
            <a:off x="750116" y="1763326"/>
            <a:ext cx="8732212" cy="4031873"/>
          </a:xfrm>
          <a:prstGeom prst="rect">
            <a:avLst/>
          </a:prstGeom>
          <a:noFill/>
        </p:spPr>
        <p:txBody>
          <a:bodyPr wrap="square" rtlCol="0">
            <a:spAutoFit/>
          </a:bodyPr>
          <a:lstStyle/>
          <a:p>
            <a:r>
              <a:rPr lang="en-US" sz="3200" dirty="0">
                <a:solidFill>
                  <a:schemeClr val="bg1"/>
                </a:solidFill>
              </a:rPr>
              <a:t>The Colorado Water Plan calls for Stream Management Plans (SMP) for 80% of locally prioritized rivers in Colorado.  </a:t>
            </a:r>
            <a:r>
              <a:rPr lang="en-US" sz="3200" u="sng" dirty="0">
                <a:solidFill>
                  <a:schemeClr val="bg1"/>
                </a:solidFill>
              </a:rPr>
              <a:t>A Stream Management Plan uses biological, hydrological, geomorphological and other data to assess the flows or other physical conditions that are needed to support collaboratively identified environmental and/or recreational values</a:t>
            </a:r>
            <a:endParaRPr lang="en-US" sz="3200" u="sng" dirty="0" smtClean="0">
              <a:solidFill>
                <a:schemeClr val="bg1"/>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38" t="13465" r="28760" b="12828"/>
          <a:stretch/>
        </p:blipFill>
        <p:spPr bwMode="auto">
          <a:xfrm>
            <a:off x="9367857" y="1848496"/>
            <a:ext cx="2357337" cy="244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437" t="65124" r="35365" b="20194"/>
          <a:stretch/>
        </p:blipFill>
        <p:spPr bwMode="auto">
          <a:xfrm>
            <a:off x="9367856" y="4298097"/>
            <a:ext cx="2357337" cy="63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44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50116" y="373149"/>
            <a:ext cx="9587346" cy="1323439"/>
          </a:xfrm>
          <a:prstGeom prst="rect">
            <a:avLst/>
          </a:prstGeom>
          <a:noFill/>
        </p:spPr>
        <p:txBody>
          <a:bodyPr wrap="square" rtlCol="0">
            <a:spAutoFit/>
          </a:bodyPr>
          <a:lstStyle/>
          <a:p>
            <a:r>
              <a:rPr lang="en-US" sz="4000" dirty="0" smtClean="0">
                <a:solidFill>
                  <a:schemeClr val="bg1"/>
                </a:solidFill>
              </a:rPr>
              <a:t>“What is the intent of Stream Management Plans?”</a:t>
            </a:r>
          </a:p>
        </p:txBody>
      </p:sp>
      <p:sp>
        <p:nvSpPr>
          <p:cNvPr id="7" name="TextBox 6"/>
          <p:cNvSpPr txBox="1"/>
          <p:nvPr/>
        </p:nvSpPr>
        <p:spPr>
          <a:xfrm>
            <a:off x="750116" y="1799902"/>
            <a:ext cx="8732212" cy="4524315"/>
          </a:xfrm>
          <a:prstGeom prst="rect">
            <a:avLst/>
          </a:prstGeom>
          <a:noFill/>
        </p:spPr>
        <p:txBody>
          <a:bodyPr wrap="square" rtlCol="0">
            <a:spAutoFit/>
          </a:bodyPr>
          <a:lstStyle/>
          <a:p>
            <a:r>
              <a:rPr lang="en-US" sz="2400" dirty="0">
                <a:solidFill>
                  <a:schemeClr val="bg1"/>
                </a:solidFill>
              </a:rPr>
              <a:t>“Colorado’s Water Plan promotes watershed health and supports the development of watershed coalitions and watershed master plans that address the needs of a </a:t>
            </a:r>
            <a:r>
              <a:rPr lang="en-US" sz="2400" b="1" u="sng" dirty="0">
                <a:solidFill>
                  <a:schemeClr val="bg1"/>
                </a:solidFill>
              </a:rPr>
              <a:t>diverse set of local stakeholders</a:t>
            </a:r>
            <a:r>
              <a:rPr lang="en-US" sz="2400" dirty="0">
                <a:solidFill>
                  <a:schemeClr val="bg1"/>
                </a:solidFill>
              </a:rPr>
              <a:t>”</a:t>
            </a:r>
          </a:p>
          <a:p>
            <a:r>
              <a:rPr lang="en-US" sz="2400" dirty="0">
                <a:solidFill>
                  <a:schemeClr val="bg1"/>
                </a:solidFill>
              </a:rPr>
              <a:t>-</a:t>
            </a:r>
            <a:r>
              <a:rPr lang="en-US" sz="2400" i="1" dirty="0">
                <a:solidFill>
                  <a:schemeClr val="bg1"/>
                </a:solidFill>
              </a:rPr>
              <a:t>Section 7.1 “Water Resource Management and Protection” of Colorado’s Water </a:t>
            </a:r>
            <a:r>
              <a:rPr lang="en-US" sz="2400" i="1" dirty="0" smtClean="0">
                <a:solidFill>
                  <a:schemeClr val="bg1"/>
                </a:solidFill>
              </a:rPr>
              <a:t>Plan</a:t>
            </a:r>
            <a:endParaRPr lang="en-US" sz="2400" dirty="0">
              <a:solidFill>
                <a:schemeClr val="bg1"/>
              </a:solidFill>
            </a:endParaRPr>
          </a:p>
          <a:p>
            <a:r>
              <a:rPr lang="en-US" sz="2400" dirty="0">
                <a:solidFill>
                  <a:schemeClr val="bg1"/>
                </a:solidFill>
              </a:rPr>
              <a:t> </a:t>
            </a:r>
          </a:p>
          <a:p>
            <a:r>
              <a:rPr lang="en-US" sz="2400" dirty="0">
                <a:solidFill>
                  <a:schemeClr val="bg1"/>
                </a:solidFill>
              </a:rPr>
              <a:t>Stakeholder representation includes all levels of government, special districts, </a:t>
            </a:r>
            <a:r>
              <a:rPr lang="en-US" sz="2400" b="1" dirty="0">
                <a:solidFill>
                  <a:schemeClr val="bg1"/>
                </a:solidFill>
              </a:rPr>
              <a:t>private landowners</a:t>
            </a:r>
            <a:r>
              <a:rPr lang="en-US" sz="2400" dirty="0">
                <a:solidFill>
                  <a:schemeClr val="bg1"/>
                </a:solidFill>
              </a:rPr>
              <a:t>, businesses, citizens, nonprofits, educators, recreational interests, </a:t>
            </a:r>
            <a:r>
              <a:rPr lang="en-US" sz="2400" b="1" u="sng" dirty="0">
                <a:solidFill>
                  <a:schemeClr val="bg1"/>
                </a:solidFill>
              </a:rPr>
              <a:t>agricultural interests</a:t>
            </a:r>
            <a:r>
              <a:rPr lang="en-US" sz="2400" dirty="0">
                <a:solidFill>
                  <a:schemeClr val="bg1"/>
                </a:solidFill>
              </a:rPr>
              <a:t>, grantors, and conservationists. </a:t>
            </a:r>
          </a:p>
          <a:p>
            <a:r>
              <a:rPr lang="en-US" sz="2400" dirty="0">
                <a:solidFill>
                  <a:schemeClr val="bg1"/>
                </a:solidFill>
              </a:rPr>
              <a:t>-</a:t>
            </a:r>
            <a:r>
              <a:rPr lang="en-US" sz="2400" i="1" dirty="0">
                <a:solidFill>
                  <a:schemeClr val="bg1"/>
                </a:solidFill>
              </a:rPr>
              <a:t>Section 7.1 “Water Resource Management and Protection” of Colorado’s Water </a:t>
            </a:r>
            <a:r>
              <a:rPr lang="en-US" sz="2400" i="1" dirty="0" smtClean="0">
                <a:solidFill>
                  <a:schemeClr val="bg1"/>
                </a:solidFill>
              </a:rPr>
              <a:t>Plan</a:t>
            </a:r>
            <a:endParaRPr lang="en-US" sz="2400" dirty="0">
              <a:solidFill>
                <a:schemeClr val="bg1"/>
              </a:solidFill>
            </a:endParaRPr>
          </a:p>
        </p:txBody>
      </p:sp>
    </p:spTree>
    <p:extLst>
      <p:ext uri="{BB962C8B-B14F-4D97-AF65-F5344CB8AC3E}">
        <p14:creationId xmlns:p14="http://schemas.microsoft.com/office/powerpoint/2010/main" val="302223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50116" y="373149"/>
            <a:ext cx="9587346" cy="707886"/>
          </a:xfrm>
          <a:prstGeom prst="rect">
            <a:avLst/>
          </a:prstGeom>
          <a:noFill/>
        </p:spPr>
        <p:txBody>
          <a:bodyPr wrap="square" rtlCol="0">
            <a:spAutoFit/>
          </a:bodyPr>
          <a:lstStyle/>
          <a:p>
            <a:r>
              <a:rPr lang="en-US" sz="4000" dirty="0" smtClean="0">
                <a:solidFill>
                  <a:schemeClr val="bg1"/>
                </a:solidFill>
              </a:rPr>
              <a:t>“What is the role for ag?”</a:t>
            </a:r>
          </a:p>
        </p:txBody>
      </p:sp>
      <p:sp>
        <p:nvSpPr>
          <p:cNvPr id="7" name="TextBox 6"/>
          <p:cNvSpPr txBox="1"/>
          <p:nvPr/>
        </p:nvSpPr>
        <p:spPr>
          <a:xfrm>
            <a:off x="914708" y="1415854"/>
            <a:ext cx="8732212" cy="4524315"/>
          </a:xfrm>
          <a:prstGeom prst="rect">
            <a:avLst/>
          </a:prstGeom>
          <a:noFill/>
        </p:spPr>
        <p:txBody>
          <a:bodyPr wrap="square" rtlCol="0">
            <a:spAutoFit/>
          </a:bodyPr>
          <a:lstStyle/>
          <a:p>
            <a:r>
              <a:rPr lang="en-US" sz="3200" dirty="0">
                <a:solidFill>
                  <a:schemeClr val="bg1"/>
                </a:solidFill>
              </a:rPr>
              <a:t>The agricultural community is a critical watershed stakeholder in these processes. Often they own a majority of the water rights in an area and agricultural activity provides valuable jobs, habitat, open space, and food for the wider community. A viable Stream Management Plan needs to recognize these values. Benefits to the agricultural community can provide further benefits to environmental and recreational stakeholders. </a:t>
            </a:r>
          </a:p>
        </p:txBody>
      </p:sp>
    </p:spTree>
    <p:extLst>
      <p:ext uri="{BB962C8B-B14F-4D97-AF65-F5344CB8AC3E}">
        <p14:creationId xmlns:p14="http://schemas.microsoft.com/office/powerpoint/2010/main" val="1853066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0727" y="300565"/>
            <a:ext cx="8547535" cy="6303433"/>
          </a:xfrm>
          <a:prstGeom prst="rect">
            <a:avLst/>
          </a:prstGeom>
        </p:spPr>
      </p:pic>
    </p:spTree>
    <p:extLst>
      <p:ext uri="{BB962C8B-B14F-4D97-AF65-F5344CB8AC3E}">
        <p14:creationId xmlns:p14="http://schemas.microsoft.com/office/powerpoint/2010/main" val="302668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50116" y="373149"/>
            <a:ext cx="10186108" cy="707886"/>
          </a:xfrm>
          <a:prstGeom prst="rect">
            <a:avLst/>
          </a:prstGeom>
          <a:noFill/>
        </p:spPr>
        <p:txBody>
          <a:bodyPr wrap="square" rtlCol="0">
            <a:spAutoFit/>
          </a:bodyPr>
          <a:lstStyle/>
          <a:p>
            <a:r>
              <a:rPr lang="en-US" sz="4000" dirty="0" smtClean="0">
                <a:solidFill>
                  <a:schemeClr val="bg1"/>
                </a:solidFill>
              </a:rPr>
              <a:t>What Can Stream Management Plans Do for Ag?</a:t>
            </a:r>
          </a:p>
        </p:txBody>
      </p:sp>
      <p:sp>
        <p:nvSpPr>
          <p:cNvPr id="7" name="TextBox 6"/>
          <p:cNvSpPr txBox="1"/>
          <p:nvPr/>
        </p:nvSpPr>
        <p:spPr>
          <a:xfrm>
            <a:off x="750116" y="1470718"/>
            <a:ext cx="8732212"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rPr>
              <a:t>Leverage future funding for infrastructure projects</a:t>
            </a:r>
          </a:p>
          <a:p>
            <a:endParaRPr lang="en-US" sz="3200" dirty="0" smtClean="0">
              <a:solidFill>
                <a:schemeClr val="bg1"/>
              </a:solidFill>
            </a:endParaRPr>
          </a:p>
          <a:p>
            <a:pPr marL="457200" indent="-457200">
              <a:buFont typeface="Arial" panose="020B0604020202020204" pitchFamily="34" charset="0"/>
              <a:buChar char="•"/>
            </a:pPr>
            <a:r>
              <a:rPr lang="en-US" sz="3200" dirty="0" smtClean="0">
                <a:solidFill>
                  <a:schemeClr val="bg1"/>
                </a:solidFill>
              </a:rPr>
              <a:t>Address a larger “river-wide” issue affecting the agricultural community</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smtClean="0">
                <a:solidFill>
                  <a:schemeClr val="bg1"/>
                </a:solidFill>
              </a:rPr>
              <a:t>Educate the rest of the community about the benefits of agriculture</a:t>
            </a:r>
          </a:p>
          <a:p>
            <a:pPr marL="457200" indent="-4572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933730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U PP CWW">
  <a:themeElements>
    <a:clrScheme name="TROUT unlimited">
      <a:dk1>
        <a:srgbClr val="3FAF49"/>
      </a:dk1>
      <a:lt1>
        <a:srgbClr val="FFFFFF"/>
      </a:lt1>
      <a:dk2>
        <a:srgbClr val="003D78"/>
      </a:dk2>
      <a:lt2>
        <a:srgbClr val="FFFFFF"/>
      </a:lt2>
      <a:accent1>
        <a:srgbClr val="3FAF49"/>
      </a:accent1>
      <a:accent2>
        <a:srgbClr val="003D78"/>
      </a:accent2>
      <a:accent3>
        <a:srgbClr val="A6A6A6"/>
      </a:accent3>
      <a:accent4>
        <a:srgbClr val="D8D8D8"/>
      </a:accent4>
      <a:accent5>
        <a:srgbClr val="A2DB6C"/>
      </a:accent5>
      <a:accent6>
        <a:srgbClr val="5DBAFF"/>
      </a:accent6>
      <a:hlink>
        <a:srgbClr val="003D78"/>
      </a:hlink>
      <a:folHlink>
        <a:srgbClr val="A6A6A6"/>
      </a:folHlink>
    </a:clrScheme>
    <a:fontScheme name="trout unlimite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3496</TotalTime>
  <Words>1083</Words>
  <Application>Microsoft Office PowerPoint</Application>
  <PresentationFormat>Widescreen</PresentationFormat>
  <Paragraphs>211</Paragraphs>
  <Slides>42</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Book Antiqua</vt:lpstr>
      <vt:lpstr>Calibri</vt:lpstr>
      <vt:lpstr>Calibri Light</vt:lpstr>
      <vt:lpstr>Gill Sans MT</vt:lpstr>
      <vt:lpstr>Times New Roman</vt:lpstr>
      <vt:lpstr>Office Theme</vt:lpstr>
      <vt:lpstr>TU PP CWW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Upper Gunnison Watershed Management Planning</vt:lpstr>
      <vt:lpstr>Mission</vt:lpstr>
      <vt:lpstr>Status Update</vt:lpstr>
      <vt:lpstr>Getting Water Users engaged? </vt:lpstr>
      <vt:lpstr>Upper Gunnison Water Use</vt:lpstr>
      <vt:lpstr>Method of Irrigation</vt:lpstr>
      <vt:lpstr>Unique Style</vt:lpstr>
      <vt:lpstr>How will Agricultural Community Benefit?</vt:lpstr>
      <vt:lpstr>How will Agricultural Community benefit from this? </vt:lpstr>
      <vt:lpstr>How will agricultural community benefit from this effort? </vt:lpstr>
      <vt:lpstr>How will agricultural community benefit from this effort?</vt:lpstr>
      <vt:lpstr>How will agricultural community benefit from this effort? </vt:lpstr>
      <vt:lpstr>PowerPoint Presentation</vt:lpstr>
      <vt:lpstr>Conclusion</vt:lpstr>
      <vt:lpstr>Questions?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Peterson</dc:creator>
  <cp:lastModifiedBy>Gregory Peterson</cp:lastModifiedBy>
  <cp:revision>30</cp:revision>
  <dcterms:created xsi:type="dcterms:W3CDTF">2018-09-11T23:27:40Z</dcterms:created>
  <dcterms:modified xsi:type="dcterms:W3CDTF">2018-11-05T15:02:05Z</dcterms:modified>
</cp:coreProperties>
</file>