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653" r:id="rId1"/>
    <p:sldMasterId id="2147483789" r:id="rId2"/>
  </p:sldMasterIdLst>
  <p:notesMasterIdLst>
    <p:notesMasterId r:id="rId17"/>
  </p:notesMasterIdLst>
  <p:handoutMasterIdLst>
    <p:handoutMasterId r:id="rId18"/>
  </p:handoutMasterIdLst>
  <p:sldIdLst>
    <p:sldId id="340" r:id="rId3"/>
    <p:sldId id="355" r:id="rId4"/>
    <p:sldId id="342" r:id="rId5"/>
    <p:sldId id="345" r:id="rId6"/>
    <p:sldId id="344" r:id="rId7"/>
    <p:sldId id="347" r:id="rId8"/>
    <p:sldId id="348" r:id="rId9"/>
    <p:sldId id="343" r:id="rId10"/>
    <p:sldId id="357" r:id="rId11"/>
    <p:sldId id="350" r:id="rId12"/>
    <p:sldId id="351" r:id="rId13"/>
    <p:sldId id="354" r:id="rId14"/>
    <p:sldId id="353" r:id="rId15"/>
    <p:sldId id="349" r:id="rId16"/>
  </p:sldIdLst>
  <p:sldSz cx="13004800" cy="9753600"/>
  <p:notesSz cx="7315200" cy="9601200"/>
  <p:defaultTextStyle>
    <a:defPPr>
      <a:defRPr lang="en-US"/>
    </a:defPPr>
    <a:lvl1pPr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1pPr>
    <a:lvl2pPr marL="228600" indent="228600"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2pPr>
    <a:lvl3pPr marL="457200" indent="457200"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3pPr>
    <a:lvl4pPr marL="685800" indent="685800"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4pPr>
    <a:lvl5pPr marL="914400" indent="914400" algn="l" defTabSz="584200" rtl="0" fontAlgn="base" hangingPunct="0">
      <a:spcBef>
        <a:spcPct val="0"/>
      </a:spcBef>
      <a:spcAft>
        <a:spcPct val="0"/>
      </a:spcAft>
      <a:defRPr kern="1200">
        <a:solidFill>
          <a:srgbClr val="5C6670"/>
        </a:solidFill>
        <a:latin typeface="Trebuchet MS" pitchFamily="-106" charset="0"/>
        <a:ea typeface="Trebuchet MS" pitchFamily="-106" charset="0"/>
        <a:cs typeface="Trebuchet MS" pitchFamily="-106" charset="0"/>
        <a:sym typeface="Trebuchet MS" pitchFamily="-106" charset="0"/>
      </a:defRPr>
    </a:lvl5pPr>
    <a:lvl6pPr marL="2286000" algn="l" defTabSz="457200" rtl="0" eaLnBrk="1" latinLnBrk="0" hangingPunct="1">
      <a:defRPr kern="1200">
        <a:solidFill>
          <a:srgbClr val="5C6670"/>
        </a:solidFill>
        <a:latin typeface="Trebuchet MS" pitchFamily="-106" charset="0"/>
        <a:ea typeface="Trebuchet MS" pitchFamily="-106" charset="0"/>
        <a:cs typeface="Trebuchet MS" pitchFamily="-106" charset="0"/>
        <a:sym typeface="Trebuchet MS" pitchFamily="-106" charset="0"/>
      </a:defRPr>
    </a:lvl6pPr>
    <a:lvl7pPr marL="2743200" algn="l" defTabSz="457200" rtl="0" eaLnBrk="1" latinLnBrk="0" hangingPunct="1">
      <a:defRPr kern="1200">
        <a:solidFill>
          <a:srgbClr val="5C6670"/>
        </a:solidFill>
        <a:latin typeface="Trebuchet MS" pitchFamily="-106" charset="0"/>
        <a:ea typeface="Trebuchet MS" pitchFamily="-106" charset="0"/>
        <a:cs typeface="Trebuchet MS" pitchFamily="-106" charset="0"/>
        <a:sym typeface="Trebuchet MS" pitchFamily="-106" charset="0"/>
      </a:defRPr>
    </a:lvl7pPr>
    <a:lvl8pPr marL="3200400" algn="l" defTabSz="457200" rtl="0" eaLnBrk="1" latinLnBrk="0" hangingPunct="1">
      <a:defRPr kern="1200">
        <a:solidFill>
          <a:srgbClr val="5C6670"/>
        </a:solidFill>
        <a:latin typeface="Trebuchet MS" pitchFamily="-106" charset="0"/>
        <a:ea typeface="Trebuchet MS" pitchFamily="-106" charset="0"/>
        <a:cs typeface="Trebuchet MS" pitchFamily="-106" charset="0"/>
        <a:sym typeface="Trebuchet MS" pitchFamily="-106" charset="0"/>
      </a:defRPr>
    </a:lvl8pPr>
    <a:lvl9pPr marL="3657600" algn="l" defTabSz="457200" rtl="0" eaLnBrk="1" latinLnBrk="0" hangingPunct="1">
      <a:defRPr kern="1200">
        <a:solidFill>
          <a:srgbClr val="5C6670"/>
        </a:solidFill>
        <a:latin typeface="Trebuchet MS" pitchFamily="-106" charset="0"/>
        <a:ea typeface="Trebuchet MS" pitchFamily="-106" charset="0"/>
        <a:cs typeface="Trebuchet MS" pitchFamily="-106" charset="0"/>
        <a:sym typeface="Trebuchet MS" pitchFamily="-106"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ADD"/>
    <a:srgbClr val="53585F"/>
    <a:srgbClr val="72A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09" autoAdjust="0"/>
    <p:restoredTop sz="61111" autoAdjust="0"/>
  </p:normalViewPr>
  <p:slideViewPr>
    <p:cSldViewPr>
      <p:cViewPr varScale="1">
        <p:scale>
          <a:sx n="82" d="100"/>
          <a:sy n="82" d="100"/>
        </p:scale>
        <p:origin x="852" y="114"/>
      </p:cViewPr>
      <p:guideLst>
        <p:guide orient="horz" pos="3072"/>
        <p:guide pos="4096"/>
      </p:guideLst>
    </p:cSldViewPr>
  </p:slideViewPr>
  <p:outlineViewPr>
    <p:cViewPr>
      <p:scale>
        <a:sx n="33" d="100"/>
        <a:sy n="33" d="100"/>
      </p:scale>
      <p:origin x="30" y="0"/>
    </p:cViewPr>
  </p:outlineViewPr>
  <p:notesTextViewPr>
    <p:cViewPr>
      <p:scale>
        <a:sx n="125" d="100"/>
        <a:sy n="125" d="100"/>
      </p:scale>
      <p:origin x="0" y="0"/>
    </p:cViewPr>
  </p:notesTextViewPr>
  <p:notesViewPr>
    <p:cSldViewPr>
      <p:cViewPr varScale="1">
        <p:scale>
          <a:sx n="53" d="100"/>
          <a:sy n="53" d="100"/>
        </p:scale>
        <p:origin x="-287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362C0F4A-B42B-4AB2-B20F-D0C6DB4A64B2}" type="datetimeFigureOut">
              <a:rPr lang="en-US" smtClean="0"/>
              <a:pPr/>
              <a:t>2/26/2017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F434083-8B5E-4AF4-A79A-AD4DB56BEA43}" type="slidenum">
              <a:rPr lang="en-US" smtClean="0"/>
              <a:pPr/>
              <a:t>‹#›</a:t>
            </a:fld>
            <a:endParaRPr lang="en-US"/>
          </a:p>
        </p:txBody>
      </p:sp>
    </p:spTree>
    <p:extLst>
      <p:ext uri="{BB962C8B-B14F-4D97-AF65-F5344CB8AC3E}">
        <p14:creationId xmlns:p14="http://schemas.microsoft.com/office/powerpoint/2010/main" val="208070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Rot="1" noChangeAspect="1"/>
          </p:cNvSpPr>
          <p:nvPr>
            <p:ph type="sldImg" idx="2"/>
          </p:nvPr>
        </p:nvSpPr>
        <p:spPr bwMode="auto">
          <a:xfrm>
            <a:off x="914400" y="304800"/>
            <a:ext cx="1771650" cy="1328738"/>
          </a:xfrm>
          <a:prstGeom prst="rect">
            <a:avLst/>
          </a:prstGeom>
          <a:noFill/>
          <a:ln w="12700" cap="rnd">
            <a:noFill/>
            <a:round/>
            <a:headEnd/>
            <a:tailEnd/>
          </a:ln>
        </p:spPr>
      </p:sp>
      <p:sp>
        <p:nvSpPr>
          <p:cNvPr id="11266" name="Rectangle 2"/>
          <p:cNvSpPr>
            <a:spLocks noGrp="1"/>
          </p:cNvSpPr>
          <p:nvPr>
            <p:ph type="body" sz="quarter" idx="3"/>
          </p:nvPr>
        </p:nvSpPr>
        <p:spPr bwMode="auto">
          <a:xfrm>
            <a:off x="975360" y="1752600"/>
            <a:ext cx="5364480" cy="7128510"/>
          </a:xfrm>
          <a:prstGeom prst="rect">
            <a:avLst/>
          </a:prstGeom>
          <a:noFill/>
          <a:ln w="12700" cap="rnd" cmpd="sng">
            <a:noFill/>
            <a:prstDash val="solid"/>
            <a:round/>
            <a:headEnd type="none" w="med" len="med"/>
            <a:tailEnd type="none" w="med" len="med"/>
          </a:ln>
          <a:effectLst/>
        </p:spPr>
        <p:txBody>
          <a:bodyPr vert="horz" wrap="square" lIns="96661" tIns="48331" rIns="96661" bIns="48331" numCol="1" anchor="t" anchorCtr="0" compatLnSpc="1">
            <a:prstTxWarp prst="textNoShape">
              <a:avLst/>
            </a:prstTxWarp>
          </a:bodyPr>
          <a:lstStyle/>
          <a:p>
            <a:pPr lvl="0"/>
            <a:r>
              <a:rPr lang="en-US" noProof="0" dirty="0">
                <a:sym typeface="Avenir" charset="0"/>
              </a:rPr>
              <a:t>Click to edit Master text styles</a:t>
            </a:r>
          </a:p>
          <a:p>
            <a:pPr lvl="1"/>
            <a:r>
              <a:rPr lang="en-US" noProof="0" dirty="0">
                <a:sym typeface="Avenir" charset="0"/>
              </a:rPr>
              <a:t>Second level</a:t>
            </a:r>
          </a:p>
          <a:p>
            <a:pPr lvl="2"/>
            <a:r>
              <a:rPr lang="en-US" noProof="0" dirty="0">
                <a:sym typeface="Avenir" charset="0"/>
              </a:rPr>
              <a:t>Third level</a:t>
            </a:r>
          </a:p>
          <a:p>
            <a:pPr lvl="3"/>
            <a:r>
              <a:rPr lang="en-US" noProof="0" dirty="0">
                <a:sym typeface="Avenir" charset="0"/>
              </a:rPr>
              <a:t>Fourth level</a:t>
            </a:r>
          </a:p>
          <a:p>
            <a:pPr lvl="4"/>
            <a:r>
              <a:rPr lang="en-US" noProof="0" dirty="0">
                <a:sym typeface="Avenir" charset="0"/>
              </a:rPr>
              <a:t>Fifth level</a:t>
            </a:r>
          </a:p>
        </p:txBody>
      </p:sp>
    </p:spTree>
    <p:extLst>
      <p:ext uri="{BB962C8B-B14F-4D97-AF65-F5344CB8AC3E}">
        <p14:creationId xmlns:p14="http://schemas.microsoft.com/office/powerpoint/2010/main" val="3582464234"/>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1200" kern="1200">
        <a:solidFill>
          <a:srgbClr val="000000"/>
        </a:solidFill>
        <a:latin typeface="Trebuchet MS" pitchFamily="34" charset="0"/>
        <a:ea typeface="Trebuchet MS" pitchFamily="34" charset="0"/>
        <a:cs typeface="Trebuchet MS" pitchFamily="34"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50875" y="889000"/>
            <a:ext cx="11703050" cy="1625600"/>
          </a:xfrm>
          <a:prstGeom prst="rect">
            <a:avLst/>
          </a:prstGeom>
        </p:spPr>
        <p:txBody>
          <a:bodyPr/>
          <a:lstStyle>
            <a:lvl1pPr>
              <a:defRPr sz="5400">
                <a:solidFill>
                  <a:srgbClr val="53585F"/>
                </a:solidFill>
              </a:defRPr>
            </a:lvl1pPr>
          </a:lstStyle>
          <a:p>
            <a:r>
              <a:rPr lang="en-US" dirty="0" smtClean="0"/>
              <a:t>Click to edit Presentation Title</a:t>
            </a:r>
            <a:endParaRPr lang="en-US" dirty="0"/>
          </a:p>
        </p:txBody>
      </p:sp>
      <p:sp>
        <p:nvSpPr>
          <p:cNvPr id="11" name="Text Placeholder 3"/>
          <p:cNvSpPr>
            <a:spLocks noGrp="1"/>
          </p:cNvSpPr>
          <p:nvPr>
            <p:ph type="body" sz="quarter" idx="10" hasCustomPrompt="1"/>
          </p:nvPr>
        </p:nvSpPr>
        <p:spPr>
          <a:xfrm>
            <a:off x="3683000" y="4953000"/>
            <a:ext cx="5715000" cy="2133600"/>
          </a:xfrm>
          <a:prstGeom prst="rect">
            <a:avLst/>
          </a:prstGeom>
        </p:spPr>
        <p:txBody>
          <a:bodyPr/>
          <a:lstStyle>
            <a:lvl1pPr marL="182880" indent="-457200" algn="ctr">
              <a:spcBef>
                <a:spcPts val="0"/>
              </a:spcBef>
              <a:buFont typeface="Wingdings" pitchFamily="2" charset="2"/>
              <a:buNone/>
              <a:defRPr sz="3200" baseline="0">
                <a:solidFill>
                  <a:srgbClr val="53585F"/>
                </a:solidFill>
              </a:defRPr>
            </a:lvl1pPr>
            <a:lvl2pPr indent="457200">
              <a:spcBef>
                <a:spcPts val="0"/>
              </a:spcBef>
              <a:buFont typeface="Wingdings" pitchFamily="2" charset="2"/>
              <a:buNone/>
              <a:defRPr sz="3600">
                <a:solidFill>
                  <a:srgbClr val="53585F"/>
                </a:solidFill>
              </a:defRPr>
            </a:lvl2pPr>
            <a:lvl3pPr indent="457200">
              <a:spcBef>
                <a:spcPts val="0"/>
              </a:spcBef>
              <a:buFont typeface="Arial" pitchFamily="34" charset="0"/>
              <a:buNone/>
              <a:defRPr sz="3200">
                <a:solidFill>
                  <a:srgbClr val="53585F"/>
                </a:solidFill>
              </a:defRPr>
            </a:lvl3pPr>
            <a:lvl4pPr indent="457200">
              <a:spcBef>
                <a:spcPts val="0"/>
              </a:spcBef>
              <a:buFont typeface="Trebuchet MS" pitchFamily="34" charset="0"/>
              <a:buNone/>
              <a:defRPr sz="2800">
                <a:solidFill>
                  <a:srgbClr val="53585F"/>
                </a:solidFill>
              </a:defRPr>
            </a:lvl4pPr>
            <a:lvl5pPr indent="457200">
              <a:spcBef>
                <a:spcPts val="0"/>
              </a:spcBef>
              <a:buFont typeface="Trebuchet MS" pitchFamily="34" charset="0"/>
              <a:buNone/>
              <a:defRPr sz="2400">
                <a:solidFill>
                  <a:srgbClr val="53585F"/>
                </a:solidFill>
              </a:defRPr>
            </a:lvl5pPr>
          </a:lstStyle>
          <a:p>
            <a:pPr lvl="0"/>
            <a:r>
              <a:rPr lang="en-US" dirty="0" smtClean="0"/>
              <a:t>Click to add Event Name Presenter                   </a:t>
            </a:r>
            <a:r>
              <a:rPr lang="en-US" dirty="0" err="1" smtClean="0"/>
              <a:t>Presenter</a:t>
            </a:r>
            <a:r>
              <a:rPr lang="en-US" dirty="0" smtClean="0"/>
              <a:t> Title</a:t>
            </a:r>
            <a:endParaRPr lang="en-US" dirty="0"/>
          </a:p>
        </p:txBody>
      </p:sp>
      <p:grpSp>
        <p:nvGrpSpPr>
          <p:cNvPr id="14" name="Group 13"/>
          <p:cNvGrpSpPr/>
          <p:nvPr userDrawn="1"/>
        </p:nvGrpSpPr>
        <p:grpSpPr>
          <a:xfrm>
            <a:off x="3713957" y="7886700"/>
            <a:ext cx="5576887" cy="1319213"/>
            <a:chOff x="3713957" y="7886700"/>
            <a:chExt cx="5576887" cy="1319213"/>
          </a:xfrm>
        </p:grpSpPr>
        <p:sp>
          <p:nvSpPr>
            <p:cNvPr id="2" name="AutoShape 2"/>
            <p:cNvSpPr>
              <a:spLocks/>
            </p:cNvSpPr>
            <p:nvPr userDrawn="1"/>
          </p:nvSpPr>
          <p:spPr bwMode="auto">
            <a:xfrm>
              <a:off x="3713957" y="7886700"/>
              <a:ext cx="5576887" cy="1319213"/>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pic>
          <p:nvPicPr>
            <p:cNvPr id="13" name="Picture 12" descr="co_dnr_div_dwr_300_rgb_v3.png"/>
            <p:cNvPicPr>
              <a:picLocks noChangeAspect="1"/>
            </p:cNvPicPr>
            <p:nvPr userDrawn="1"/>
          </p:nvPicPr>
          <p:blipFill>
            <a:blip r:embed="rId2"/>
            <a:stretch>
              <a:fillRect/>
            </a:stretch>
          </p:blipFill>
          <p:spPr>
            <a:xfrm>
              <a:off x="4188153" y="8118765"/>
              <a:ext cx="4628495" cy="900550"/>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875" y="390525"/>
            <a:ext cx="11703050" cy="1625600"/>
          </a:xfrm>
          <a:prstGeom prst="rect">
            <a:avLst/>
          </a:prstGeom>
        </p:spPr>
        <p:txBody>
          <a:bodyPr/>
          <a:lstStyle>
            <a:lvl1pPr>
              <a:defRPr sz="5400">
                <a:solidFill>
                  <a:srgbClr val="53585F"/>
                </a:solidFill>
              </a:defRPr>
            </a:lvl1pPr>
          </a:lstStyle>
          <a:p>
            <a:r>
              <a:rPr lang="en-US" dirty="0" smtClean="0"/>
              <a:t>Click to edit Slide Title</a:t>
            </a:r>
            <a:endParaRPr lang="en-US" dirty="0"/>
          </a:p>
        </p:txBody>
      </p:sp>
      <p:sp>
        <p:nvSpPr>
          <p:cNvPr id="11"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rgbClr val="53585F"/>
                </a:solidFill>
              </a:defRPr>
            </a:lvl1pPr>
          </a:lstStyle>
          <a:p>
            <a:fld id="{01C11DA1-B793-449E-A8F5-BADD3EB7002E}" type="slidenum">
              <a:rPr lang="en-US" smtClean="0"/>
              <a:pPr/>
              <a:t>‹#›</a:t>
            </a:fld>
            <a:endParaRPr lang="en-US" dirty="0"/>
          </a:p>
        </p:txBody>
      </p:sp>
      <p:grpSp>
        <p:nvGrpSpPr>
          <p:cNvPr id="12" name="Group 11"/>
          <p:cNvGrpSpPr/>
          <p:nvPr userDrawn="1"/>
        </p:nvGrpSpPr>
        <p:grpSpPr>
          <a:xfrm>
            <a:off x="665957" y="8853487"/>
            <a:ext cx="3245643" cy="823913"/>
            <a:chOff x="3713957" y="7886700"/>
            <a:chExt cx="5576887" cy="1319213"/>
          </a:xfrm>
        </p:grpSpPr>
        <p:sp>
          <p:nvSpPr>
            <p:cNvPr id="13" name="AutoShape 2"/>
            <p:cNvSpPr>
              <a:spLocks/>
            </p:cNvSpPr>
            <p:nvPr userDrawn="1"/>
          </p:nvSpPr>
          <p:spPr bwMode="auto">
            <a:xfrm>
              <a:off x="3713957" y="7886700"/>
              <a:ext cx="5576887" cy="1319213"/>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pic>
          <p:nvPicPr>
            <p:cNvPr id="14" name="Picture 13" descr="co_dnr_div_dwr_300_rgb_v3.png"/>
            <p:cNvPicPr>
              <a:picLocks noChangeAspect="1"/>
            </p:cNvPicPr>
            <p:nvPr userDrawn="1"/>
          </p:nvPicPr>
          <p:blipFill>
            <a:blip r:embed="rId2"/>
            <a:stretch>
              <a:fillRect/>
            </a:stretch>
          </p:blipFill>
          <p:spPr>
            <a:xfrm>
              <a:off x="4188153" y="8118765"/>
              <a:ext cx="4628495" cy="90055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875" y="390525"/>
            <a:ext cx="11703050" cy="1625600"/>
          </a:xfrm>
          <a:prstGeom prst="rect">
            <a:avLst/>
          </a:prstGeom>
        </p:spPr>
        <p:txBody>
          <a:bodyPr/>
          <a:lstStyle>
            <a:lvl1pPr>
              <a:defRPr sz="5400">
                <a:solidFill>
                  <a:srgbClr val="53585F"/>
                </a:solidFill>
              </a:defRPr>
            </a:lvl1pPr>
          </a:lstStyle>
          <a:p>
            <a:r>
              <a:rPr lang="en-US" dirty="0" smtClean="0"/>
              <a:t>Click to edit Slide Title</a:t>
            </a:r>
            <a:endParaRPr lang="en-US" dirty="0"/>
          </a:p>
        </p:txBody>
      </p:sp>
      <p:sp>
        <p:nvSpPr>
          <p:cNvPr id="4" name="Text Placeholder 3"/>
          <p:cNvSpPr>
            <a:spLocks noGrp="1"/>
          </p:cNvSpPr>
          <p:nvPr>
            <p:ph type="body" sz="quarter" idx="10" hasCustomPrompt="1"/>
          </p:nvPr>
        </p:nvSpPr>
        <p:spPr>
          <a:xfrm>
            <a:off x="635000" y="2057400"/>
            <a:ext cx="11734800" cy="5867400"/>
          </a:xfrm>
          <a:prstGeom prst="rect">
            <a:avLst/>
          </a:prstGeom>
        </p:spPr>
        <p:txBody>
          <a:bodyPr/>
          <a:lstStyle>
            <a:lvl1pPr marL="182880" indent="-457200">
              <a:spcBef>
                <a:spcPts val="0"/>
              </a:spcBef>
              <a:buFont typeface="Wingdings" pitchFamily="2" charset="2"/>
              <a:buChar char="Ø"/>
              <a:defRPr sz="4000" baseline="0">
                <a:solidFill>
                  <a:srgbClr val="53585F"/>
                </a:solidFill>
              </a:defRPr>
            </a:lvl1pPr>
            <a:lvl2pPr indent="457200">
              <a:spcBef>
                <a:spcPts val="0"/>
              </a:spcBef>
              <a:buFont typeface="Wingdings" pitchFamily="2" charset="2"/>
              <a:buChar char="§"/>
              <a:defRPr sz="3600">
                <a:solidFill>
                  <a:srgbClr val="53585F"/>
                </a:solidFill>
              </a:defRPr>
            </a:lvl2pPr>
            <a:lvl3pPr indent="457200">
              <a:spcBef>
                <a:spcPts val="0"/>
              </a:spcBef>
              <a:buFont typeface="Arial" pitchFamily="34" charset="0"/>
              <a:buChar char="•"/>
              <a:defRPr sz="3200">
                <a:solidFill>
                  <a:srgbClr val="53585F"/>
                </a:solidFill>
              </a:defRPr>
            </a:lvl3pPr>
            <a:lvl4pPr indent="457200">
              <a:spcBef>
                <a:spcPts val="0"/>
              </a:spcBef>
              <a:buFont typeface="Trebuchet MS" pitchFamily="34" charset="0"/>
              <a:buChar char="–"/>
              <a:defRPr sz="2800">
                <a:solidFill>
                  <a:srgbClr val="53585F"/>
                </a:solidFill>
              </a:defRPr>
            </a:lvl4pPr>
            <a:lvl5pPr indent="457200">
              <a:spcBef>
                <a:spcPts val="0"/>
              </a:spcBef>
              <a:buFont typeface="Trebuchet MS" pitchFamily="34" charset="0"/>
              <a:buChar char="»"/>
              <a:defRPr sz="2400">
                <a:solidFill>
                  <a:srgbClr val="53585F"/>
                </a:solidFill>
              </a:defRPr>
            </a:lvl5pPr>
          </a:lstStyle>
          <a:p>
            <a:pPr lvl="0"/>
            <a:r>
              <a:rPr lang="en-US" dirty="0" smtClean="0"/>
              <a:t>Click to edit 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rgbClr val="53585F"/>
                </a:solidFill>
              </a:defRPr>
            </a:lvl1pPr>
          </a:lstStyle>
          <a:p>
            <a:fld id="{01C11DA1-B793-449E-A8F5-BADD3EB7002E}" type="slidenum">
              <a:rPr lang="en-US" smtClean="0"/>
              <a:pPr/>
              <a:t>‹#›</a:t>
            </a:fld>
            <a:endParaRPr lang="en-US" dirty="0"/>
          </a:p>
        </p:txBody>
      </p:sp>
      <p:grpSp>
        <p:nvGrpSpPr>
          <p:cNvPr id="9" name="Group 8"/>
          <p:cNvGrpSpPr/>
          <p:nvPr userDrawn="1"/>
        </p:nvGrpSpPr>
        <p:grpSpPr>
          <a:xfrm>
            <a:off x="665957" y="8853487"/>
            <a:ext cx="3245643" cy="823913"/>
            <a:chOff x="3713957" y="7886700"/>
            <a:chExt cx="5576887" cy="1319213"/>
          </a:xfrm>
        </p:grpSpPr>
        <p:sp>
          <p:nvSpPr>
            <p:cNvPr id="10" name="AutoShape 2"/>
            <p:cNvSpPr>
              <a:spLocks/>
            </p:cNvSpPr>
            <p:nvPr userDrawn="1"/>
          </p:nvSpPr>
          <p:spPr bwMode="auto">
            <a:xfrm>
              <a:off x="3713957" y="7886700"/>
              <a:ext cx="5576887" cy="1319213"/>
            </a:xfrm>
            <a:prstGeom prst="roundRect">
              <a:avLst>
                <a:gd name="adj" fmla="val 14435"/>
              </a:avLst>
            </a:prstGeom>
            <a:solidFill>
              <a:srgbClr val="FFFFF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FFFFFF"/>
                </a:solidFill>
              </a:endParaRPr>
            </a:p>
          </p:txBody>
        </p:sp>
        <p:pic>
          <p:nvPicPr>
            <p:cNvPr id="11" name="Picture 10" descr="co_dnr_div_dwr_300_rgb_v3.png"/>
            <p:cNvPicPr>
              <a:picLocks noChangeAspect="1"/>
            </p:cNvPicPr>
            <p:nvPr userDrawn="1"/>
          </p:nvPicPr>
          <p:blipFill>
            <a:blip r:embed="rId2"/>
            <a:stretch>
              <a:fillRect/>
            </a:stretch>
          </p:blipFill>
          <p:spPr>
            <a:xfrm>
              <a:off x="4188153" y="8118765"/>
              <a:ext cx="4628495" cy="900550"/>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4098" name="Picture 1" descr="gray_gradient_2.png"/>
          <p:cNvPicPr>
            <a:picLocks noChangeAspect="1"/>
          </p:cNvPicPr>
          <p:nvPr/>
        </p:nvPicPr>
        <p:blipFill>
          <a:blip r:embed="rId5"/>
          <a:srcRect/>
          <a:stretch>
            <a:fillRect/>
          </a:stretch>
        </p:blipFill>
        <p:spPr bwMode="auto">
          <a:xfrm>
            <a:off x="-19050" y="-15875"/>
            <a:ext cx="13042900" cy="9782175"/>
          </a:xfrm>
          <a:prstGeom prst="rect">
            <a:avLst/>
          </a:prstGeom>
          <a:noFill/>
          <a:ln w="3175">
            <a:noFill/>
            <a:miter lim="0"/>
            <a:headEnd/>
            <a:tailEnd/>
          </a:ln>
        </p:spPr>
      </p:pic>
    </p:spTree>
  </p:cSld>
  <p:clrMap bg1="lt1" tx1="dk1" bg2="lt2" tx2="dk2" accent1="accent1" accent2="accent2" accent3="accent3" accent4="accent4" accent5="accent5" accent6="accent6" hlink="hlink" folHlink="folHlink"/>
  <p:sldLayoutIdLst>
    <p:sldLayoutId id="2147483782" r:id="rId1"/>
    <p:sldLayoutId id="2147483792" r:id="rId2"/>
    <p:sldLayoutId id="2147483793" r:id="rId3"/>
  </p:sldLayoutIdLst>
  <p:hf hdr="0" ftr="0" dt="0"/>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025" name="AutoShape 1"/>
          <p:cNvSpPr>
            <a:spLocks/>
          </p:cNvSpPr>
          <p:nvPr/>
        </p:nvSpPr>
        <p:spPr bwMode="auto">
          <a:xfrm>
            <a:off x="1158875" y="2241550"/>
            <a:ext cx="1474788" cy="1474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4943F"/>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1026" name="AutoShape 2"/>
          <p:cNvSpPr>
            <a:spLocks/>
          </p:cNvSpPr>
          <p:nvPr/>
        </p:nvSpPr>
        <p:spPr bwMode="auto">
          <a:xfrm>
            <a:off x="1165225" y="1550987"/>
            <a:ext cx="3032125"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50800" tIns="50800" rIns="50800" bIns="50800" anchor="ctr">
            <a:prstTxWarp prst="textNoShape">
              <a:avLst/>
            </a:prstTxWarp>
          </a:bodyPr>
          <a:lstStyle/>
          <a:p>
            <a:pPr>
              <a:defRPr/>
            </a:pPr>
            <a:r>
              <a:rPr lang="en-US" sz="2200"/>
              <a:t>brandCOLORADO colors</a:t>
            </a:r>
            <a:endParaRPr lang="en-US"/>
          </a:p>
        </p:txBody>
      </p:sp>
      <p:sp>
        <p:nvSpPr>
          <p:cNvPr id="1027" name="AutoShape 3"/>
          <p:cNvSpPr>
            <a:spLocks/>
          </p:cNvSpPr>
          <p:nvPr/>
        </p:nvSpPr>
        <p:spPr bwMode="auto">
          <a:xfrm>
            <a:off x="1154113" y="304800"/>
            <a:ext cx="6834187"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50800" tIns="50800" rIns="50800" bIns="50800" anchor="ctr">
            <a:prstTxWarp prst="textNoShape">
              <a:avLst/>
            </a:prstTxWarp>
          </a:bodyPr>
          <a:lstStyle/>
          <a:p>
            <a:pPr algn="ctr">
              <a:defRPr/>
            </a:pPr>
            <a:r>
              <a:rPr lang="en-US" sz="5500" b="1" i="1" dirty="0">
                <a:solidFill>
                  <a:srgbClr val="53585F"/>
                </a:solidFill>
              </a:rPr>
              <a:t>Using this template:</a:t>
            </a:r>
            <a:endParaRPr lang="en-US" dirty="0"/>
          </a:p>
        </p:txBody>
      </p:sp>
      <p:sp>
        <p:nvSpPr>
          <p:cNvPr id="1028" name="AutoShape 4"/>
          <p:cNvSpPr>
            <a:spLocks/>
          </p:cNvSpPr>
          <p:nvPr/>
        </p:nvSpPr>
        <p:spPr bwMode="auto">
          <a:xfrm>
            <a:off x="3036888" y="2241550"/>
            <a:ext cx="1474787" cy="1474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5C667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1029" name="AutoShape 5"/>
          <p:cNvSpPr>
            <a:spLocks/>
          </p:cNvSpPr>
          <p:nvPr/>
        </p:nvSpPr>
        <p:spPr bwMode="auto">
          <a:xfrm>
            <a:off x="4914900" y="2241550"/>
            <a:ext cx="1474788" cy="1474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D1D3D3"/>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p>
        </p:txBody>
      </p:sp>
      <p:sp>
        <p:nvSpPr>
          <p:cNvPr id="1030" name="AutoShape 6"/>
          <p:cNvSpPr>
            <a:spLocks/>
          </p:cNvSpPr>
          <p:nvPr/>
        </p:nvSpPr>
        <p:spPr bwMode="auto">
          <a:xfrm>
            <a:off x="6792913" y="2241550"/>
            <a:ext cx="1474787" cy="1474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12700" cap="flat" cmpd="sng">
            <a:solidFill>
              <a:srgbClr val="85888D"/>
            </a:solidFill>
            <a:prstDash val="solid"/>
            <a:miter lim="0"/>
            <a:headEnd/>
            <a:tailEnd/>
          </a:ln>
          <a:effectLst/>
        </p:spPr>
        <p:txBody>
          <a:bodyPr lIns="0" tIns="0" rIns="0" bIns="0" anchor="ctr">
            <a:prstTxWarp prst="textNoShape">
              <a:avLst/>
            </a:prstTxWarp>
          </a:bodyPr>
          <a:lstStyle/>
          <a:p>
            <a:pPr>
              <a:defRPr/>
            </a:pPr>
            <a:endParaRPr lang="en-US" sz="2200">
              <a:solidFill>
                <a:srgbClr val="FFFFFF"/>
              </a:solidFill>
            </a:endParaRPr>
          </a:p>
        </p:txBody>
      </p:sp>
      <p:sp>
        <p:nvSpPr>
          <p:cNvPr id="1031" name="AutoShape 7"/>
          <p:cNvSpPr>
            <a:spLocks/>
          </p:cNvSpPr>
          <p:nvPr/>
        </p:nvSpPr>
        <p:spPr bwMode="auto">
          <a:xfrm>
            <a:off x="1158875" y="4084637"/>
            <a:ext cx="1474788" cy="147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EF7521"/>
          </a:solidFill>
          <a:ln w="12700" cap="flat" cmpd="sng">
            <a:noFill/>
            <a:prstDash val="solid"/>
            <a:miter lim="0"/>
            <a:headEnd/>
            <a:tailEnd/>
          </a:ln>
          <a:effectLst/>
        </p:spPr>
        <p:txBody>
          <a:bodyPr lIns="0" tIns="0" rIns="0" bIns="0" anchor="ctr">
            <a:prstTxWarp prst="textNoShape">
              <a:avLst/>
            </a:prstTxWarp>
          </a:bodyPr>
          <a:lstStyle/>
          <a:p>
            <a:pPr>
              <a:defRPr/>
            </a:pPr>
            <a:endParaRPr lang="en-US" sz="2200"/>
          </a:p>
        </p:txBody>
      </p:sp>
      <p:sp>
        <p:nvSpPr>
          <p:cNvPr id="1032" name="AutoShape 8"/>
          <p:cNvSpPr>
            <a:spLocks/>
          </p:cNvSpPr>
          <p:nvPr/>
        </p:nvSpPr>
        <p:spPr bwMode="auto">
          <a:xfrm>
            <a:off x="3030538" y="4084637"/>
            <a:ext cx="1474787" cy="147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65503C"/>
          </a:solidFill>
          <a:ln w="12700" cap="flat" cmpd="sng">
            <a:noFill/>
            <a:prstDash val="solid"/>
            <a:miter lim="0"/>
            <a:headEnd/>
            <a:tailEnd/>
          </a:ln>
          <a:effectLst/>
        </p:spPr>
        <p:txBody>
          <a:bodyPr lIns="0" tIns="0" rIns="0" bIns="0" anchor="ctr">
            <a:prstTxWarp prst="textNoShape">
              <a:avLst/>
            </a:prstTxWarp>
          </a:bodyPr>
          <a:lstStyle/>
          <a:p>
            <a:pPr>
              <a:defRPr/>
            </a:pPr>
            <a:endParaRPr lang="en-US" sz="2200"/>
          </a:p>
        </p:txBody>
      </p:sp>
      <p:sp>
        <p:nvSpPr>
          <p:cNvPr id="1033" name="AutoShape 9"/>
          <p:cNvSpPr>
            <a:spLocks/>
          </p:cNvSpPr>
          <p:nvPr/>
        </p:nvSpPr>
        <p:spPr bwMode="auto">
          <a:xfrm>
            <a:off x="4902200" y="4084637"/>
            <a:ext cx="1474788" cy="147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6EC4E8"/>
          </a:solidFill>
          <a:ln w="3175" cap="flat" cmpd="sng">
            <a:noFill/>
            <a:prstDash val="solid"/>
            <a:miter lim="0"/>
            <a:headEnd/>
            <a:tailEnd/>
          </a:ln>
          <a:effectLst/>
        </p:spPr>
        <p:txBody>
          <a:bodyPr lIns="0" tIns="0" rIns="0" bIns="0" anchor="ctr">
            <a:prstTxWarp prst="textNoShape">
              <a:avLst/>
            </a:prstTxWarp>
          </a:bodyPr>
          <a:lstStyle/>
          <a:p>
            <a:pPr>
              <a:defRPr/>
            </a:pPr>
            <a:endParaRPr lang="en-US" sz="2200"/>
          </a:p>
        </p:txBody>
      </p:sp>
      <p:sp>
        <p:nvSpPr>
          <p:cNvPr id="1034" name="AutoShape 10"/>
          <p:cNvSpPr>
            <a:spLocks/>
          </p:cNvSpPr>
          <p:nvPr/>
        </p:nvSpPr>
        <p:spPr bwMode="auto">
          <a:xfrm>
            <a:off x="1092200" y="5943600"/>
            <a:ext cx="11476038" cy="342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0" tIns="0" rIns="0" bIns="0" anchor="b">
            <a:prstTxWarp prst="textNoShape">
              <a:avLst/>
            </a:prstTxWarp>
          </a:bodyPr>
          <a:lstStyle/>
          <a:p>
            <a:pPr marL="271463" indent="-271463">
              <a:buSzPct val="75000"/>
              <a:buFontTx/>
              <a:buChar char="•"/>
            </a:pPr>
            <a:r>
              <a:rPr lang="en-US" sz="2000" dirty="0" smtClean="0"/>
              <a:t>You may also choose to use your department’s extended color palette in this presentation.</a:t>
            </a:r>
          </a:p>
          <a:p>
            <a:pPr marL="271463" indent="-271463">
              <a:buSzPct val="75000"/>
              <a:buFontTx/>
              <a:buChar char="•"/>
            </a:pPr>
            <a:endParaRPr lang="en-US" sz="2000" dirty="0" smtClean="0"/>
          </a:p>
          <a:p>
            <a:pPr marL="271463" indent="-271463">
              <a:buSzPct val="75000"/>
              <a:buFontTx/>
              <a:buChar char="•"/>
            </a:pPr>
            <a:r>
              <a:rPr lang="en-US" sz="2000" dirty="0" smtClean="0"/>
              <a:t>When inserting lockups into keynote slide presentations, use </a:t>
            </a:r>
            <a:r>
              <a:rPr lang="en-US" sz="2000" dirty="0" err="1" smtClean="0"/>
              <a:t>png</a:t>
            </a:r>
            <a:r>
              <a:rPr lang="en-US" sz="2000" dirty="0" smtClean="0"/>
              <a:t> </a:t>
            </a:r>
            <a:r>
              <a:rPr lang="en-US" sz="2000" dirty="0" err="1" smtClean="0"/>
              <a:t>rgb</a:t>
            </a:r>
            <a:r>
              <a:rPr lang="en-US" sz="2000" dirty="0" smtClean="0"/>
              <a:t> </a:t>
            </a:r>
            <a:r>
              <a:rPr lang="en-US" sz="2000" smtClean="0"/>
              <a:t>300 medium </a:t>
            </a:r>
            <a:r>
              <a:rPr lang="en-US" sz="2000" dirty="0" smtClean="0"/>
              <a:t>file for the crispest result. You will need to scale this image down to the appropriate size. To preserve height-to-width ratio, hold “shift” while scaling.</a:t>
            </a:r>
          </a:p>
          <a:p>
            <a:pPr marL="271463" indent="-271463">
              <a:buSzPct val="75000"/>
              <a:buFontTx/>
              <a:buChar char="•"/>
            </a:pPr>
            <a:endParaRPr lang="en-US" sz="2000" dirty="0" smtClean="0"/>
          </a:p>
          <a:p>
            <a:pPr marL="271463" indent="-271463">
              <a:buSzPct val="75000"/>
              <a:buFontTx/>
              <a:buChar char="•"/>
            </a:pPr>
            <a:r>
              <a:rPr lang="en-US" sz="2000" dirty="0" smtClean="0"/>
              <a:t>To create</a:t>
            </a:r>
            <a:r>
              <a:rPr lang="en-US" sz="2000" baseline="0" dirty="0" smtClean="0"/>
              <a:t> images with rounded corners: insert the picture, select it, in the formatting palette choose the Picture style area, and under “Shapes” choose the rounded rectangle. Adjust the rounded corners using the small yellow diamond that appears when you hover over the picture. </a:t>
            </a:r>
            <a:endParaRPr lang="en-US" sz="2000" dirty="0" smtClean="0"/>
          </a:p>
          <a:p>
            <a:pPr marL="271463" indent="-271463">
              <a:buSzPct val="75000"/>
              <a:buFontTx/>
              <a:buChar char="•"/>
            </a:pPr>
            <a:endParaRPr lang="en-US" sz="2000" dirty="0" smtClean="0"/>
          </a:p>
          <a:p>
            <a:pPr marL="271463" indent="-271463">
              <a:buSzPct val="75000"/>
              <a:buFontTx/>
              <a:buChar char="•"/>
            </a:pPr>
            <a:r>
              <a:rPr lang="en-US" sz="2000" dirty="0" smtClean="0"/>
              <a:t>Reference the Colorado Brand Guidelines for more information.</a:t>
            </a:r>
            <a:endParaRPr lang="en-US" sz="2000" dirty="0"/>
          </a:p>
        </p:txBody>
      </p:sp>
      <p:sp>
        <p:nvSpPr>
          <p:cNvPr id="1035" name="AutoShape 11"/>
          <p:cNvSpPr>
            <a:spLocks/>
          </p:cNvSpPr>
          <p:nvPr/>
        </p:nvSpPr>
        <p:spPr bwMode="auto">
          <a:xfrm>
            <a:off x="9615488" y="1550987"/>
            <a:ext cx="2449512"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3175" cap="flat" cmpd="sng">
            <a:noFill/>
            <a:prstDash val="solid"/>
            <a:miter lim="0"/>
            <a:headEnd/>
            <a:tailEnd/>
          </a:ln>
          <a:effectLst/>
        </p:spPr>
        <p:txBody>
          <a:bodyPr lIns="50800" tIns="50800" rIns="50800" bIns="50800" anchor="ctr">
            <a:prstTxWarp prst="textNoShape">
              <a:avLst/>
            </a:prstTxWarp>
          </a:bodyPr>
          <a:lstStyle/>
          <a:p>
            <a:pPr>
              <a:defRPr/>
            </a:pPr>
            <a:r>
              <a:rPr lang="en-US" sz="2200" dirty="0" smtClean="0"/>
              <a:t>DNR </a:t>
            </a:r>
            <a:r>
              <a:rPr lang="en-US" sz="2200" dirty="0"/>
              <a:t>shield colors</a:t>
            </a:r>
            <a:endParaRPr lang="en-US" dirty="0"/>
          </a:p>
        </p:txBody>
      </p:sp>
      <p:sp>
        <p:nvSpPr>
          <p:cNvPr id="1036" name="AutoShape 12"/>
          <p:cNvSpPr>
            <a:spLocks/>
          </p:cNvSpPr>
          <p:nvPr/>
        </p:nvSpPr>
        <p:spPr bwMode="auto">
          <a:xfrm>
            <a:off x="9713913" y="4084637"/>
            <a:ext cx="1474787" cy="147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009ADD"/>
          </a:solidFill>
          <a:ln w="12700" cap="flat" cmpd="sng">
            <a:noFill/>
            <a:prstDash val="solid"/>
            <a:miter lim="0"/>
            <a:headEnd/>
            <a:tailEnd/>
          </a:ln>
          <a:effectLst/>
        </p:spPr>
        <p:txBody>
          <a:bodyPr lIns="0" tIns="0" rIns="0" bIns="0" anchor="ctr">
            <a:prstTxWarp prst="textNoShape">
              <a:avLst/>
            </a:prstTxWarp>
          </a:bodyPr>
          <a:lstStyle/>
          <a:p>
            <a:pPr>
              <a:defRPr/>
            </a:pPr>
            <a:endParaRPr lang="en-US" sz="2200">
              <a:solidFill>
                <a:srgbClr val="6EC4E8"/>
              </a:solidFill>
            </a:endParaRPr>
          </a:p>
        </p:txBody>
      </p:sp>
      <p:sp>
        <p:nvSpPr>
          <p:cNvPr id="1037" name="AutoShape 13"/>
          <p:cNvSpPr>
            <a:spLocks/>
          </p:cNvSpPr>
          <p:nvPr/>
        </p:nvSpPr>
        <p:spPr bwMode="auto">
          <a:xfrm>
            <a:off x="9713913" y="2241550"/>
            <a:ext cx="1474787" cy="1474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2A84F"/>
          </a:solidFill>
          <a:ln w="12700" cap="flat" cmpd="sng">
            <a:noFill/>
            <a:prstDash val="solid"/>
            <a:miter lim="0"/>
            <a:headEnd/>
            <a:tailEnd/>
          </a:ln>
          <a:effectLst/>
        </p:spPr>
        <p:txBody>
          <a:bodyPr lIns="0" tIns="0" rIns="0" bIns="0" anchor="ctr">
            <a:prstTxWarp prst="textNoShape">
              <a:avLst/>
            </a:prstTxWarp>
          </a:bodyPr>
          <a:lstStyle/>
          <a:p>
            <a:pPr>
              <a:defRPr/>
            </a:pPr>
            <a:endParaRPr lang="en-US" sz="2200">
              <a:solidFill>
                <a:srgbClr val="6EC4E8"/>
              </a:solidFill>
            </a:endParaRPr>
          </a:p>
        </p:txBody>
      </p:sp>
      <p:sp>
        <p:nvSpPr>
          <p:cNvPr id="1038" name="Line 14"/>
          <p:cNvSpPr>
            <a:spLocks noChangeShapeType="1"/>
          </p:cNvSpPr>
          <p:nvPr/>
        </p:nvSpPr>
        <p:spPr bwMode="auto">
          <a:xfrm flipV="1">
            <a:off x="9004300" y="2303462"/>
            <a:ext cx="0" cy="3186113"/>
          </a:xfrm>
          <a:prstGeom prst="line">
            <a:avLst/>
          </a:prstGeom>
          <a:noFill/>
          <a:ln w="12700" cap="flat" cmpd="sng">
            <a:solidFill>
              <a:srgbClr val="D1D3D3"/>
            </a:solidFill>
            <a:prstDash val="solid"/>
            <a:round/>
            <a:headEnd/>
            <a:tailEnd/>
          </a:ln>
          <a:effectLst/>
        </p:spPr>
        <p:txBody>
          <a:bodyPr lIns="0" tIns="0" rIns="0" bIns="0" anchor="ctr">
            <a:prstTxWarp prst="textNoShape">
              <a:avLst/>
            </a:prstTxWarp>
          </a:bodyPr>
          <a:lstStyle/>
          <a:p>
            <a:pPr>
              <a:defRPr/>
            </a:pPr>
            <a:endParaRPr lang="en-US" sz="2200"/>
          </a:p>
        </p:txBody>
      </p:sp>
      <p:sp>
        <p:nvSpPr>
          <p:cNvPr id="32" name="TextBox 31"/>
          <p:cNvSpPr txBox="1"/>
          <p:nvPr/>
        </p:nvSpPr>
        <p:spPr>
          <a:xfrm>
            <a:off x="9702800" y="2667000"/>
            <a:ext cx="15240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0" charset="0"/>
                <a:ea typeface="Trebuchet MS" pitchFamily="-100" charset="0"/>
                <a:cs typeface="Trebuchet MS" pitchFamily="-100" charset="0"/>
                <a:sym typeface="Trebuchet MS" pitchFamily="-100" charset="0"/>
              </a:rPr>
              <a:t>RGB 114/168/79</a:t>
            </a:r>
            <a:endParaRPr lang="en-US" dirty="0">
              <a:solidFill>
                <a:srgbClr val="FFFFFF"/>
              </a:solidFill>
            </a:endParaRPr>
          </a:p>
        </p:txBody>
      </p:sp>
      <p:sp>
        <p:nvSpPr>
          <p:cNvPr id="33" name="TextBox 32"/>
          <p:cNvSpPr txBox="1"/>
          <p:nvPr/>
        </p:nvSpPr>
        <p:spPr>
          <a:xfrm>
            <a:off x="9702800" y="4495800"/>
            <a:ext cx="15240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0" charset="0"/>
                <a:ea typeface="Trebuchet MS" pitchFamily="-100" charset="0"/>
                <a:cs typeface="Trebuchet MS" pitchFamily="-100" charset="0"/>
                <a:sym typeface="Trebuchet MS" pitchFamily="-100" charset="0"/>
              </a:rPr>
              <a:t>RGB 0/154/221</a:t>
            </a:r>
            <a:endParaRPr lang="en-US" dirty="0">
              <a:solidFill>
                <a:srgbClr val="FFFFFF"/>
              </a:solidFill>
            </a:endParaRPr>
          </a:p>
        </p:txBody>
      </p:sp>
      <p:sp>
        <p:nvSpPr>
          <p:cNvPr id="34" name="TextBox 33"/>
          <p:cNvSpPr txBox="1"/>
          <p:nvPr/>
        </p:nvSpPr>
        <p:spPr>
          <a:xfrm>
            <a:off x="3073400" y="2667000"/>
            <a:ext cx="14478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92/102/112</a:t>
            </a:r>
            <a:endParaRPr lang="en-US" dirty="0">
              <a:solidFill>
                <a:srgbClr val="FFFFFF"/>
              </a:solidFill>
            </a:endParaRPr>
          </a:p>
        </p:txBody>
      </p:sp>
      <p:sp>
        <p:nvSpPr>
          <p:cNvPr id="35" name="TextBox 34"/>
          <p:cNvSpPr txBox="1"/>
          <p:nvPr/>
        </p:nvSpPr>
        <p:spPr>
          <a:xfrm>
            <a:off x="1168400" y="2667000"/>
            <a:ext cx="14478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0/149/58</a:t>
            </a:r>
            <a:endParaRPr lang="en-US" dirty="0">
              <a:solidFill>
                <a:srgbClr val="FFFFFF"/>
              </a:solidFill>
            </a:endParaRPr>
          </a:p>
        </p:txBody>
      </p:sp>
      <p:sp>
        <p:nvSpPr>
          <p:cNvPr id="36" name="TextBox 35"/>
          <p:cNvSpPr txBox="1"/>
          <p:nvPr/>
        </p:nvSpPr>
        <p:spPr>
          <a:xfrm>
            <a:off x="4902200" y="2667000"/>
            <a:ext cx="15240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208/210/211</a:t>
            </a:r>
            <a:endParaRPr lang="en-US" dirty="0">
              <a:solidFill>
                <a:srgbClr val="FFFFFF"/>
              </a:solidFill>
            </a:endParaRPr>
          </a:p>
        </p:txBody>
      </p:sp>
      <p:sp>
        <p:nvSpPr>
          <p:cNvPr id="37" name="TextBox 36"/>
          <p:cNvSpPr txBox="1"/>
          <p:nvPr/>
        </p:nvSpPr>
        <p:spPr>
          <a:xfrm>
            <a:off x="1168400" y="4495800"/>
            <a:ext cx="14478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239/117/33</a:t>
            </a:r>
            <a:endParaRPr lang="en-US" dirty="0">
              <a:solidFill>
                <a:srgbClr val="FFFFFF"/>
              </a:solidFill>
            </a:endParaRPr>
          </a:p>
        </p:txBody>
      </p:sp>
      <p:sp>
        <p:nvSpPr>
          <p:cNvPr id="38" name="TextBox 37"/>
          <p:cNvSpPr txBox="1"/>
          <p:nvPr/>
        </p:nvSpPr>
        <p:spPr>
          <a:xfrm>
            <a:off x="3073400" y="4495800"/>
            <a:ext cx="14478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101/80/60</a:t>
            </a:r>
            <a:endParaRPr lang="en-US" dirty="0">
              <a:solidFill>
                <a:srgbClr val="FFFFFF"/>
              </a:solidFill>
            </a:endParaRPr>
          </a:p>
        </p:txBody>
      </p:sp>
      <p:sp>
        <p:nvSpPr>
          <p:cNvPr id="39" name="TextBox 38"/>
          <p:cNvSpPr txBox="1"/>
          <p:nvPr/>
        </p:nvSpPr>
        <p:spPr>
          <a:xfrm>
            <a:off x="4826000" y="4495800"/>
            <a:ext cx="16002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FFFFFF"/>
                </a:solidFill>
                <a:latin typeface="Trebuchet MS" pitchFamily="-106" charset="0"/>
                <a:ea typeface="Trebuchet MS" pitchFamily="-106" charset="0"/>
                <a:cs typeface="Trebuchet MS" pitchFamily="-106" charset="0"/>
                <a:sym typeface="Trebuchet MS" pitchFamily="-106" charset="0"/>
              </a:rPr>
              <a:t>RGB 110/196/232</a:t>
            </a:r>
            <a:endParaRPr lang="en-US" dirty="0">
              <a:solidFill>
                <a:srgbClr val="FFFFFF"/>
              </a:solidFill>
            </a:endParaRPr>
          </a:p>
        </p:txBody>
      </p:sp>
      <p:sp>
        <p:nvSpPr>
          <p:cNvPr id="40" name="TextBox 39"/>
          <p:cNvSpPr txBox="1"/>
          <p:nvPr/>
        </p:nvSpPr>
        <p:spPr>
          <a:xfrm>
            <a:off x="6731000" y="2667000"/>
            <a:ext cx="1600200" cy="646331"/>
          </a:xfrm>
          <a:prstGeom prst="rect">
            <a:avLst/>
          </a:prstGeom>
          <a:noFill/>
        </p:spPr>
        <p:txBody>
          <a:bodyPr wrap="square" rtlCol="0">
            <a:spAutoFit/>
          </a:bodyPr>
          <a:lstStyle/>
          <a:p>
            <a:pPr marL="0" marR="0" indent="0" algn="ctr" defTabSz="584200" rtl="0" eaLnBrk="1" fontAlgn="base" latinLnBrk="0" hangingPunct="0">
              <a:lnSpc>
                <a:spcPct val="100000"/>
              </a:lnSpc>
              <a:spcBef>
                <a:spcPct val="0"/>
              </a:spcBef>
              <a:spcAft>
                <a:spcPct val="0"/>
              </a:spcAft>
              <a:buClrTx/>
              <a:buSzTx/>
              <a:buFontTx/>
              <a:buNone/>
              <a:tabLst/>
              <a:defRPr/>
            </a:pPr>
            <a:r>
              <a:rPr lang="en-US" sz="1800" b="0" i="0" u="none" strike="noStrike" kern="1200" baseline="0" dirty="0" smtClean="0">
                <a:solidFill>
                  <a:srgbClr val="5C6670"/>
                </a:solidFill>
                <a:latin typeface="Trebuchet MS" pitchFamily="-106" charset="0"/>
                <a:ea typeface="Trebuchet MS" pitchFamily="-106" charset="0"/>
                <a:cs typeface="Trebuchet MS" pitchFamily="-106" charset="0"/>
                <a:sym typeface="Trebuchet MS" pitchFamily="-106" charset="0"/>
              </a:rPr>
              <a:t>RGB 255/255/255</a:t>
            </a:r>
            <a:endParaRPr lang="en-US" dirty="0"/>
          </a:p>
        </p:txBody>
      </p:sp>
    </p:spTree>
  </p:cSld>
  <p:clrMap bg1="lt1" tx1="dk1" bg2="lt2" tx2="dk2" accent1="accent1" accent2="accent2" accent3="accent3" accent4="accent4" accent5="accent5" accent6="accent6" hlink="hlink" folHlink="folHlink"/>
  <p:hf hdr="0" ftr="0" dt="0"/>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6" charset="0"/>
        </a:defRPr>
      </a:lvl1pPr>
      <a:lvl2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2pPr>
      <a:lvl3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3pPr>
      <a:lvl4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4pPr>
      <a:lvl5pPr algn="ctr" defTabSz="584200" rtl="0" eaLnBrk="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5pPr>
      <a:lvl6pPr marL="4572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6pPr>
      <a:lvl7pPr marL="9144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7pPr>
      <a:lvl8pPr marL="13716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8pPr>
      <a:lvl9pPr marL="1828800" algn="ctr" defTabSz="584200" rtl="0" fontAlgn="base" hangingPunct="0">
        <a:spcBef>
          <a:spcPct val="0"/>
        </a:spcBef>
        <a:spcAft>
          <a:spcPct val="0"/>
        </a:spcAft>
        <a:defRPr sz="6600" b="1" i="1">
          <a:solidFill>
            <a:srgbClr val="FFFFFF"/>
          </a:solidFill>
          <a:latin typeface="Trebuchet MS" pitchFamily="-106" charset="0"/>
          <a:ea typeface="Trebuchet MS" pitchFamily="-106" charset="0"/>
          <a:cs typeface="Trebuchet MS" pitchFamily="-106" charset="0"/>
          <a:sym typeface="Trebuchet MS" pitchFamily="-106" charset="0"/>
        </a:defRPr>
      </a:lvl9pPr>
    </p:titleStyle>
    <p:bodyStyle>
      <a:lvl1pPr marL="342900" indent="-3429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1pPr>
      <a:lvl2pPr marL="228600" indent="2286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2pPr>
      <a:lvl3pPr marL="457200" indent="4572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3pPr>
      <a:lvl4pPr marL="685800" indent="6858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4pPr>
      <a:lvl5pPr marL="914400" indent="914400" algn="l" defTabSz="584200" rtl="0" eaLnBrk="0" fontAlgn="base" hangingPunct="0">
        <a:spcBef>
          <a:spcPts val="4200"/>
        </a:spcBef>
        <a:spcAft>
          <a:spcPct val="0"/>
        </a:spcAft>
        <a:defRPr sz="3500">
          <a:solidFill>
            <a:srgbClr val="FFFFFF"/>
          </a:solidFill>
          <a:latin typeface="+mn-lt"/>
          <a:ea typeface="+mn-ea"/>
          <a:cs typeface="+mn-cs"/>
          <a:sym typeface="Trebuchet MS" pitchFamily="-106" charset="0"/>
        </a:defRPr>
      </a:lvl5pPr>
      <a:lvl6pPr marL="13716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6pPr>
      <a:lvl7pPr marL="18288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7pPr>
      <a:lvl8pPr marL="22860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8pPr>
      <a:lvl9pPr marL="2743200" algn="l" defTabSz="584200" rtl="0" fontAlgn="base" hangingPunct="0">
        <a:spcBef>
          <a:spcPts val="4200"/>
        </a:spcBef>
        <a:spcAft>
          <a:spcPct val="0"/>
        </a:spcAft>
        <a:defRPr sz="3500">
          <a:solidFill>
            <a:srgbClr val="FFFFFF"/>
          </a:solidFill>
          <a:latin typeface="+mn-lt"/>
          <a:ea typeface="+mn-ea"/>
          <a:cs typeface="+mn-cs"/>
          <a:sym typeface="Trebuchet MS" pitchFamily="-106"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wcb.state.co.us/water-management/water-projects-programs/Pages/LeaseFallowTool.aspx" TargetMode="External"/><Relationship Id="rId2" Type="http://schemas.openxmlformats.org/officeDocument/2006/relationships/hyperlink" Target="http://water.state.co.us/DataMaps/ModelingCDSS/Pages/LeaseFallowTool.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889000"/>
            <a:ext cx="11703050" cy="2616200"/>
          </a:xfrm>
        </p:spPr>
        <p:txBody>
          <a:bodyPr/>
          <a:lstStyle/>
          <a:p>
            <a:r>
              <a:rPr lang="en-US" dirty="0" smtClean="0"/>
              <a:t>Making Water Transactions Easier with the Lease Fallow Tool (LFT)</a:t>
            </a:r>
            <a:endParaRPr lang="en-US" dirty="0"/>
          </a:p>
        </p:txBody>
      </p:sp>
      <p:sp>
        <p:nvSpPr>
          <p:cNvPr id="4" name="Title 1"/>
          <p:cNvSpPr txBox="1">
            <a:spLocks/>
          </p:cNvSpPr>
          <p:nvPr/>
        </p:nvSpPr>
        <p:spPr>
          <a:xfrm>
            <a:off x="1016000" y="4343400"/>
            <a:ext cx="10972800" cy="2133600"/>
          </a:xfrm>
          <a:prstGeom prst="rect">
            <a:avLst/>
          </a:prstGeom>
        </p:spPr>
        <p:txBody>
          <a:bodyPr/>
          <a:lstStyle/>
          <a:p>
            <a:pPr marL="0" marR="0" lvl="0" indent="0" algn="ctr" defTabSz="584200" rtl="0" eaLnBrk="0" fontAlgn="base" latinLnBrk="0" hangingPunct="0">
              <a:lnSpc>
                <a:spcPct val="100000"/>
              </a:lnSpc>
              <a:spcBef>
                <a:spcPct val="0"/>
              </a:spcBef>
              <a:spcAft>
                <a:spcPct val="0"/>
              </a:spcAft>
              <a:buClrTx/>
              <a:buSzTx/>
              <a:buFontTx/>
              <a:buNone/>
              <a:tabLst/>
              <a:defRPr/>
            </a:pPr>
            <a:r>
              <a:rPr kumimoji="0" lang="en-US" sz="4000" b="1" i="1" u="none" strike="noStrike" kern="0" cap="none" spc="0" normalizeH="0" baseline="0" noProof="0" dirty="0" smtClean="0">
                <a:ln>
                  <a:noFill/>
                </a:ln>
                <a:solidFill>
                  <a:srgbClr val="009ADD"/>
                </a:solidFill>
                <a:effectLst/>
                <a:uLnTx/>
                <a:uFillTx/>
                <a:latin typeface="+mj-lt"/>
                <a:ea typeface="+mj-ea"/>
                <a:cs typeface="+mj-cs"/>
                <a:sym typeface="Trebuchet MS" pitchFamily="-106" charset="0"/>
              </a:rPr>
              <a:t>Kelley Thompson, PE</a:t>
            </a:r>
          </a:p>
          <a:p>
            <a:pPr algn="ctr" eaLnBrk="0"/>
            <a:r>
              <a:rPr lang="en-US" sz="3600" b="1" i="1" kern="0" dirty="0" smtClean="0">
                <a:solidFill>
                  <a:srgbClr val="009ADD"/>
                </a:solidFill>
              </a:rPr>
              <a:t>Modeling and DSS Team</a:t>
            </a:r>
          </a:p>
          <a:p>
            <a:pPr marL="0" marR="0" lvl="0" indent="0" algn="ctr" defTabSz="584200" rtl="0" eaLnBrk="0" fontAlgn="base" latinLnBrk="0" hangingPunct="0">
              <a:lnSpc>
                <a:spcPct val="100000"/>
              </a:lnSpc>
              <a:spcBef>
                <a:spcPct val="0"/>
              </a:spcBef>
              <a:spcAft>
                <a:spcPct val="0"/>
              </a:spcAft>
              <a:buClrTx/>
              <a:buSzTx/>
              <a:buFontTx/>
              <a:buNone/>
              <a:tabLst/>
              <a:defRPr/>
            </a:pPr>
            <a:r>
              <a:rPr lang="en-US" sz="3600" b="1" i="1" kern="0" noProof="0" dirty="0" smtClean="0">
                <a:solidFill>
                  <a:srgbClr val="009ADD"/>
                </a:solidFill>
                <a:latin typeface="+mj-lt"/>
                <a:ea typeface="+mj-ea"/>
                <a:cs typeface="+mj-cs"/>
              </a:rPr>
              <a:t>Colorado Division of Water Resources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04801"/>
            <a:ext cx="11703050" cy="1143000"/>
          </a:xfrm>
        </p:spPr>
        <p:txBody>
          <a:bodyPr/>
          <a:lstStyle/>
          <a:p>
            <a:r>
              <a:rPr lang="en-US" dirty="0" smtClean="0"/>
              <a:t>HB13-1248</a:t>
            </a:r>
            <a:br>
              <a:rPr lang="en-US" dirty="0" smtClean="0"/>
            </a:br>
            <a:r>
              <a:rPr lang="en-US" dirty="0" smtClean="0"/>
              <a:t>Catlin/</a:t>
            </a:r>
            <a:r>
              <a:rPr lang="en-US" dirty="0" err="1" smtClean="0"/>
              <a:t>SuperDitch</a:t>
            </a:r>
            <a:r>
              <a:rPr lang="en-US" dirty="0" smtClean="0"/>
              <a:t> Pilot Project</a:t>
            </a:r>
            <a:endParaRPr lang="en-US"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10</a:t>
            </a:fld>
            <a:endParaRPr lang="en-US" dirty="0"/>
          </a:p>
        </p:txBody>
      </p:sp>
      <p:sp>
        <p:nvSpPr>
          <p:cNvPr id="4" name="TextBox 3"/>
          <p:cNvSpPr txBox="1"/>
          <p:nvPr/>
        </p:nvSpPr>
        <p:spPr>
          <a:xfrm>
            <a:off x="482600" y="2057400"/>
            <a:ext cx="12115800" cy="6617196"/>
          </a:xfrm>
          <a:prstGeom prst="rect">
            <a:avLst/>
          </a:prstGeom>
          <a:noFill/>
        </p:spPr>
        <p:txBody>
          <a:bodyPr wrap="square" rtlCol="0">
            <a:spAutoFit/>
          </a:bodyPr>
          <a:lstStyle/>
          <a:p>
            <a:pPr marL="457200" indent="-457200">
              <a:buFont typeface="Arial" pitchFamily="34" charset="0"/>
              <a:buChar char="•"/>
            </a:pPr>
            <a:r>
              <a:rPr lang="en-US" sz="4000" dirty="0" smtClean="0">
                <a:latin typeface="Calibri" pitchFamily="34" charset="0"/>
              </a:rPr>
              <a:t>Successful HB1248 pilot project on Catlin Canal in Arkansas Basin near Rocky </a:t>
            </a:r>
            <a:r>
              <a:rPr lang="en-US" sz="4000" dirty="0" smtClean="0">
                <a:latin typeface="Calibri" pitchFamily="34" charset="0"/>
              </a:rPr>
              <a:t>Ford</a:t>
            </a:r>
          </a:p>
          <a:p>
            <a:pPr marL="457200" indent="-457200">
              <a:buFont typeface="Arial" pitchFamily="34" charset="0"/>
              <a:buChar char="•"/>
            </a:pPr>
            <a:endParaRPr lang="en-US" sz="4000" dirty="0">
              <a:latin typeface="Calibri" pitchFamily="34" charset="0"/>
            </a:endParaRPr>
          </a:p>
          <a:p>
            <a:pPr marL="457200" indent="-457200">
              <a:buFont typeface="Arial" pitchFamily="34" charset="0"/>
              <a:buChar char="•"/>
            </a:pPr>
            <a:endParaRPr lang="en-US" sz="4000" dirty="0" smtClean="0">
              <a:latin typeface="Calibri" pitchFamily="34" charset="0"/>
            </a:endParaRPr>
          </a:p>
          <a:p>
            <a:pPr marL="457200" indent="-457200">
              <a:buFont typeface="Arial" pitchFamily="34" charset="0"/>
              <a:buChar char="•"/>
            </a:pPr>
            <a:endParaRPr lang="en-US" sz="4000" dirty="0" smtClean="0">
              <a:latin typeface="Calibri" pitchFamily="34" charset="0"/>
            </a:endParaRPr>
          </a:p>
          <a:p>
            <a:pPr marL="457200" indent="-457200">
              <a:buFont typeface="Arial" pitchFamily="34" charset="0"/>
              <a:buChar char="•"/>
            </a:pPr>
            <a:endParaRPr lang="en-US" sz="4000" dirty="0" smtClean="0">
              <a:latin typeface="Calibri" pitchFamily="34" charset="0"/>
            </a:endParaRPr>
          </a:p>
          <a:p>
            <a:pPr marL="457200" indent="-457200">
              <a:buFont typeface="Arial" pitchFamily="34" charset="0"/>
              <a:buChar char="•"/>
            </a:pPr>
            <a:endParaRPr lang="en-US" sz="4000" dirty="0">
              <a:latin typeface="Calibri" pitchFamily="34" charset="0"/>
            </a:endParaRPr>
          </a:p>
          <a:p>
            <a:endParaRPr lang="en-US" sz="4000" dirty="0">
              <a:latin typeface="Calibri" pitchFamily="34" charset="0"/>
            </a:endParaRPr>
          </a:p>
          <a:p>
            <a:endParaRPr lang="en-US" sz="2400" dirty="0">
              <a:latin typeface="Calibri" pitchFamily="34" charset="0"/>
            </a:endParaRPr>
          </a:p>
          <a:p>
            <a:pPr marL="457200" indent="-457200">
              <a:buFont typeface="Arial" pitchFamily="34" charset="0"/>
              <a:buChar char="•"/>
            </a:pPr>
            <a:r>
              <a:rPr lang="en-US" sz="4000" dirty="0" smtClean="0">
                <a:latin typeface="Calibri" pitchFamily="34" charset="0"/>
              </a:rPr>
              <a:t>Learned </a:t>
            </a:r>
            <a:r>
              <a:rPr lang="en-US" sz="4000" dirty="0" smtClean="0">
                <a:latin typeface="Calibri" pitchFamily="34" charset="0"/>
              </a:rPr>
              <a:t>value of “pay as you go” concept where return flows are placed in recharge pond near field</a:t>
            </a:r>
          </a:p>
        </p:txBody>
      </p:sp>
      <p:sp>
        <p:nvSpPr>
          <p:cNvPr id="8" name="TextBox 7"/>
          <p:cNvSpPr txBox="1"/>
          <p:nvPr/>
        </p:nvSpPr>
        <p:spPr>
          <a:xfrm>
            <a:off x="7188200" y="3429000"/>
            <a:ext cx="4800600" cy="1569660"/>
          </a:xfrm>
          <a:prstGeom prst="rect">
            <a:avLst/>
          </a:prstGeom>
          <a:solidFill>
            <a:schemeClr val="tx1"/>
          </a:solidFill>
          <a:ln w="22225">
            <a:solidFill>
              <a:schemeClr val="bg2">
                <a:lumMod val="75000"/>
              </a:schemeClr>
            </a:solidFill>
          </a:ln>
        </p:spPr>
        <p:txBody>
          <a:bodyPr wrap="square" rtlCol="0">
            <a:spAutoFit/>
          </a:bodyPr>
          <a:lstStyle/>
          <a:p>
            <a:pPr algn="ctr"/>
            <a:r>
              <a:rPr lang="en-US" sz="4800" dirty="0" smtClean="0">
                <a:latin typeface="Calibri" pitchFamily="34" charset="0"/>
              </a:rPr>
              <a:t>Operational Plan/Framework</a:t>
            </a:r>
            <a:endParaRPr lang="en-US" sz="4800" dirty="0">
              <a:latin typeface="Calibri" pitchFamily="34" charset="0"/>
            </a:endParaRPr>
          </a:p>
        </p:txBody>
      </p:sp>
      <p:sp>
        <p:nvSpPr>
          <p:cNvPr id="9" name="TextBox 8"/>
          <p:cNvSpPr txBox="1"/>
          <p:nvPr/>
        </p:nvSpPr>
        <p:spPr>
          <a:xfrm>
            <a:off x="863600" y="3429000"/>
            <a:ext cx="6096000" cy="1569660"/>
          </a:xfrm>
          <a:prstGeom prst="rect">
            <a:avLst/>
          </a:prstGeom>
          <a:solidFill>
            <a:schemeClr val="tx1"/>
          </a:solidFill>
          <a:ln w="22225">
            <a:solidFill>
              <a:schemeClr val="bg2">
                <a:lumMod val="75000"/>
              </a:schemeClr>
            </a:solidFill>
          </a:ln>
        </p:spPr>
        <p:txBody>
          <a:bodyPr wrap="square" rtlCol="0">
            <a:spAutoFit/>
          </a:bodyPr>
          <a:lstStyle/>
          <a:p>
            <a:pPr algn="ctr"/>
            <a:r>
              <a:rPr lang="en-US" sz="4800" dirty="0" smtClean="0">
                <a:latin typeface="Calibri" pitchFamily="34" charset="0"/>
              </a:rPr>
              <a:t>Historical Consumptive Use (HCU) Analysis</a:t>
            </a:r>
            <a:endParaRPr lang="en-US" sz="4800" dirty="0">
              <a:latin typeface="Calibri" pitchFamily="34" charset="0"/>
            </a:endParaRPr>
          </a:p>
        </p:txBody>
      </p:sp>
      <p:sp>
        <p:nvSpPr>
          <p:cNvPr id="10" name="TextBox 9"/>
          <p:cNvSpPr txBox="1"/>
          <p:nvPr/>
        </p:nvSpPr>
        <p:spPr>
          <a:xfrm>
            <a:off x="900723" y="5390078"/>
            <a:ext cx="6096000" cy="1569660"/>
          </a:xfrm>
          <a:prstGeom prst="rect">
            <a:avLst/>
          </a:prstGeom>
          <a:solidFill>
            <a:schemeClr val="tx1"/>
          </a:solidFill>
          <a:ln w="22225">
            <a:solidFill>
              <a:schemeClr val="bg2">
                <a:lumMod val="75000"/>
              </a:schemeClr>
            </a:solidFill>
          </a:ln>
        </p:spPr>
        <p:txBody>
          <a:bodyPr wrap="square" rtlCol="0">
            <a:spAutoFit/>
          </a:bodyPr>
          <a:lstStyle/>
          <a:p>
            <a:pPr algn="ctr"/>
            <a:r>
              <a:rPr lang="en-US" sz="4800" dirty="0" smtClean="0">
                <a:latin typeface="Calibri" pitchFamily="34" charset="0"/>
              </a:rPr>
              <a:t>Quick, easy,</a:t>
            </a:r>
          </a:p>
          <a:p>
            <a:pPr algn="ctr"/>
            <a:r>
              <a:rPr lang="en-US" sz="4800" dirty="0" smtClean="0">
                <a:latin typeface="Calibri" pitchFamily="34" charset="0"/>
              </a:rPr>
              <a:t>Not contested</a:t>
            </a:r>
            <a:endParaRPr lang="en-US" sz="4800" dirty="0">
              <a:latin typeface="Calibri" pitchFamily="34" charset="0"/>
            </a:endParaRPr>
          </a:p>
        </p:txBody>
      </p:sp>
      <p:sp>
        <p:nvSpPr>
          <p:cNvPr id="11" name="TextBox 10"/>
          <p:cNvSpPr txBox="1"/>
          <p:nvPr/>
        </p:nvSpPr>
        <p:spPr>
          <a:xfrm>
            <a:off x="7160846" y="5390078"/>
            <a:ext cx="4827954" cy="830997"/>
          </a:xfrm>
          <a:prstGeom prst="rect">
            <a:avLst/>
          </a:prstGeom>
          <a:solidFill>
            <a:schemeClr val="tx1"/>
          </a:solidFill>
          <a:ln w="22225">
            <a:solidFill>
              <a:schemeClr val="bg2">
                <a:lumMod val="75000"/>
              </a:schemeClr>
            </a:solidFill>
          </a:ln>
        </p:spPr>
        <p:txBody>
          <a:bodyPr wrap="square" rtlCol="0">
            <a:spAutoFit/>
          </a:bodyPr>
          <a:lstStyle/>
          <a:p>
            <a:pPr algn="ctr"/>
            <a:r>
              <a:rPr lang="en-US" sz="4800" dirty="0" smtClean="0">
                <a:latin typeface="Calibri" pitchFamily="34" charset="0"/>
              </a:rPr>
              <a:t>Was </a:t>
            </a:r>
            <a:r>
              <a:rPr lang="en-US" sz="4800" dirty="0" smtClean="0">
                <a:latin typeface="Calibri" pitchFamily="34" charset="0"/>
              </a:rPr>
              <a:t>contested</a:t>
            </a:r>
            <a:endParaRPr lang="en-US" sz="4800" dirty="0">
              <a:latin typeface="Calibri" pitchFamily="34" charset="0"/>
            </a:endParaRPr>
          </a:p>
        </p:txBody>
      </p:sp>
      <p:sp>
        <p:nvSpPr>
          <p:cNvPr id="12" name="Down Arrow 11"/>
          <p:cNvSpPr/>
          <p:nvPr/>
        </p:nvSpPr>
        <p:spPr bwMode="auto">
          <a:xfrm>
            <a:off x="3378200" y="4998660"/>
            <a:ext cx="381000" cy="391418"/>
          </a:xfrm>
          <a:prstGeom prst="downArrow">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endParaRPr>
          </a:p>
        </p:txBody>
      </p:sp>
      <p:sp>
        <p:nvSpPr>
          <p:cNvPr id="14" name="Down Arrow 13"/>
          <p:cNvSpPr/>
          <p:nvPr/>
        </p:nvSpPr>
        <p:spPr bwMode="auto">
          <a:xfrm>
            <a:off x="9320823" y="4998660"/>
            <a:ext cx="381000" cy="391418"/>
          </a:xfrm>
          <a:prstGeom prst="downArrow">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endParaRPr>
          </a:p>
        </p:txBody>
      </p:sp>
      <p:sp>
        <p:nvSpPr>
          <p:cNvPr id="15" name="Down Arrow 14"/>
          <p:cNvSpPr/>
          <p:nvPr/>
        </p:nvSpPr>
        <p:spPr bwMode="auto">
          <a:xfrm>
            <a:off x="9397511" y="6221075"/>
            <a:ext cx="227623" cy="1219200"/>
          </a:xfrm>
          <a:prstGeom prst="downArrow">
            <a:avLst/>
          </a:prstGeom>
          <a:solidFill>
            <a:srgbClr val="14943F"/>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04801"/>
            <a:ext cx="11703050" cy="1143000"/>
          </a:xfrm>
        </p:spPr>
        <p:txBody>
          <a:bodyPr/>
          <a:lstStyle/>
          <a:p>
            <a:r>
              <a:rPr lang="en-US" dirty="0" smtClean="0"/>
              <a:t>Potential New Legislation</a:t>
            </a:r>
            <a:br>
              <a:rPr lang="en-US" dirty="0" smtClean="0"/>
            </a:br>
            <a:r>
              <a:rPr lang="en-US" sz="4000" b="0" dirty="0" smtClean="0"/>
              <a:t>(currently being considered by DNR/</a:t>
            </a:r>
            <a:r>
              <a:rPr lang="en-US" sz="4000" b="0" dirty="0" err="1" smtClean="0"/>
              <a:t>gov</a:t>
            </a:r>
            <a:r>
              <a:rPr lang="en-US" sz="4000" b="0" dirty="0" smtClean="0"/>
              <a:t> office)</a:t>
            </a:r>
            <a:endParaRPr lang="en-US" sz="4000" b="0"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11</a:t>
            </a:fld>
            <a:endParaRPr lang="en-US" dirty="0"/>
          </a:p>
        </p:txBody>
      </p:sp>
      <p:sp>
        <p:nvSpPr>
          <p:cNvPr id="4" name="TextBox 3"/>
          <p:cNvSpPr txBox="1"/>
          <p:nvPr/>
        </p:nvSpPr>
        <p:spPr>
          <a:xfrm>
            <a:off x="482600" y="2057400"/>
            <a:ext cx="12115800" cy="6247864"/>
          </a:xfrm>
          <a:prstGeom prst="rect">
            <a:avLst/>
          </a:prstGeom>
          <a:noFill/>
        </p:spPr>
        <p:txBody>
          <a:bodyPr wrap="square" rtlCol="0">
            <a:spAutoFit/>
          </a:bodyPr>
          <a:lstStyle/>
          <a:p>
            <a:pPr marL="457200" indent="-457200">
              <a:buFont typeface="Arial" pitchFamily="34" charset="0"/>
              <a:buChar char="•"/>
            </a:pPr>
            <a:r>
              <a:rPr lang="en-US" sz="4000" dirty="0" smtClean="0">
                <a:latin typeface="Calibri" pitchFamily="34" charset="0"/>
              </a:rPr>
              <a:t>Goal to reduce engineering and legal costs associated with a historical consumptive use analysis as one of the prohibitive factors in using an ATM</a:t>
            </a:r>
          </a:p>
          <a:p>
            <a:pPr marL="457200" indent="-457200">
              <a:buFont typeface="Arial" pitchFamily="34" charset="0"/>
              <a:buChar char="•"/>
            </a:pPr>
            <a:r>
              <a:rPr lang="en-US" sz="4000" dirty="0" smtClean="0">
                <a:latin typeface="Calibri" pitchFamily="34" charset="0"/>
              </a:rPr>
              <a:t>Direct the SEO to further develop tools and methods to simplify, streamline, and standardize HCU analyses with geographically appropriate conservative factors for statewide use (potentially through rulemaking)</a:t>
            </a:r>
          </a:p>
          <a:p>
            <a:pPr marL="457200" indent="-457200">
              <a:buFont typeface="Arial" pitchFamily="34" charset="0"/>
              <a:buChar char="•"/>
            </a:pPr>
            <a:r>
              <a:rPr lang="en-US" sz="4000" dirty="0" smtClean="0">
                <a:latin typeface="Calibri" pitchFamily="34" charset="0"/>
              </a:rPr>
              <a:t>Would not be required for a water transfer, but an option to be used that would be considered accepted and protective.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04801"/>
            <a:ext cx="11703050" cy="1143000"/>
          </a:xfrm>
        </p:spPr>
        <p:txBody>
          <a:bodyPr/>
          <a:lstStyle/>
          <a:p>
            <a:r>
              <a:rPr lang="en-US" dirty="0" smtClean="0"/>
              <a:t>And also….</a:t>
            </a:r>
            <a:endParaRPr lang="en-US" sz="4000" b="0"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12</a:t>
            </a:fld>
            <a:endParaRPr lang="en-US" dirty="0"/>
          </a:p>
        </p:txBody>
      </p:sp>
      <p:sp>
        <p:nvSpPr>
          <p:cNvPr id="4" name="TextBox 3"/>
          <p:cNvSpPr txBox="1"/>
          <p:nvPr/>
        </p:nvSpPr>
        <p:spPr>
          <a:xfrm>
            <a:off x="482600" y="2057400"/>
            <a:ext cx="12115800" cy="5016758"/>
          </a:xfrm>
          <a:prstGeom prst="rect">
            <a:avLst/>
          </a:prstGeom>
          <a:noFill/>
        </p:spPr>
        <p:txBody>
          <a:bodyPr wrap="square" rtlCol="0">
            <a:spAutoFit/>
          </a:bodyPr>
          <a:lstStyle/>
          <a:p>
            <a:pPr marL="457200" indent="-457200">
              <a:buFont typeface="Arial" pitchFamily="34" charset="0"/>
              <a:buChar char="•"/>
            </a:pPr>
            <a:r>
              <a:rPr lang="en-US" sz="4000" dirty="0" smtClean="0">
                <a:latin typeface="Calibri" pitchFamily="34" charset="0"/>
              </a:rPr>
              <a:t>DWR developed a related administrative software (ISAM operational) which is used to model water changes in near real time</a:t>
            </a:r>
          </a:p>
          <a:p>
            <a:pPr marL="457200" indent="-457200">
              <a:buFont typeface="Arial" pitchFamily="34" charset="0"/>
              <a:buChar char="•"/>
            </a:pPr>
            <a:r>
              <a:rPr lang="en-US" sz="4000" dirty="0" smtClean="0">
                <a:latin typeface="Calibri" pitchFamily="34" charset="0"/>
              </a:rPr>
              <a:t>Compares return flows from an original case to a changed case   depletion credit / return flow obligation</a:t>
            </a:r>
          </a:p>
          <a:p>
            <a:pPr marL="914400" lvl="2" indent="-457200">
              <a:buFont typeface="Arial" pitchFamily="34" charset="0"/>
              <a:buChar char="•"/>
            </a:pPr>
            <a:r>
              <a:rPr lang="en-US" sz="4000" dirty="0" smtClean="0">
                <a:latin typeface="Calibri" pitchFamily="34" charset="0"/>
              </a:rPr>
              <a:t>Could potentially be used for deficit irrigation</a:t>
            </a:r>
          </a:p>
          <a:p>
            <a:pPr marL="914400" lvl="2" indent="-457200">
              <a:buFont typeface="Arial" pitchFamily="34" charset="0"/>
              <a:buChar char="•"/>
            </a:pPr>
            <a:r>
              <a:rPr lang="en-US" sz="4000" dirty="0" smtClean="0">
                <a:latin typeface="Calibri" pitchFamily="34" charset="0"/>
              </a:rPr>
              <a:t>Might be an even better way for rotational fallowing</a:t>
            </a:r>
          </a:p>
          <a:p>
            <a:pPr marL="457200" indent="-457200">
              <a:buFont typeface="Arial" pitchFamily="34" charset="0"/>
              <a:buChar char="•"/>
            </a:pPr>
            <a:r>
              <a:rPr lang="en-US" sz="4000" dirty="0" smtClean="0">
                <a:latin typeface="Calibri" pitchFamily="34" charset="0"/>
              </a:rPr>
              <a:t>DWR could help adapt this software for your use</a:t>
            </a:r>
          </a:p>
        </p:txBody>
      </p:sp>
      <p:sp>
        <p:nvSpPr>
          <p:cNvPr id="5" name="Right Arrow 4"/>
          <p:cNvSpPr/>
          <p:nvPr/>
        </p:nvSpPr>
        <p:spPr bwMode="auto">
          <a:xfrm>
            <a:off x="3835400" y="4724400"/>
            <a:ext cx="228600" cy="304800"/>
          </a:xfrm>
          <a:prstGeom prst="rightArrow">
            <a:avLst/>
          </a:prstGeom>
          <a:solidFill>
            <a:schemeClr val="bg2">
              <a:lumMod val="75000"/>
            </a:schemeClr>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981075"/>
          </a:xfrm>
        </p:spPr>
        <p:txBody>
          <a:bodyPr/>
          <a:lstStyle/>
          <a:p>
            <a:r>
              <a:rPr lang="en-US" dirty="0" smtClean="0"/>
              <a:t>The Take-Away</a:t>
            </a:r>
            <a:endParaRPr lang="en-US"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13</a:t>
            </a:fld>
            <a:endParaRPr lang="en-US" dirty="0"/>
          </a:p>
        </p:txBody>
      </p:sp>
      <p:sp>
        <p:nvSpPr>
          <p:cNvPr id="4" name="TextBox 3"/>
          <p:cNvSpPr txBox="1"/>
          <p:nvPr/>
        </p:nvSpPr>
        <p:spPr>
          <a:xfrm>
            <a:off x="482600" y="1524000"/>
            <a:ext cx="12115800" cy="6863417"/>
          </a:xfrm>
          <a:prstGeom prst="rect">
            <a:avLst/>
          </a:prstGeom>
          <a:noFill/>
        </p:spPr>
        <p:txBody>
          <a:bodyPr wrap="square" rtlCol="0">
            <a:spAutoFit/>
          </a:bodyPr>
          <a:lstStyle/>
          <a:p>
            <a:pPr marL="457200" indent="-457200">
              <a:buFont typeface="Arial" pitchFamily="34" charset="0"/>
              <a:buChar char="•"/>
            </a:pPr>
            <a:r>
              <a:rPr lang="en-US" sz="4000" dirty="0" smtClean="0">
                <a:latin typeface="Calibri" pitchFamily="34" charset="0"/>
              </a:rPr>
              <a:t>DNR – CWDR is developing standardized and accepted methods and tools to streamline and simplify HCU analyses; in an effort to make water transactions easier and enable alternatives to traditional buy and dry</a:t>
            </a:r>
          </a:p>
          <a:p>
            <a:pPr marL="457200" indent="-457200">
              <a:buFont typeface="Arial" pitchFamily="34" charset="0"/>
              <a:buChar char="•"/>
            </a:pPr>
            <a:r>
              <a:rPr lang="en-US" sz="4000" dirty="0" smtClean="0">
                <a:latin typeface="Calibri" pitchFamily="34" charset="0"/>
              </a:rPr>
              <a:t>Several 10-year rotational fallowing pilot projects could be developed in the San Luis Valley under the HB13-1248 program.  Water from these pilot projects could potentially be used by sub-districts, towns, etc.</a:t>
            </a:r>
          </a:p>
          <a:p>
            <a:pPr marL="457200" indent="-457200">
              <a:buFont typeface="Arial" pitchFamily="34" charset="0"/>
              <a:buChar char="•"/>
            </a:pPr>
            <a:r>
              <a:rPr lang="en-US" sz="4000" dirty="0" smtClean="0">
                <a:latin typeface="Calibri" pitchFamily="34" charset="0"/>
              </a:rPr>
              <a:t>If you have interest in using the Lease Fallow Tool and/or the related near real time administrative software, please feel free to contact </a:t>
            </a:r>
            <a:r>
              <a:rPr lang="en-US" sz="4000" dirty="0" smtClean="0">
                <a:latin typeface="Calibri" pitchFamily="34" charset="0"/>
              </a:rPr>
              <a:t>me.</a:t>
            </a:r>
            <a:endParaRPr lang="en-US" sz="4000"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111327.JPG"/>
          <p:cNvPicPr>
            <a:picLocks noChangeAspect="1"/>
          </p:cNvPicPr>
          <p:nvPr/>
        </p:nvPicPr>
        <p:blipFill>
          <a:blip r:embed="rId2"/>
          <a:stretch>
            <a:fillRect/>
          </a:stretch>
        </p:blipFill>
        <p:spPr>
          <a:xfrm>
            <a:off x="0" y="0"/>
            <a:ext cx="13004800" cy="9753600"/>
          </a:xfrm>
          <a:prstGeom prst="rect">
            <a:avLst/>
          </a:prstGeom>
        </p:spPr>
      </p:pic>
      <p:sp>
        <p:nvSpPr>
          <p:cNvPr id="2" name="Title 1"/>
          <p:cNvSpPr>
            <a:spLocks noGrp="1"/>
          </p:cNvSpPr>
          <p:nvPr>
            <p:ph type="title"/>
          </p:nvPr>
        </p:nvSpPr>
        <p:spPr>
          <a:xfrm>
            <a:off x="406400" y="1371600"/>
            <a:ext cx="12192000" cy="1524000"/>
          </a:xfrm>
        </p:spPr>
        <p:txBody>
          <a:bodyPr/>
          <a:lstStyle/>
          <a:p>
            <a:r>
              <a:rPr lang="en-US" dirty="0" smtClean="0">
                <a:solidFill>
                  <a:schemeClr val="bg1"/>
                </a:solidFill>
              </a:rPr>
              <a:t>Questions?</a:t>
            </a:r>
            <a:br>
              <a:rPr lang="en-US" dirty="0" smtClean="0">
                <a:solidFill>
                  <a:schemeClr val="bg1"/>
                </a:solidFill>
              </a:rPr>
            </a:br>
            <a:r>
              <a:rPr lang="en-US" b="0" dirty="0" smtClean="0">
                <a:solidFill>
                  <a:schemeClr val="bg1"/>
                </a:solidFill>
              </a:rPr>
              <a:t>email: kelley.thompson@state.co.us</a:t>
            </a:r>
            <a:endParaRPr lang="en-US" b="0" dirty="0">
              <a:solidFill>
                <a:schemeClr val="bg1"/>
              </a:solidFill>
            </a:endParaRPr>
          </a:p>
        </p:txBody>
      </p:sp>
      <p:sp>
        <p:nvSpPr>
          <p:cNvPr id="3" name="Slide Number Placeholder 2"/>
          <p:cNvSpPr>
            <a:spLocks noGrp="1"/>
          </p:cNvSpPr>
          <p:nvPr>
            <p:ph type="sldNum" sz="quarter" idx="4"/>
          </p:nvPr>
        </p:nvSpPr>
        <p:spPr/>
        <p:txBody>
          <a:bodyPr/>
          <a:lstStyle/>
          <a:p>
            <a:fld id="{01C11DA1-B793-449E-A8F5-BADD3EB7002E}" type="slidenum">
              <a:rPr lang="en-US" smtClean="0"/>
              <a:pPr/>
              <a:t>14</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525"/>
            <a:ext cx="13004800" cy="1666875"/>
          </a:xfrm>
        </p:spPr>
        <p:txBody>
          <a:bodyPr/>
          <a:lstStyle/>
          <a:p>
            <a:r>
              <a:rPr lang="en-US" sz="4800" dirty="0" smtClean="0">
                <a:solidFill>
                  <a:schemeClr val="accent1">
                    <a:lumMod val="75000"/>
                  </a:schemeClr>
                </a:solidFill>
                <a:latin typeface="Calibri" pitchFamily="34" charset="0"/>
              </a:rPr>
              <a:t>Colorado DNR has a goal to promote alternatives to traditional buy and dry for water right changes</a:t>
            </a:r>
          </a:p>
        </p:txBody>
      </p:sp>
      <p:sp>
        <p:nvSpPr>
          <p:cNvPr id="3" name="Slide Number Placeholder 2"/>
          <p:cNvSpPr>
            <a:spLocks noGrp="1"/>
          </p:cNvSpPr>
          <p:nvPr>
            <p:ph type="sldNum" sz="quarter" idx="4"/>
          </p:nvPr>
        </p:nvSpPr>
        <p:spPr/>
        <p:txBody>
          <a:bodyPr/>
          <a:lstStyle/>
          <a:p>
            <a:fld id="{01C11DA1-B793-449E-A8F5-BADD3EB7002E}" type="slidenum">
              <a:rPr lang="en-US" smtClean="0"/>
              <a:pPr/>
              <a:t>2</a:t>
            </a:fld>
            <a:endParaRPr lang="en-US" dirty="0"/>
          </a:p>
        </p:txBody>
      </p:sp>
      <p:sp>
        <p:nvSpPr>
          <p:cNvPr id="4" name="TextBox 3"/>
          <p:cNvSpPr txBox="1"/>
          <p:nvPr/>
        </p:nvSpPr>
        <p:spPr>
          <a:xfrm>
            <a:off x="711200" y="1905000"/>
            <a:ext cx="11811000" cy="6894195"/>
          </a:xfrm>
          <a:prstGeom prst="rect">
            <a:avLst/>
          </a:prstGeom>
          <a:noFill/>
        </p:spPr>
        <p:txBody>
          <a:bodyPr wrap="square" rtlCol="0">
            <a:spAutoFit/>
          </a:bodyPr>
          <a:lstStyle/>
          <a:p>
            <a:pPr algn="ctr"/>
            <a:r>
              <a:rPr lang="en-US" sz="4800" b="1" u="sng" dirty="0" smtClean="0">
                <a:latin typeface="Calibri" pitchFamily="34" charset="0"/>
              </a:rPr>
              <a:t>ATM Rotational Fallowing Projects:</a:t>
            </a:r>
          </a:p>
          <a:p>
            <a:pPr algn="ctr"/>
            <a:endParaRPr lang="en-US" sz="4800" u="sng" dirty="0" smtClean="0">
              <a:latin typeface="Calibri" pitchFamily="34" charset="0"/>
            </a:endParaRPr>
          </a:p>
          <a:p>
            <a:pPr algn="ctr"/>
            <a:endParaRPr lang="en-US" sz="4800" u="sng" dirty="0" smtClean="0">
              <a:latin typeface="Calibri" pitchFamily="34" charset="0"/>
            </a:endParaRPr>
          </a:p>
          <a:p>
            <a:pPr algn="ctr"/>
            <a:endParaRPr lang="en-US" sz="4800" u="sng" dirty="0" smtClean="0">
              <a:latin typeface="Calibri" pitchFamily="34" charset="0"/>
            </a:endParaRPr>
          </a:p>
          <a:p>
            <a:pPr algn="ctr"/>
            <a:r>
              <a:rPr lang="en-US" sz="4800" dirty="0" smtClean="0">
                <a:solidFill>
                  <a:srgbClr val="FF0000"/>
                </a:solidFill>
                <a:latin typeface="Calibri" pitchFamily="34" charset="0"/>
              </a:rPr>
              <a:t>Water Users frequently cite engineering and legal costs associated with HCU analysis as one of the prohibitive factors for using ATMs</a:t>
            </a:r>
          </a:p>
          <a:p>
            <a:pPr algn="ctr"/>
            <a:endParaRPr lang="en-US" sz="1000" dirty="0" smtClean="0">
              <a:solidFill>
                <a:srgbClr val="FF0000"/>
              </a:solidFill>
              <a:latin typeface="Calibri" pitchFamily="34" charset="0"/>
            </a:endParaRPr>
          </a:p>
          <a:p>
            <a:pPr algn="ctr"/>
            <a:r>
              <a:rPr lang="en-US" sz="4800" dirty="0" smtClean="0">
                <a:solidFill>
                  <a:schemeClr val="bg2">
                    <a:lumMod val="75000"/>
                  </a:schemeClr>
                </a:solidFill>
                <a:latin typeface="Calibri" pitchFamily="34" charset="0"/>
              </a:rPr>
              <a:t>Rotational Fallowing: Less financial incentive per field than traditional change</a:t>
            </a:r>
          </a:p>
        </p:txBody>
      </p:sp>
      <p:sp>
        <p:nvSpPr>
          <p:cNvPr id="6" name="TextBox 5"/>
          <p:cNvSpPr txBox="1"/>
          <p:nvPr/>
        </p:nvSpPr>
        <p:spPr>
          <a:xfrm>
            <a:off x="863600" y="2743200"/>
            <a:ext cx="4800600" cy="1569660"/>
          </a:xfrm>
          <a:prstGeom prst="rect">
            <a:avLst/>
          </a:prstGeom>
          <a:solidFill>
            <a:schemeClr val="tx1"/>
          </a:solidFill>
        </p:spPr>
        <p:txBody>
          <a:bodyPr wrap="square" rtlCol="0">
            <a:spAutoFit/>
          </a:bodyPr>
          <a:lstStyle/>
          <a:p>
            <a:pPr algn="ctr"/>
            <a:r>
              <a:rPr lang="en-US" sz="4800" dirty="0" smtClean="0">
                <a:latin typeface="Calibri" pitchFamily="34" charset="0"/>
              </a:rPr>
              <a:t>Operational Plan/Framework</a:t>
            </a:r>
            <a:endParaRPr lang="en-US" sz="4800" dirty="0">
              <a:latin typeface="Calibri" pitchFamily="34" charset="0"/>
            </a:endParaRPr>
          </a:p>
        </p:txBody>
      </p:sp>
      <p:sp>
        <p:nvSpPr>
          <p:cNvPr id="7" name="TextBox 6"/>
          <p:cNvSpPr txBox="1"/>
          <p:nvPr/>
        </p:nvSpPr>
        <p:spPr>
          <a:xfrm>
            <a:off x="5969000" y="2743200"/>
            <a:ext cx="6096000" cy="1569660"/>
          </a:xfrm>
          <a:prstGeom prst="rect">
            <a:avLst/>
          </a:prstGeom>
          <a:solidFill>
            <a:schemeClr val="tx1"/>
          </a:solidFill>
        </p:spPr>
        <p:txBody>
          <a:bodyPr wrap="square" rtlCol="0">
            <a:spAutoFit/>
          </a:bodyPr>
          <a:lstStyle/>
          <a:p>
            <a:pPr algn="ctr"/>
            <a:r>
              <a:rPr lang="en-US" sz="4800" dirty="0" smtClean="0">
                <a:latin typeface="Calibri" pitchFamily="34" charset="0"/>
              </a:rPr>
              <a:t>Historical Consumptive Use (HCU) Analysis</a:t>
            </a:r>
            <a:endParaRPr lang="en-US" sz="4800" dirty="0">
              <a:latin typeface="Calibri" pitchFamily="34" charset="0"/>
            </a:endParaRPr>
          </a:p>
        </p:txBody>
      </p:sp>
      <p:sp>
        <p:nvSpPr>
          <p:cNvPr id="10" name="Down Arrow 9"/>
          <p:cNvSpPr/>
          <p:nvPr/>
        </p:nvSpPr>
        <p:spPr bwMode="auto">
          <a:xfrm>
            <a:off x="6197600" y="4267200"/>
            <a:ext cx="381000" cy="762000"/>
          </a:xfrm>
          <a:prstGeom prst="downArrow">
            <a:avLst/>
          </a:prstGeom>
          <a:solidFill>
            <a:srgbClr val="FF0000"/>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057275"/>
          </a:xfrm>
        </p:spPr>
        <p:txBody>
          <a:bodyPr/>
          <a:lstStyle/>
          <a:p>
            <a:r>
              <a:rPr lang="en-US" dirty="0" smtClean="0"/>
              <a:t>Lease Fallow Tool</a:t>
            </a:r>
            <a:endParaRPr lang="en-US"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3</a:t>
            </a:fld>
            <a:endParaRPr lang="en-US" dirty="0"/>
          </a:p>
        </p:txBody>
      </p:sp>
      <p:sp>
        <p:nvSpPr>
          <p:cNvPr id="4" name="TextBox 3"/>
          <p:cNvSpPr txBox="1"/>
          <p:nvPr/>
        </p:nvSpPr>
        <p:spPr>
          <a:xfrm>
            <a:off x="482600" y="1676400"/>
            <a:ext cx="12115800" cy="5632311"/>
          </a:xfrm>
          <a:prstGeom prst="rect">
            <a:avLst/>
          </a:prstGeom>
          <a:noFill/>
        </p:spPr>
        <p:txBody>
          <a:bodyPr wrap="square" rtlCol="0">
            <a:spAutoFit/>
          </a:bodyPr>
          <a:lstStyle/>
          <a:p>
            <a:pPr marL="457200" indent="-457200">
              <a:buFont typeface="Arial" pitchFamily="34" charset="0"/>
              <a:buChar char="•"/>
            </a:pPr>
            <a:r>
              <a:rPr lang="en-US" sz="4000" dirty="0" smtClean="0">
                <a:latin typeface="Calibri" pitchFamily="34" charset="0"/>
              </a:rPr>
              <a:t>Lease Fallow Tool (LFT) developed to simplify, standardize, and streamline the evaluation of historical consumptive use and return flows from irrigation</a:t>
            </a:r>
          </a:p>
          <a:p>
            <a:pPr marL="457200" indent="-457200">
              <a:buFont typeface="Arial" pitchFamily="34" charset="0"/>
              <a:buChar char="•"/>
            </a:pPr>
            <a:r>
              <a:rPr lang="en-US" sz="4000" dirty="0" smtClean="0">
                <a:latin typeface="Calibri" pitchFamily="34" charset="0"/>
              </a:rPr>
              <a:t>Goal to make temporary rotational fallowing projects easier using an accepted platform and methodology </a:t>
            </a:r>
          </a:p>
          <a:p>
            <a:pPr marL="457200" indent="-457200">
              <a:buFont typeface="Arial" pitchFamily="34" charset="0"/>
              <a:buChar char="•"/>
            </a:pPr>
            <a:r>
              <a:rPr lang="en-US" sz="4000" dirty="0" smtClean="0">
                <a:latin typeface="Calibri" pitchFamily="34" charset="0"/>
              </a:rPr>
              <a:t>LFT potentially enables a 1-minute or less HCU Analysis</a:t>
            </a:r>
          </a:p>
          <a:p>
            <a:pPr marL="457200" indent="-457200">
              <a:buFont typeface="Arial" pitchFamily="34" charset="0"/>
              <a:buChar char="•"/>
            </a:pPr>
            <a:r>
              <a:rPr lang="en-US" sz="4000" dirty="0" smtClean="0">
                <a:latin typeface="Calibri" pitchFamily="34" charset="0"/>
              </a:rPr>
              <a:t>Developed by CDWR and CSU under the direction of the Lease Fallow Tool technical committee with funding from the CWCB, UAWCD, SEWCD, LAVWCD, and PBWW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743075"/>
          </a:xfrm>
        </p:spPr>
        <p:txBody>
          <a:bodyPr/>
          <a:lstStyle/>
          <a:p>
            <a:r>
              <a:rPr lang="en-US" dirty="0" smtClean="0"/>
              <a:t>LFT Water Balance Schematic</a:t>
            </a:r>
            <a:br>
              <a:rPr lang="en-US" dirty="0" smtClean="0"/>
            </a:br>
            <a:r>
              <a:rPr lang="en-US" sz="4400" dirty="0" smtClean="0"/>
              <a:t>Based on ISAM / H-I Model</a:t>
            </a:r>
            <a:endParaRPr lang="en-US" sz="4400"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4</a:t>
            </a:fld>
            <a:endParaRPr lang="en-US" dirty="0"/>
          </a:p>
        </p:txBody>
      </p:sp>
      <p:pic>
        <p:nvPicPr>
          <p:cNvPr id="5" name="Content Placeholder 6" descr="RFdiagrams_LFT2.png"/>
          <p:cNvPicPr>
            <a:picLocks noChangeAspect="1"/>
          </p:cNvPicPr>
          <p:nvPr/>
        </p:nvPicPr>
        <p:blipFill>
          <a:blip r:embed="rId2" cstate="print"/>
          <a:srcRect l="7068" t="6734" r="40893" b="56226"/>
          <a:stretch>
            <a:fillRect/>
          </a:stretch>
        </p:blipFill>
        <p:spPr>
          <a:xfrm>
            <a:off x="-203200" y="2371090"/>
            <a:ext cx="13422745" cy="73825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057275"/>
          </a:xfrm>
        </p:spPr>
        <p:txBody>
          <a:bodyPr/>
          <a:lstStyle/>
          <a:p>
            <a:r>
              <a:rPr lang="en-US" dirty="0" smtClean="0"/>
              <a:t>Lease Fallow Tool</a:t>
            </a:r>
            <a:endParaRPr lang="en-US"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5</a:t>
            </a:fld>
            <a:endParaRPr lang="en-US" dirty="0"/>
          </a:p>
        </p:txBody>
      </p:sp>
      <p:sp>
        <p:nvSpPr>
          <p:cNvPr id="4" name="TextBox 3"/>
          <p:cNvSpPr txBox="1"/>
          <p:nvPr/>
        </p:nvSpPr>
        <p:spPr>
          <a:xfrm>
            <a:off x="482600" y="1524000"/>
            <a:ext cx="12115800" cy="6247864"/>
          </a:xfrm>
          <a:prstGeom prst="rect">
            <a:avLst/>
          </a:prstGeom>
          <a:noFill/>
        </p:spPr>
        <p:txBody>
          <a:bodyPr wrap="square" rtlCol="0">
            <a:spAutoFit/>
          </a:bodyPr>
          <a:lstStyle/>
          <a:p>
            <a:pPr marL="457200" indent="-457200">
              <a:buFont typeface="Arial" pitchFamily="34" charset="0"/>
              <a:buChar char="•"/>
            </a:pPr>
            <a:r>
              <a:rPr lang="en-US" sz="4000" dirty="0" smtClean="0">
                <a:latin typeface="Calibri" pitchFamily="34" charset="0"/>
              </a:rPr>
              <a:t>Based in Microsoft Excel; calls MCR program</a:t>
            </a:r>
          </a:p>
          <a:p>
            <a:pPr marL="457200" indent="-457200">
              <a:buFont typeface="Arial" pitchFamily="34" charset="0"/>
              <a:buChar char="•"/>
            </a:pPr>
            <a:r>
              <a:rPr lang="en-US" sz="4000" dirty="0" smtClean="0">
                <a:latin typeface="Calibri" pitchFamily="34" charset="0"/>
              </a:rPr>
              <a:t>Model data supplied by LFT and/or by User</a:t>
            </a:r>
          </a:p>
          <a:p>
            <a:pPr marL="457200" indent="-457200">
              <a:buFont typeface="Arial" pitchFamily="34" charset="0"/>
              <a:buChar char="•"/>
            </a:pPr>
            <a:r>
              <a:rPr lang="en-US" sz="4000" dirty="0" smtClean="0">
                <a:latin typeface="Calibri" pitchFamily="34" charset="0"/>
              </a:rPr>
              <a:t>LFT data is supplied to streamline evaluations</a:t>
            </a:r>
          </a:p>
          <a:p>
            <a:pPr marL="457200" indent="-457200"/>
            <a:r>
              <a:rPr lang="en-US" sz="4000" dirty="0" smtClean="0">
                <a:latin typeface="Calibri" pitchFamily="34" charset="0"/>
              </a:rPr>
              <a:t>	– From </a:t>
            </a:r>
            <a:r>
              <a:rPr lang="en-US" sz="4000" dirty="0" err="1" smtClean="0">
                <a:latin typeface="Calibri" pitchFamily="34" charset="0"/>
              </a:rPr>
              <a:t>Hydrobase,CDSS</a:t>
            </a:r>
            <a:r>
              <a:rPr lang="en-US" sz="4000" dirty="0" smtClean="0">
                <a:latin typeface="Calibri" pitchFamily="34" charset="0"/>
              </a:rPr>
              <a:t> </a:t>
            </a:r>
            <a:r>
              <a:rPr lang="en-US" sz="4000" dirty="0" err="1" smtClean="0">
                <a:latin typeface="Calibri" pitchFamily="34" charset="0"/>
              </a:rPr>
              <a:t>StateCU</a:t>
            </a:r>
            <a:r>
              <a:rPr lang="en-US" sz="4000" dirty="0" smtClean="0">
                <a:latin typeface="Calibri" pitchFamily="34" charset="0"/>
              </a:rPr>
              <a:t> models &amp; H-I Model</a:t>
            </a:r>
          </a:p>
          <a:p>
            <a:pPr marL="457200" indent="-457200"/>
            <a:r>
              <a:rPr lang="en-US" sz="4000" dirty="0" smtClean="0">
                <a:latin typeface="Calibri" pitchFamily="34" charset="0"/>
              </a:rPr>
              <a:t>	– Climate based (PET, </a:t>
            </a:r>
            <a:r>
              <a:rPr lang="en-US" sz="4000" dirty="0" err="1" smtClean="0">
                <a:latin typeface="Calibri" pitchFamily="34" charset="0"/>
              </a:rPr>
              <a:t>precip</a:t>
            </a:r>
            <a:r>
              <a:rPr lang="en-US" sz="4000" dirty="0" smtClean="0">
                <a:latin typeface="Calibri" pitchFamily="34" charset="0"/>
              </a:rPr>
              <a:t>., opt. winter demand)</a:t>
            </a:r>
          </a:p>
          <a:p>
            <a:pPr marL="457200" indent="-457200"/>
            <a:r>
              <a:rPr lang="en-US" sz="4000" dirty="0" smtClean="0">
                <a:latin typeface="Calibri" pitchFamily="34" charset="0"/>
              </a:rPr>
              <a:t>	– Ditch based data (Diversions, shares/ac, crop dist.)</a:t>
            </a:r>
          </a:p>
          <a:p>
            <a:pPr marL="457200" indent="-457200"/>
            <a:r>
              <a:rPr lang="en-US" sz="4000" dirty="0" smtClean="0">
                <a:latin typeface="Calibri" pitchFamily="34" charset="0"/>
              </a:rPr>
              <a:t>	– Ditch parameters (Canal losses, app </a:t>
            </a:r>
            <a:r>
              <a:rPr lang="en-US" sz="4000" dirty="0" err="1" smtClean="0">
                <a:latin typeface="Calibri" pitchFamily="34" charset="0"/>
              </a:rPr>
              <a:t>eff</a:t>
            </a:r>
            <a:r>
              <a:rPr lang="en-US" sz="4000" dirty="0" smtClean="0">
                <a:latin typeface="Calibri" pitchFamily="34" charset="0"/>
              </a:rPr>
              <a:t>, AWC, etc)</a:t>
            </a:r>
          </a:p>
          <a:p>
            <a:pPr marL="457200" indent="-457200">
              <a:buFont typeface="Arial" pitchFamily="34" charset="0"/>
              <a:buChar char="•"/>
            </a:pPr>
            <a:r>
              <a:rPr lang="en-US" sz="4000" dirty="0" smtClean="0">
                <a:latin typeface="Calibri" pitchFamily="34" charset="0"/>
              </a:rPr>
              <a:t>User must supply</a:t>
            </a:r>
          </a:p>
          <a:p>
            <a:pPr marL="457200" indent="-457200"/>
            <a:r>
              <a:rPr lang="en-US" sz="4000" dirty="0" smtClean="0">
                <a:latin typeface="Calibri" pitchFamily="34" charset="0"/>
              </a:rPr>
              <a:t>	–Acres of flood, sprinkler, or drip irrigation</a:t>
            </a:r>
          </a:p>
          <a:p>
            <a:pPr marL="457200" indent="-457200"/>
            <a:r>
              <a:rPr lang="en-US" sz="4000" dirty="0" smtClean="0">
                <a:latin typeface="Calibri" pitchFamily="34" charset="0"/>
              </a:rPr>
              <a:t>	–Ditch shares (or defaults to acreage proration)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1"/>
            <a:ext cx="11703050" cy="2133600"/>
          </a:xfrm>
        </p:spPr>
        <p:txBody>
          <a:bodyPr/>
          <a:lstStyle/>
          <a:p>
            <a:r>
              <a:rPr lang="en-US" dirty="0" smtClean="0"/>
              <a:t>Areas with LFT Data</a:t>
            </a:r>
            <a:r>
              <a:rPr lang="en-US" sz="3600" dirty="0" smtClean="0"/>
              <a:t> (LFT VERSION 6)</a:t>
            </a:r>
            <a:endParaRPr lang="en-US" sz="4400"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6</a:t>
            </a:fld>
            <a:endParaRPr lang="en-US" dirty="0"/>
          </a:p>
        </p:txBody>
      </p:sp>
      <p:pic>
        <p:nvPicPr>
          <p:cNvPr id="6" name="Content Placeholder 3" descr="datalocationsmap_color.jpg"/>
          <p:cNvPicPr>
            <a:picLocks noChangeAspect="1"/>
          </p:cNvPicPr>
          <p:nvPr/>
        </p:nvPicPr>
        <p:blipFill>
          <a:blip r:embed="rId2" cstate="print"/>
          <a:srcRect t="4747"/>
          <a:stretch>
            <a:fillRect/>
          </a:stretch>
        </p:blipFill>
        <p:spPr>
          <a:xfrm>
            <a:off x="0" y="1066800"/>
            <a:ext cx="13004800" cy="8686800"/>
          </a:xfrm>
          <a:prstGeom prst="rect">
            <a:avLst/>
          </a:prstGeom>
        </p:spPr>
      </p:pic>
      <p:sp>
        <p:nvSpPr>
          <p:cNvPr id="5" name="TextBox 4"/>
          <p:cNvSpPr txBox="1"/>
          <p:nvPr/>
        </p:nvSpPr>
        <p:spPr>
          <a:xfrm>
            <a:off x="558800" y="4114800"/>
            <a:ext cx="3962400" cy="2554545"/>
          </a:xfrm>
          <a:prstGeom prst="rect">
            <a:avLst/>
          </a:prstGeom>
          <a:solidFill>
            <a:schemeClr val="bg1"/>
          </a:solidFill>
          <a:ln w="25400">
            <a:solidFill>
              <a:srgbClr val="FF0000"/>
            </a:solidFill>
          </a:ln>
        </p:spPr>
        <p:txBody>
          <a:bodyPr wrap="square" rtlCol="0">
            <a:spAutoFit/>
          </a:bodyPr>
          <a:lstStyle/>
          <a:p>
            <a:r>
              <a:rPr lang="en-US" sz="3200" b="1" dirty="0" smtClean="0">
                <a:latin typeface="Calibri" pitchFamily="34" charset="0"/>
              </a:rPr>
              <a:t>Division 3 Data</a:t>
            </a:r>
          </a:p>
          <a:p>
            <a:pPr marL="342900" indent="-342900">
              <a:buAutoNum type="arabicParenR"/>
            </a:pPr>
            <a:r>
              <a:rPr lang="en-US" sz="3200" dirty="0" smtClean="0">
                <a:latin typeface="Calibri" pitchFamily="34" charset="0"/>
              </a:rPr>
              <a:t>From RGDSS model</a:t>
            </a:r>
          </a:p>
          <a:p>
            <a:pPr marL="342900" indent="-342900">
              <a:buAutoNum type="arabicParenR"/>
            </a:pPr>
            <a:r>
              <a:rPr lang="en-US" sz="3200" dirty="0" smtClean="0">
                <a:latin typeface="Calibri" pitchFamily="34" charset="0"/>
              </a:rPr>
              <a:t>For HB1248 Criteria and Guidelines (conservative)</a:t>
            </a:r>
            <a:endParaRPr lang="en-US" sz="3200" dirty="0">
              <a:latin typeface="Calibri" pitchFamily="34" charset="0"/>
            </a:endParaRPr>
          </a:p>
        </p:txBody>
      </p:sp>
      <p:sp>
        <p:nvSpPr>
          <p:cNvPr id="7" name="Down Arrow 6"/>
          <p:cNvSpPr/>
          <p:nvPr/>
        </p:nvSpPr>
        <p:spPr bwMode="auto">
          <a:xfrm>
            <a:off x="4064000" y="6553200"/>
            <a:ext cx="381000" cy="609600"/>
          </a:xfrm>
          <a:prstGeom prst="downArrow">
            <a:avLst/>
          </a:prstGeom>
          <a:solidFill>
            <a:srgbClr val="FF0000"/>
          </a:solidFill>
          <a:ln w="12700" cap="flat" cmpd="sng" algn="ctr">
            <a:solidFill>
              <a:srgbClr val="000000"/>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Trebuchet MS" pitchFamily="-106" charset="0"/>
              <a:ea typeface="Trebuchet MS" pitchFamily="-106" charset="0"/>
              <a:cs typeface="Trebuchet MS" pitchFamily="-106" charset="0"/>
              <a:sym typeface="Trebuchet MS" pitchFamily="-10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057275"/>
          </a:xfrm>
        </p:spPr>
        <p:txBody>
          <a:bodyPr/>
          <a:lstStyle/>
          <a:p>
            <a:r>
              <a:rPr lang="en-US" dirty="0" smtClean="0"/>
              <a:t>Lease Fallow Tool - where to get it </a:t>
            </a:r>
            <a:endParaRPr lang="en-US"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7</a:t>
            </a:fld>
            <a:endParaRPr lang="en-US" dirty="0"/>
          </a:p>
        </p:txBody>
      </p:sp>
      <p:sp>
        <p:nvSpPr>
          <p:cNvPr id="4" name="TextBox 3"/>
          <p:cNvSpPr txBox="1"/>
          <p:nvPr/>
        </p:nvSpPr>
        <p:spPr>
          <a:xfrm>
            <a:off x="482600" y="1524000"/>
            <a:ext cx="12115800" cy="5816977"/>
          </a:xfrm>
          <a:prstGeom prst="rect">
            <a:avLst/>
          </a:prstGeom>
          <a:noFill/>
        </p:spPr>
        <p:txBody>
          <a:bodyPr wrap="square" rtlCol="0">
            <a:spAutoFit/>
          </a:bodyPr>
          <a:lstStyle/>
          <a:p>
            <a:pPr marL="457200" indent="-457200">
              <a:buFont typeface="Arial" pitchFamily="34" charset="0"/>
              <a:buChar char="•"/>
            </a:pPr>
            <a:r>
              <a:rPr lang="en-US" sz="4000" dirty="0" smtClean="0">
                <a:latin typeface="Calibri" pitchFamily="34" charset="0"/>
              </a:rPr>
              <a:t>DWR website – water.state.co.us</a:t>
            </a:r>
          </a:p>
          <a:p>
            <a:pPr marL="457200" indent="-457200"/>
            <a:r>
              <a:rPr lang="en-US" sz="4000" dirty="0" smtClean="0">
                <a:latin typeface="Calibri" pitchFamily="34" charset="0"/>
              </a:rPr>
              <a:t>	click on </a:t>
            </a:r>
            <a:r>
              <a:rPr lang="en-US" sz="4000" dirty="0" err="1" smtClean="0">
                <a:latin typeface="Calibri" pitchFamily="34" charset="0"/>
              </a:rPr>
              <a:t>Data&amp;Maps</a:t>
            </a:r>
            <a:r>
              <a:rPr lang="en-US" sz="4000" dirty="0" smtClean="0">
                <a:latin typeface="Calibri" pitchFamily="34" charset="0"/>
              </a:rPr>
              <a:t>-Modeling/CDSS</a:t>
            </a:r>
          </a:p>
          <a:p>
            <a:pPr marL="457200" indent="-457200"/>
            <a:r>
              <a:rPr lang="en-US" sz="2200" dirty="0" smtClean="0">
                <a:latin typeface="Calibri" pitchFamily="34" charset="0"/>
              </a:rPr>
              <a:t>	</a:t>
            </a:r>
            <a:r>
              <a:rPr lang="en-US" sz="2200" dirty="0" smtClean="0">
                <a:latin typeface="Calibri" pitchFamily="34" charset="0"/>
                <a:hlinkClick r:id="rId2"/>
              </a:rPr>
              <a:t>http://water.state.co.us/DataMaps/ModelingCDSS/Pages/LeaseFallowTool.aspx</a:t>
            </a:r>
            <a:endParaRPr lang="en-US" sz="2200" dirty="0" smtClean="0">
              <a:latin typeface="Calibri" pitchFamily="34" charset="0"/>
            </a:endParaRPr>
          </a:p>
          <a:p>
            <a:pPr marL="457200" indent="-457200"/>
            <a:endParaRPr lang="en-US" sz="2200" dirty="0" smtClean="0">
              <a:latin typeface="Calibri" pitchFamily="34" charset="0"/>
            </a:endParaRPr>
          </a:p>
          <a:p>
            <a:pPr marL="457200" indent="-457200">
              <a:buFont typeface="Arial" pitchFamily="34" charset="0"/>
              <a:buChar char="•"/>
            </a:pPr>
            <a:r>
              <a:rPr lang="en-US" sz="4000" dirty="0" smtClean="0">
                <a:latin typeface="Calibri" pitchFamily="34" charset="0"/>
              </a:rPr>
              <a:t>CWCB website – cwcb.state.co.us</a:t>
            </a:r>
          </a:p>
          <a:p>
            <a:pPr marL="457200" indent="-457200"/>
            <a:r>
              <a:rPr lang="en-US" sz="4000" dirty="0" smtClean="0">
                <a:latin typeface="Calibri" pitchFamily="34" charset="0"/>
              </a:rPr>
              <a:t>	click on Technical Resources</a:t>
            </a:r>
          </a:p>
          <a:p>
            <a:pPr marL="457200" indent="-457200"/>
            <a:r>
              <a:rPr lang="en-US" sz="2000" dirty="0" smtClean="0">
                <a:latin typeface="Calibri" pitchFamily="34" charset="0"/>
              </a:rPr>
              <a:t>	</a:t>
            </a:r>
            <a:r>
              <a:rPr lang="en-US" sz="2200" dirty="0" smtClean="0">
                <a:latin typeface="Calibri" pitchFamily="34" charset="0"/>
                <a:hlinkClick r:id="rId3"/>
              </a:rPr>
              <a:t>http://cwcb.state.co.us/water-management/water-projects-programs/Pages/LeaseFallowTool.aspx</a:t>
            </a:r>
            <a:endParaRPr lang="en-US" sz="2200" dirty="0" smtClean="0">
              <a:latin typeface="Calibri" pitchFamily="34" charset="0"/>
            </a:endParaRPr>
          </a:p>
          <a:p>
            <a:pPr marL="457200" indent="-457200"/>
            <a:endParaRPr lang="en-US" sz="2200" dirty="0" smtClean="0">
              <a:latin typeface="Calibri" pitchFamily="34" charset="0"/>
            </a:endParaRPr>
          </a:p>
          <a:p>
            <a:pPr marL="457200" indent="-457200">
              <a:buFont typeface="Arial" pitchFamily="34" charset="0"/>
              <a:buChar char="•"/>
            </a:pPr>
            <a:r>
              <a:rPr lang="en-US" sz="4000" dirty="0" smtClean="0">
                <a:latin typeface="Calibri" pitchFamily="34" charset="0"/>
              </a:rPr>
              <a:t>CDSS website – cdss.state.co.us</a:t>
            </a:r>
          </a:p>
          <a:p>
            <a:pPr marL="457200" indent="-457200"/>
            <a:r>
              <a:rPr lang="en-US" sz="4000" dirty="0" smtClean="0">
                <a:latin typeface="Calibri" pitchFamily="34" charset="0"/>
              </a:rPr>
              <a:t>	click on Software Products</a:t>
            </a:r>
          </a:p>
          <a:p>
            <a:pPr marL="457200" indent="-457200"/>
            <a:r>
              <a:rPr lang="en-US" sz="2200" dirty="0" smtClean="0">
                <a:latin typeface="Calibri" pitchFamily="34" charset="0"/>
              </a:rPr>
              <a:t>	http://cdss.state.co.us/software/Pages/ LeaseFallowTool.aspx</a:t>
            </a:r>
          </a:p>
          <a:p>
            <a:pPr marL="457200" indent="-457200"/>
            <a:endParaRPr lang="en-US" sz="2200"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04801"/>
            <a:ext cx="11703050" cy="1143000"/>
          </a:xfrm>
        </p:spPr>
        <p:txBody>
          <a:bodyPr/>
          <a:lstStyle/>
          <a:p>
            <a:r>
              <a:rPr lang="en-US" dirty="0" smtClean="0"/>
              <a:t>HB13-1248</a:t>
            </a:r>
            <a:br>
              <a:rPr lang="en-US" dirty="0" smtClean="0"/>
            </a:br>
            <a:r>
              <a:rPr lang="en-US" dirty="0" smtClean="0"/>
              <a:t>Lease Fallow Pilot Projects</a:t>
            </a:r>
            <a:endParaRPr lang="en-US"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8</a:t>
            </a:fld>
            <a:endParaRPr lang="en-US" dirty="0"/>
          </a:p>
        </p:txBody>
      </p:sp>
      <p:pic>
        <p:nvPicPr>
          <p:cNvPr id="5" name="Picture 4"/>
          <p:cNvPicPr>
            <a:picLocks noChangeAspect="1" noChangeArrowheads="1"/>
          </p:cNvPicPr>
          <p:nvPr/>
        </p:nvPicPr>
        <p:blipFill>
          <a:blip r:embed="rId2"/>
          <a:srcRect l="16111" t="10667" r="15000" b="10222"/>
          <a:stretch>
            <a:fillRect/>
          </a:stretch>
        </p:blipFill>
        <p:spPr bwMode="auto">
          <a:xfrm>
            <a:off x="0" y="419509"/>
            <a:ext cx="13004800" cy="9334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04801"/>
            <a:ext cx="11703050" cy="1143000"/>
          </a:xfrm>
        </p:spPr>
        <p:txBody>
          <a:bodyPr/>
          <a:lstStyle/>
          <a:p>
            <a:r>
              <a:rPr lang="en-US" dirty="0" smtClean="0"/>
              <a:t>HB13-1248</a:t>
            </a:r>
            <a:br>
              <a:rPr lang="en-US" dirty="0" smtClean="0"/>
            </a:br>
            <a:r>
              <a:rPr lang="en-US" dirty="0" smtClean="0"/>
              <a:t>Lease Fallow Pilot Projects</a:t>
            </a:r>
            <a:endParaRPr lang="en-US" dirty="0"/>
          </a:p>
        </p:txBody>
      </p:sp>
      <p:sp>
        <p:nvSpPr>
          <p:cNvPr id="3" name="Slide Number Placeholder 2"/>
          <p:cNvSpPr>
            <a:spLocks noGrp="1"/>
          </p:cNvSpPr>
          <p:nvPr>
            <p:ph type="sldNum" sz="quarter" idx="4"/>
          </p:nvPr>
        </p:nvSpPr>
        <p:spPr/>
        <p:txBody>
          <a:bodyPr/>
          <a:lstStyle/>
          <a:p>
            <a:fld id="{01C11DA1-B793-449E-A8F5-BADD3EB7002E}" type="slidenum">
              <a:rPr lang="en-US" smtClean="0"/>
              <a:pPr/>
              <a:t>9</a:t>
            </a:fld>
            <a:endParaRPr lang="en-US" dirty="0"/>
          </a:p>
        </p:txBody>
      </p:sp>
      <p:sp>
        <p:nvSpPr>
          <p:cNvPr id="4" name="TextBox 3"/>
          <p:cNvSpPr txBox="1"/>
          <p:nvPr/>
        </p:nvSpPr>
        <p:spPr>
          <a:xfrm>
            <a:off x="482600" y="2057400"/>
            <a:ext cx="12115800" cy="7092017"/>
          </a:xfrm>
          <a:prstGeom prst="rect">
            <a:avLst/>
          </a:prstGeom>
          <a:noFill/>
        </p:spPr>
        <p:txBody>
          <a:bodyPr wrap="square" rtlCol="0">
            <a:spAutoFit/>
          </a:bodyPr>
          <a:lstStyle/>
          <a:p>
            <a:pPr marL="457200" indent="-457200">
              <a:buFont typeface="Arial" pitchFamily="34" charset="0"/>
              <a:buChar char="•"/>
            </a:pPr>
            <a:r>
              <a:rPr lang="en-US" sz="4000" dirty="0" smtClean="0">
                <a:latin typeface="Calibri" pitchFamily="34" charset="0"/>
              </a:rPr>
              <a:t>Goal to develop methods and understanding of how to design rotational fallowing-leasing and test efficacy as an alternative to permanent agricultural dry-up. </a:t>
            </a:r>
          </a:p>
          <a:p>
            <a:pPr marL="457200" indent="-457200">
              <a:buFont typeface="Arial" pitchFamily="34" charset="0"/>
              <a:buChar char="•"/>
            </a:pPr>
            <a:r>
              <a:rPr lang="en-US" sz="4000" dirty="0" smtClean="0">
                <a:latin typeface="Calibri" pitchFamily="34" charset="0"/>
              </a:rPr>
              <a:t>Funding for 10 rotational fallowing pilot projects; up to 3 in each basin; fallowing limited to 3 of 10 years</a:t>
            </a:r>
          </a:p>
          <a:p>
            <a:pPr marL="457200" indent="-457200">
              <a:buFont typeface="Arial" pitchFamily="34" charset="0"/>
              <a:buChar char="•"/>
            </a:pPr>
            <a:r>
              <a:rPr lang="en-US" sz="4000" dirty="0" smtClean="0">
                <a:latin typeface="Calibri" pitchFamily="34" charset="0"/>
              </a:rPr>
              <a:t>Originally for lease for municipal use, but SB15-198 adds agricultural, </a:t>
            </a:r>
            <a:r>
              <a:rPr lang="en-US" sz="4000" dirty="0" err="1" smtClean="0">
                <a:latin typeface="Calibri" pitchFamily="34" charset="0"/>
              </a:rPr>
              <a:t>env</a:t>
            </a:r>
            <a:r>
              <a:rPr lang="en-US" sz="4000" dirty="0" smtClean="0">
                <a:latin typeface="Calibri" pitchFamily="34" charset="0"/>
              </a:rPr>
              <a:t>., rec., and industrial uses</a:t>
            </a:r>
          </a:p>
          <a:p>
            <a:pPr marL="457200" indent="-457200">
              <a:buFont typeface="Arial" pitchFamily="34" charset="0"/>
              <a:buChar char="•"/>
            </a:pPr>
            <a:r>
              <a:rPr lang="en-US" sz="4000" dirty="0" smtClean="0">
                <a:latin typeface="Calibri" pitchFamily="34" charset="0"/>
              </a:rPr>
              <a:t>CWCB and DWR/SEO authorized to administer program</a:t>
            </a:r>
          </a:p>
          <a:p>
            <a:pPr marL="457200" indent="-457200">
              <a:buFont typeface="Arial" pitchFamily="34" charset="0"/>
              <a:buChar char="•"/>
            </a:pPr>
            <a:r>
              <a:rPr lang="en-US" sz="4000" dirty="0" smtClean="0">
                <a:latin typeface="Calibri" pitchFamily="34" charset="0"/>
              </a:rPr>
              <a:t>SEO established conservative criteria and guidelines</a:t>
            </a:r>
          </a:p>
          <a:p>
            <a:pPr marL="457200" indent="-457200">
              <a:buFont typeface="Arial" pitchFamily="34" charset="0"/>
              <a:buChar char="•"/>
            </a:pPr>
            <a:r>
              <a:rPr lang="en-US" sz="4000" dirty="0" smtClean="0">
                <a:latin typeface="Calibri" pitchFamily="34" charset="0"/>
              </a:rPr>
              <a:t>Criteria and Guidelines specify that proposed pilot projects shall be evaluated with the Lease Fallow Tool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2.xml><?xml version="1.0" encoding="utf-8"?>
<a:theme xmlns:a="http://schemas.openxmlformats.org/drawingml/2006/main" name="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6" charset="0"/>
            <a:ea typeface="Trebuchet MS" pitchFamily="-106" charset="0"/>
            <a:cs typeface="Trebuchet MS" pitchFamily="-106" charset="0"/>
            <a:sym typeface="Trebuchet MS" pitchFamily="-106"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10262</TotalTime>
  <Words>612</Words>
  <Application>Microsoft Office PowerPoint</Application>
  <PresentationFormat>Custom</PresentationFormat>
  <Paragraphs>98</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Avenir</vt:lpstr>
      <vt:lpstr>Calibri</vt:lpstr>
      <vt:lpstr>Trebuchet MS</vt:lpstr>
      <vt:lpstr>Wingdings</vt:lpstr>
      <vt:lpstr>1_Office Theme</vt:lpstr>
      <vt:lpstr>Office Theme</vt:lpstr>
      <vt:lpstr>Making Water Transactions Easier with the Lease Fallow Tool (LFT)</vt:lpstr>
      <vt:lpstr>Colorado DNR has a goal to promote alternatives to traditional buy and dry for water right changes</vt:lpstr>
      <vt:lpstr>Lease Fallow Tool</vt:lpstr>
      <vt:lpstr>LFT Water Balance Schematic Based on ISAM / H-I Model</vt:lpstr>
      <vt:lpstr>Lease Fallow Tool</vt:lpstr>
      <vt:lpstr>Areas with LFT Data (LFT VERSION 6)</vt:lpstr>
      <vt:lpstr>Lease Fallow Tool - where to get it </vt:lpstr>
      <vt:lpstr>HB13-1248 Lease Fallow Pilot Projects</vt:lpstr>
      <vt:lpstr>HB13-1248 Lease Fallow Pilot Projects</vt:lpstr>
      <vt:lpstr>HB13-1248 Catlin/SuperDitch Pilot Project</vt:lpstr>
      <vt:lpstr>Potential New Legislation (currently being considered by DNR/gov office)</vt:lpstr>
      <vt:lpstr>And also….</vt:lpstr>
      <vt:lpstr>The Take-Away</vt:lpstr>
      <vt:lpstr>Questions? email: kelley.thompson@state.co.us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Kelley Thompson</dc:creator>
  <cp:lastModifiedBy>Darwin</cp:lastModifiedBy>
  <cp:revision>446</cp:revision>
  <dcterms:created xsi:type="dcterms:W3CDTF">2014-01-16T23:28:42Z</dcterms:created>
  <dcterms:modified xsi:type="dcterms:W3CDTF">2017-02-26T23:34:55Z</dcterms:modified>
</cp:coreProperties>
</file>