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316" r:id="rId4"/>
    <p:sldId id="306" r:id="rId5"/>
    <p:sldId id="314" r:id="rId6"/>
    <p:sldId id="279" r:id="rId7"/>
    <p:sldId id="281" r:id="rId8"/>
    <p:sldId id="284" r:id="rId9"/>
    <p:sldId id="313" r:id="rId10"/>
    <p:sldId id="294" r:id="rId11"/>
    <p:sldId id="287" r:id="rId12"/>
    <p:sldId id="301" r:id="rId13"/>
    <p:sldId id="312" r:id="rId14"/>
    <p:sldId id="307" r:id="rId15"/>
    <p:sldId id="291" r:id="rId16"/>
    <p:sldId id="311" r:id="rId17"/>
    <p:sldId id="315" r:id="rId18"/>
    <p:sldId id="296" r:id="rId19"/>
  </p:sldIdLst>
  <p:sldSz cx="9144000" cy="6858000" type="letter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336600"/>
    <a:srgbClr val="339933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4" autoAdjust="0"/>
    <p:restoredTop sz="94660"/>
  </p:normalViewPr>
  <p:slideViewPr>
    <p:cSldViewPr>
      <p:cViewPr varScale="1">
        <p:scale>
          <a:sx n="116" d="100"/>
          <a:sy n="116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4119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D5CFFB48-C1BF-4F8D-87B1-110AFBC5E7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4119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B687854B-62E7-468D-B6F8-43E1187B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9AF8-DE33-47CC-9BD0-0168D209112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6" y="3362325"/>
            <a:ext cx="7489825" cy="318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4D82-6F6B-4B63-85B0-2AC3A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D572-0C29-485F-BDB3-F3CD7B8E8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6D01-A226-4289-BE73-2E7E799F1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353AB-30CE-4D4C-A44B-DA3E56315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ED20-0FCE-485E-A031-4FC6B08CA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8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4E51-0D4A-4B9A-81DF-6699DA648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22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9589-334E-49D7-89CB-374031920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5C19-565B-4969-AF54-15B7604E5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6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D56F-F3DE-4ACE-8C2F-304D7C7B7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E999-02EA-41F4-A0E8-77470E29B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6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805B-83F9-4CD8-8964-B5954094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6075-9C5D-4148-ABA2-6FB4D5EC0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45A05C-AB9C-459F-BEC9-28B714E087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588196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CCA / Partners for Western Conservation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1806" y="1371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srgbClr val="FFFF00"/>
                </a:solidFill>
              </a:rPr>
              <a:t>Ag Water </a:t>
            </a:r>
            <a:r>
              <a:rPr lang="en-US" sz="3200" dirty="0" err="1">
                <a:solidFill>
                  <a:srgbClr val="FFFF00"/>
                </a:solidFill>
              </a:rPr>
              <a:t>NetWORK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406" y="3824342"/>
            <a:ext cx="7162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900" dirty="0">
                <a:solidFill>
                  <a:srgbClr val="FFFF00"/>
                </a:solidFill>
              </a:rPr>
              <a:t>Phil Brink,  Consulting Coordinator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995492" y="2514600"/>
            <a:ext cx="73865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900" dirty="0">
                <a:solidFill>
                  <a:srgbClr val="FFFF00"/>
                </a:solidFill>
              </a:rPr>
              <a:t>Goal:  Keeping Ag Water Connected with Ag 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484412"/>
            <a:ext cx="11684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100"/>
            <a:ext cx="78018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6229"/>
            <a:ext cx="7696200" cy="59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6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69900"/>
            <a:ext cx="786429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8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381000"/>
            <a:ext cx="7794702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8" y="471026"/>
            <a:ext cx="7703962" cy="5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7294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122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Examples of Comments Received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$ needed for irrigation efficiency upgrades.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Need more funding &amp; options for lease programs.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Leasing is only appealing with crop prices are low.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Not sure how small producers could participate.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information is needed on risks / benefits.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If we use less water, they will take the “extra.” 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Family involved in Catlin Lease-Fallow project. I see no negative community impacts, only positive. </a:t>
            </a:r>
          </a:p>
          <a:p>
            <a:pPr marL="34290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 bottom line is: control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82527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76200"/>
            <a:ext cx="8839200" cy="639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Summary of Survey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About 2/3rds of respondents expressed interest in leasing.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Reduced total delivery was preferred over other leasing practices.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Income diversification was seen as the greatest advantage of ag water leasing.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There is concern that water rights could be put in jeopardy.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Acceptable lease rates will vary with location.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research and information is needed about cropping systems and soil quality under reduced or fallow irrigation.</a:t>
            </a:r>
            <a:endParaRPr lang="en-US" sz="23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0868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Ag Water </a:t>
            </a:r>
            <a:r>
              <a:rPr lang="en-US" sz="3600" dirty="0" err="1">
                <a:solidFill>
                  <a:srgbClr val="FFFF00"/>
                </a:solidFill>
              </a:rPr>
              <a:t>NetWORK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833253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FF00"/>
                </a:solidFill>
              </a:rPr>
              <a:t>Questions? Phil Brink (303) 475-3453 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</a:rPr>
              <a:t>or phil@brinkinc.biz </a:t>
            </a:r>
            <a:endParaRPr lang="en-US" sz="2600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3" y="2819400"/>
            <a:ext cx="4348669" cy="32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186922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www.coloradocattle.org/agwaternetwork.aspx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6172200"/>
            <a:ext cx="53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rgbClr val="FFFF00"/>
                </a:solidFill>
              </a:rPr>
              <a:t>Partial Funding from the Walton Family Foundation  </a:t>
            </a:r>
          </a:p>
          <a:p>
            <a:pPr lvl="0" algn="ctr"/>
            <a:r>
              <a:rPr lang="en-US" sz="1500" i="1" dirty="0">
                <a:solidFill>
                  <a:srgbClr val="FFFF00"/>
                </a:solidFill>
              </a:rPr>
              <a:t>www.waltonfamilyfoundation.org/</a:t>
            </a:r>
          </a:p>
        </p:txBody>
      </p:sp>
    </p:spTree>
    <p:extLst>
      <p:ext uri="{BB962C8B-B14F-4D97-AF65-F5344CB8AC3E}">
        <p14:creationId xmlns:p14="http://schemas.microsoft.com/office/powerpoint/2010/main" val="297267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20" y="431800"/>
            <a:ext cx="76554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What Colorado town is this?</a:t>
            </a:r>
          </a:p>
          <a:p>
            <a:pPr lvl="0"/>
            <a:r>
              <a:rPr lang="en-US" sz="2900" dirty="0">
                <a:solidFill>
                  <a:srgbClr val="FFFF00"/>
                </a:solidFill>
              </a:rPr>
              <a:t>Hints:  It’s named after a mountain, and it’s home to about 100,000 residents.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8" y="2133600"/>
            <a:ext cx="745804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63123" y="425053"/>
            <a:ext cx="81439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dirty="0">
                <a:solidFill>
                  <a:srgbClr val="FFFF00"/>
                </a:solidFill>
              </a:rPr>
              <a:t>Longmont Water Use: 2010 = 16,258 AF*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6474378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FFFF00"/>
                </a:solidFill>
              </a:rPr>
              <a:t>* </a:t>
            </a:r>
            <a:r>
              <a:rPr lang="en-US" sz="1300" dirty="0">
                <a:solidFill>
                  <a:srgbClr val="FFFF00"/>
                </a:solidFill>
              </a:rPr>
              <a:t>Source: City of Longmont Water Demand Evaluation report; Jan. 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123" y="1151046"/>
            <a:ext cx="815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300" dirty="0">
                <a:solidFill>
                  <a:srgbClr val="FFFF00"/>
                </a:solidFill>
              </a:rPr>
              <a:t>Almost equal to Mountain Home Reservoir</a:t>
            </a:r>
          </a:p>
          <a:p>
            <a:pPr lvl="0"/>
            <a:r>
              <a:rPr lang="en-US" sz="3300" dirty="0">
                <a:solidFill>
                  <a:srgbClr val="FFFF00"/>
                </a:solidFill>
              </a:rPr>
              <a:t> (17,370 AF)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99493"/>
            <a:ext cx="3200400" cy="3605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08" y="1828800"/>
            <a:ext cx="4276441" cy="45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19" y="431800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State Water Plan – November, 2015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7176" y="1011143"/>
            <a:ext cx="7953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Population: up to 10M by 2050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M &amp; I water gap: 560,000 AF / </a:t>
            </a:r>
            <a:r>
              <a:rPr lang="en-US" sz="2900" dirty="0" err="1">
                <a:solidFill>
                  <a:srgbClr val="FFFF00"/>
                </a:solidFill>
              </a:rPr>
              <a:t>yr</a:t>
            </a:r>
            <a:endParaRPr lang="en-US" sz="2900" dirty="0">
              <a:solidFill>
                <a:srgbClr val="FFFF00"/>
              </a:solidFill>
            </a:endParaRP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500K to 700K </a:t>
            </a:r>
            <a:r>
              <a:rPr lang="en-US" sz="2900" dirty="0" err="1">
                <a:solidFill>
                  <a:srgbClr val="FFFF00"/>
                </a:solidFill>
              </a:rPr>
              <a:t>irrig</a:t>
            </a:r>
            <a:r>
              <a:rPr lang="en-US" sz="2900" dirty="0">
                <a:solidFill>
                  <a:srgbClr val="FFFF00"/>
                </a:solidFill>
              </a:rPr>
              <a:t>. acres lost if no changes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endParaRPr lang="en-US" sz="2900" dirty="0">
              <a:solidFill>
                <a:srgbClr val="FFFF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764535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3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19" y="431800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State Water Plan (continued…)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922" y="1219200"/>
            <a:ext cx="7346878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Identifies 3 methods to close the demand - supply gap</a:t>
            </a:r>
          </a:p>
          <a:p>
            <a:pPr lvl="0">
              <a:spcBef>
                <a:spcPts val="300"/>
              </a:spcBef>
              <a:spcAft>
                <a:spcPts val="1200"/>
              </a:spcAft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1.  Conservation</a:t>
            </a:r>
          </a:p>
          <a:p>
            <a:pPr marL="514350" lvl="0" indent="-514350">
              <a:spcBef>
                <a:spcPts val="300"/>
              </a:spcBef>
              <a:spcAft>
                <a:spcPts val="1200"/>
              </a:spcAft>
              <a:buAutoNum type="arabicPeriod" startAt="2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Storage</a:t>
            </a:r>
          </a:p>
          <a:p>
            <a:pPr marL="514350" lvl="0" indent="-514350">
              <a:spcBef>
                <a:spcPts val="300"/>
              </a:spcBef>
              <a:spcAft>
                <a:spcPts val="1200"/>
              </a:spcAft>
              <a:buAutoNum type="arabicPeriod" startAt="2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Ag water leasing (goal: 50,000 AF / </a:t>
            </a:r>
            <a:r>
              <a:rPr lang="en-US" sz="2900" dirty="0" err="1">
                <a:solidFill>
                  <a:srgbClr val="FFFF00"/>
                </a:solidFill>
              </a:rPr>
              <a:t>yr</a:t>
            </a:r>
            <a:r>
              <a:rPr lang="en-US" sz="29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7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381000"/>
            <a:ext cx="7924800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Ag water leasing represent opportunity to preserve  irrigated agriculture in Colorado</a:t>
            </a:r>
          </a:p>
          <a:p>
            <a:pPr lvl="0"/>
            <a:endParaRPr lang="en-US" sz="2900" dirty="0">
              <a:solidFill>
                <a:srgbClr val="FFFF00"/>
              </a:solidFill>
            </a:endParaRPr>
          </a:p>
          <a:p>
            <a:pPr lvl="0"/>
            <a:r>
              <a:rPr lang="en-US" sz="2900" dirty="0">
                <a:solidFill>
                  <a:srgbClr val="FFFF00"/>
                </a:solidFill>
              </a:rPr>
              <a:t>Ag water survey:</a:t>
            </a:r>
          </a:p>
          <a:p>
            <a:pPr lvl="0"/>
            <a:endParaRPr lang="en-US" sz="29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Web-based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Collaboration with Colorado Corn, CLA, CPPC, Ag Council, CAWA, TNC, individuals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25 questions + comment section 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260+ returned surveys</a:t>
            </a:r>
          </a:p>
        </p:txBody>
      </p:sp>
    </p:spTree>
    <p:extLst>
      <p:ext uri="{BB962C8B-B14F-4D97-AF65-F5344CB8AC3E}">
        <p14:creationId xmlns:p14="http://schemas.microsoft.com/office/powerpoint/2010/main" val="31378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FF00"/>
                </a:solidFill>
              </a:rPr>
              <a:t>Survey Responses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7772400" cy="55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9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73948"/>
            <a:ext cx="7689859" cy="56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799"/>
            <a:ext cx="7467600" cy="60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2678"/>
      </p:ext>
    </p:extLst>
  </p:cSld>
  <p:clrMapOvr>
    <a:masterClrMapping/>
  </p:clrMapOvr>
</p:sld>
</file>

<file path=ppt/theme/theme1.xml><?xml version="1.0" encoding="utf-8"?>
<a:theme xmlns:a="http://schemas.openxmlformats.org/drawingml/2006/main" name="Grass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Grass Background</Template>
  <TotalTime>15603</TotalTime>
  <Words>442</Words>
  <Application>Microsoft Office PowerPoint</Application>
  <PresentationFormat>Letter Paper (8.5x11 in)</PresentationFormat>
  <Paragraphs>75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BinnerD</vt:lpstr>
      <vt:lpstr>Calibri</vt:lpstr>
      <vt:lpstr>Grass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PhilBrink</dc:creator>
  <cp:lastModifiedBy>Phil Brink</cp:lastModifiedBy>
  <cp:revision>424</cp:revision>
  <cp:lastPrinted>2016-11-29T04:06:53Z</cp:lastPrinted>
  <dcterms:created xsi:type="dcterms:W3CDTF">2016-01-05T21:37:51Z</dcterms:created>
  <dcterms:modified xsi:type="dcterms:W3CDTF">2017-02-27T15:59:05Z</dcterms:modified>
</cp:coreProperties>
</file>