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8" r:id="rId4"/>
    <p:sldId id="273" r:id="rId5"/>
    <p:sldId id="257" r:id="rId6"/>
    <p:sldId id="264" r:id="rId7"/>
    <p:sldId id="260" r:id="rId8"/>
    <p:sldId id="261" r:id="rId9"/>
    <p:sldId id="268" r:id="rId10"/>
    <p:sldId id="271" r:id="rId11"/>
    <p:sldId id="272" r:id="rId12"/>
    <p:sldId id="275" r:id="rId13"/>
    <p:sldId id="277" r:id="rId14"/>
    <p:sldId id="27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9966FF"/>
    <a:srgbClr val="02C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0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SERVER\gmd4\SD6\scatter%20plot%20e2013%20-%20modified%202-19-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SERVER\gmd4\SD6\sat%20thick%20data%2004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9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90" b="1" i="0" baseline="0" dirty="0" smtClean="0"/>
              <a:t>AF (X 1000) V DECLINE (FT)</a:t>
            </a:r>
            <a:endParaRPr lang="en-US" sz="2090" b="1" i="0" baseline="0" dirty="0"/>
          </a:p>
        </c:rich>
      </c:tx>
      <c:layout>
        <c:manualLayout>
          <c:xMode val="edge"/>
          <c:yMode val="edge"/>
          <c:x val="0.41774449389478496"/>
          <c:y val="1.156359888333876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6062565350062951E-2"/>
          <c:y val="8.27025715672004E-2"/>
          <c:w val="0.93962849156050621"/>
          <c:h val="0.8537402529923934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3.6534792906984186E-2"/>
                  <c:y val="4.885691144502125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8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Sheet1!$CD$27:$CP$27</c:f>
              <c:numCache>
                <c:formatCode>General</c:formatCode>
                <c:ptCount val="13"/>
                <c:pt idx="0">
                  <c:v>33.85</c:v>
                </c:pt>
                <c:pt idx="1">
                  <c:v>33.08</c:v>
                </c:pt>
                <c:pt idx="2">
                  <c:v>28.59</c:v>
                </c:pt>
                <c:pt idx="3">
                  <c:v>28.2</c:v>
                </c:pt>
                <c:pt idx="4">
                  <c:v>22.53</c:v>
                </c:pt>
                <c:pt idx="5">
                  <c:v>27.19</c:v>
                </c:pt>
                <c:pt idx="6">
                  <c:v>26.69</c:v>
                </c:pt>
                <c:pt idx="7">
                  <c:v>33.6</c:v>
                </c:pt>
                <c:pt idx="8">
                  <c:v>20.5</c:v>
                </c:pt>
                <c:pt idx="9">
                  <c:v>20.5</c:v>
                </c:pt>
                <c:pt idx="10">
                  <c:v>17.3</c:v>
                </c:pt>
                <c:pt idx="11">
                  <c:v>19</c:v>
                </c:pt>
                <c:pt idx="12">
                  <c:v>14.1</c:v>
                </c:pt>
              </c:numCache>
            </c:numRef>
          </c:xVal>
          <c:yVal>
            <c:numRef>
              <c:f>Sheet1!$CD$28:$CP$28</c:f>
              <c:numCache>
                <c:formatCode>General</c:formatCode>
                <c:ptCount val="13"/>
                <c:pt idx="0">
                  <c:v>-2.944285714285706</c:v>
                </c:pt>
                <c:pt idx="1">
                  <c:v>-2.1914285714285699</c:v>
                </c:pt>
                <c:pt idx="2">
                  <c:v>-1.8771428571428632</c:v>
                </c:pt>
                <c:pt idx="3">
                  <c:v>-1.83</c:v>
                </c:pt>
                <c:pt idx="4">
                  <c:v>-1.0528571428571436</c:v>
                </c:pt>
                <c:pt idx="5">
                  <c:v>-0.96285714285714208</c:v>
                </c:pt>
                <c:pt idx="6">
                  <c:v>-1.7214285714285751</c:v>
                </c:pt>
                <c:pt idx="7">
                  <c:v>-2.0042857142857122</c:v>
                </c:pt>
                <c:pt idx="8">
                  <c:v>-0.47285714285713915</c:v>
                </c:pt>
                <c:pt idx="9">
                  <c:v>-1.1657142857142893</c:v>
                </c:pt>
                <c:pt idx="10">
                  <c:v>8.2857E-2</c:v>
                </c:pt>
                <c:pt idx="11">
                  <c:v>-1.1599999999999999</c:v>
                </c:pt>
                <c:pt idx="12">
                  <c:v>-2.5000000000000001E-2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371520"/>
        <c:axId val="103373056"/>
      </c:scatterChart>
      <c:valAx>
        <c:axId val="103371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73056"/>
        <c:crosses val="autoZero"/>
        <c:crossBetween val="midCat"/>
      </c:valAx>
      <c:valAx>
        <c:axId val="10337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71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SAT THICKNESS (FT)</a:t>
            </a:r>
          </a:p>
        </c:rich>
      </c:tx>
      <c:layout>
        <c:manualLayout>
          <c:xMode val="edge"/>
          <c:yMode val="edge"/>
          <c:x val="0.43939270998065305"/>
          <c:y val="2.090800477897251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07S 29W 05BBB 01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Sheet1!$B$2:$R$2</c:f>
              <c:numCache>
                <c:formatCode>0.00</c:formatCode>
                <c:ptCount val="17"/>
                <c:pt idx="0">
                  <c:v>90.84</c:v>
                </c:pt>
                <c:pt idx="1">
                  <c:v>89.69</c:v>
                </c:pt>
                <c:pt idx="2">
                  <c:v>86.74</c:v>
                </c:pt>
                <c:pt idx="3">
                  <c:v>86.41</c:v>
                </c:pt>
                <c:pt idx="4">
                  <c:v>83.45</c:v>
                </c:pt>
                <c:pt idx="5">
                  <c:v>83.02</c:v>
                </c:pt>
                <c:pt idx="7">
                  <c:v>80.06</c:v>
                </c:pt>
                <c:pt idx="8">
                  <c:v>78.760000000000005</c:v>
                </c:pt>
                <c:pt idx="9">
                  <c:v>78.3</c:v>
                </c:pt>
                <c:pt idx="10">
                  <c:v>77.400000000000006</c:v>
                </c:pt>
                <c:pt idx="11">
                  <c:v>76.7</c:v>
                </c:pt>
                <c:pt idx="12">
                  <c:v>75</c:v>
                </c:pt>
                <c:pt idx="13">
                  <c:v>74.300000000000011</c:v>
                </c:pt>
                <c:pt idx="14">
                  <c:v>73.319999999999993</c:v>
                </c:pt>
                <c:pt idx="15">
                  <c:v>72.800000000000011</c:v>
                </c:pt>
                <c:pt idx="16">
                  <c:v>71.930000000000007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07S 29W 27CCC 01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Sheet1!$B$3:$R$3</c:f>
              <c:numCache>
                <c:formatCode>0.00</c:formatCode>
                <c:ptCount val="17"/>
                <c:pt idx="0">
                  <c:v>74.22</c:v>
                </c:pt>
                <c:pt idx="1">
                  <c:v>73.099999999999994</c:v>
                </c:pt>
                <c:pt idx="2">
                  <c:v>68.449999999999989</c:v>
                </c:pt>
                <c:pt idx="3">
                  <c:v>65.210000000000008</c:v>
                </c:pt>
                <c:pt idx="4">
                  <c:v>63.539999999999992</c:v>
                </c:pt>
                <c:pt idx="5">
                  <c:v>61.830000000000013</c:v>
                </c:pt>
                <c:pt idx="6">
                  <c:v>60.69</c:v>
                </c:pt>
                <c:pt idx="7">
                  <c:v>57.949999999999989</c:v>
                </c:pt>
                <c:pt idx="8">
                  <c:v>56.370000000000005</c:v>
                </c:pt>
                <c:pt idx="9">
                  <c:v>54.81</c:v>
                </c:pt>
                <c:pt idx="10">
                  <c:v>53.300000000000011</c:v>
                </c:pt>
                <c:pt idx="11">
                  <c:v>51.599999999999994</c:v>
                </c:pt>
                <c:pt idx="12">
                  <c:v>49.650000000000006</c:v>
                </c:pt>
                <c:pt idx="13">
                  <c:v>49.150000000000006</c:v>
                </c:pt>
                <c:pt idx="14">
                  <c:v>48.400000000000006</c:v>
                </c:pt>
                <c:pt idx="15">
                  <c:v>49.419999999999987</c:v>
                </c:pt>
                <c:pt idx="16">
                  <c:v>48.550000000000011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07S 29W 30ABA 01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Sheet1!$B$4:$R$4</c:f>
              <c:numCache>
                <c:formatCode>0.00</c:formatCode>
                <c:ptCount val="17"/>
                <c:pt idx="0">
                  <c:v>85.09</c:v>
                </c:pt>
                <c:pt idx="1">
                  <c:v>85.19</c:v>
                </c:pt>
                <c:pt idx="2">
                  <c:v>81.949999999999989</c:v>
                </c:pt>
                <c:pt idx="3">
                  <c:v>71.94</c:v>
                </c:pt>
                <c:pt idx="4">
                  <c:v>77.960000000000008</c:v>
                </c:pt>
                <c:pt idx="5">
                  <c:v>75.210000000000008</c:v>
                </c:pt>
                <c:pt idx="7">
                  <c:v>71.25</c:v>
                </c:pt>
                <c:pt idx="8">
                  <c:v>69.490000000000009</c:v>
                </c:pt>
                <c:pt idx="9">
                  <c:v>68.59</c:v>
                </c:pt>
                <c:pt idx="10">
                  <c:v>71.25</c:v>
                </c:pt>
                <c:pt idx="11">
                  <c:v>66.349999999999994</c:v>
                </c:pt>
                <c:pt idx="12">
                  <c:v>63.5</c:v>
                </c:pt>
                <c:pt idx="13">
                  <c:v>64.050000000000011</c:v>
                </c:pt>
                <c:pt idx="14">
                  <c:v>62.599999999999994</c:v>
                </c:pt>
                <c:pt idx="15">
                  <c:v>63.16</c:v>
                </c:pt>
                <c:pt idx="16">
                  <c:v>61.84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08S 29W 01BDD 01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Sheet1!$B$5:$R$5</c:f>
              <c:numCache>
                <c:formatCode>General</c:formatCode>
                <c:ptCount val="17"/>
                <c:pt idx="0">
                  <c:v>85.41</c:v>
                </c:pt>
                <c:pt idx="1">
                  <c:v>84.22</c:v>
                </c:pt>
                <c:pt idx="2">
                  <c:v>81.759999999999991</c:v>
                </c:pt>
                <c:pt idx="3">
                  <c:v>79.889999999999986</c:v>
                </c:pt>
                <c:pt idx="4">
                  <c:v>77.490000000000009</c:v>
                </c:pt>
                <c:pt idx="5">
                  <c:v>77.289999999999992</c:v>
                </c:pt>
                <c:pt idx="7">
                  <c:v>75.759999999999991</c:v>
                </c:pt>
                <c:pt idx="8">
                  <c:v>72.699999999999989</c:v>
                </c:pt>
                <c:pt idx="9">
                  <c:v>71.900000000000006</c:v>
                </c:pt>
                <c:pt idx="10">
                  <c:v>70.349999999999994</c:v>
                </c:pt>
                <c:pt idx="11">
                  <c:v>69.400000000000006</c:v>
                </c:pt>
                <c:pt idx="12">
                  <c:v>67.449999999999989</c:v>
                </c:pt>
                <c:pt idx="13">
                  <c:v>66.56</c:v>
                </c:pt>
                <c:pt idx="14">
                  <c:v>65.41</c:v>
                </c:pt>
                <c:pt idx="15">
                  <c:v>65.06</c:v>
                </c:pt>
                <c:pt idx="16">
                  <c:v>64.72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08S 30W 05CDD 01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Sheet1!$B$6:$R$6</c:f>
              <c:numCache>
                <c:formatCode>General</c:formatCode>
                <c:ptCount val="17"/>
                <c:pt idx="1">
                  <c:v>92.68</c:v>
                </c:pt>
                <c:pt idx="2">
                  <c:v>88.72999999999999</c:v>
                </c:pt>
                <c:pt idx="3">
                  <c:v>88.02000000000001</c:v>
                </c:pt>
                <c:pt idx="4">
                  <c:v>83.69</c:v>
                </c:pt>
                <c:pt idx="5">
                  <c:v>80.759999999999991</c:v>
                </c:pt>
                <c:pt idx="6">
                  <c:v>83.94</c:v>
                </c:pt>
                <c:pt idx="7">
                  <c:v>81.050000000000011</c:v>
                </c:pt>
                <c:pt idx="8">
                  <c:v>79.63</c:v>
                </c:pt>
                <c:pt idx="9">
                  <c:v>78.259999999999991</c:v>
                </c:pt>
                <c:pt idx="10">
                  <c:v>75.699999999999989</c:v>
                </c:pt>
                <c:pt idx="11">
                  <c:v>75.099999999999994</c:v>
                </c:pt>
                <c:pt idx="12">
                  <c:v>72.050000000000011</c:v>
                </c:pt>
                <c:pt idx="13">
                  <c:v>72.599999999999994</c:v>
                </c:pt>
                <c:pt idx="14">
                  <c:v>71.300000000000011</c:v>
                </c:pt>
                <c:pt idx="15">
                  <c:v>71.31</c:v>
                </c:pt>
                <c:pt idx="16">
                  <c:v>69.81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08S 30W 11CBC 01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Sheet1!$B$7:$R$7</c:f>
              <c:numCache>
                <c:formatCode>General</c:formatCode>
                <c:ptCount val="17"/>
                <c:pt idx="0">
                  <c:v>84.22999999999999</c:v>
                </c:pt>
                <c:pt idx="1">
                  <c:v>82.259999999999991</c:v>
                </c:pt>
                <c:pt idx="2">
                  <c:v>78.62</c:v>
                </c:pt>
                <c:pt idx="3">
                  <c:v>75.72</c:v>
                </c:pt>
                <c:pt idx="4">
                  <c:v>68.150000000000006</c:v>
                </c:pt>
                <c:pt idx="5">
                  <c:v>64.009999999999991</c:v>
                </c:pt>
                <c:pt idx="6">
                  <c:v>66.860000000000014</c:v>
                </c:pt>
                <c:pt idx="7">
                  <c:v>63.900000000000006</c:v>
                </c:pt>
                <c:pt idx="8">
                  <c:v>61.5</c:v>
                </c:pt>
                <c:pt idx="9">
                  <c:v>60.419999999999987</c:v>
                </c:pt>
                <c:pt idx="10">
                  <c:v>58.550000000000011</c:v>
                </c:pt>
                <c:pt idx="11">
                  <c:v>57.349999999999994</c:v>
                </c:pt>
                <c:pt idx="12">
                  <c:v>55.699999999999989</c:v>
                </c:pt>
                <c:pt idx="13">
                  <c:v>54.710000000000008</c:v>
                </c:pt>
                <c:pt idx="14">
                  <c:v>55.289999999999992</c:v>
                </c:pt>
                <c:pt idx="15">
                  <c:v>55.949999999999989</c:v>
                </c:pt>
                <c:pt idx="16">
                  <c:v>53.889999999999986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34496"/>
        <c:axId val="103440384"/>
      </c:lineChart>
      <c:catAx>
        <c:axId val="10343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40384"/>
        <c:crosses val="autoZero"/>
        <c:auto val="1"/>
        <c:lblAlgn val="ctr"/>
        <c:lblOffset val="100"/>
        <c:noMultiLvlLbl val="0"/>
      </c:catAx>
      <c:valAx>
        <c:axId val="103440384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3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2F0052-E4CC-43CD-8E10-30EDC37A8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691FAC6-A5DB-4E79-AB84-036348897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DA7026-925F-4CB4-9777-02C0713F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A9C7-618C-4402-A140-27A1DBBE204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839F30-9D0A-45C3-8A92-C564C8E3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454E8F-08DF-412B-81ED-63D8FB29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7E0-25B9-4D88-B275-7E163493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F40412-35EB-4395-9513-B83FB28E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5AC1C2-0A02-4D90-B374-487E204EC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E0539E-DAC0-4F8E-B62D-1D51D354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A9C7-618C-4402-A140-27A1DBBE204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16AF33-D375-436B-A22E-8CD9D2FB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723FCB-7EF3-469A-B5F9-7F135592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7E0-25B9-4D88-B275-7E163493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5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EEC392D-A811-45B5-9DD1-70F8E9206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9397CE-8DEA-4286-859D-633916CAC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0D6F4C-63EA-4083-93EA-DE334590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A9C7-618C-4402-A140-27A1DBBE204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1B9277-B807-4D78-8E4D-8DE97F53C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8BE382-087A-4D06-89D7-80B82A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7E0-25B9-4D88-B275-7E163493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6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5D5A0F-BE2C-4EA0-8CE7-4D4E0378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12D66D-1F2C-4761-A977-BE592DBA2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AE6D5E-963B-4897-884C-D7AD87C48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A9C7-618C-4402-A140-27A1DBBE204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20599F-B1D5-4454-8910-08E8BDB0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73E525-F302-4670-A5E0-6E41DB24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7E0-25B9-4D88-B275-7E163493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8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C9385C-5BDD-46E8-A18A-401DAB46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1B5E2D-3384-4395-9B61-F60B1BF2D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CF546C-8B72-4C3A-82E1-3620B6D0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A9C7-618C-4402-A140-27A1DBBE204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FAD3C0-4FF6-4653-94CF-772C251C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35118B-958C-4E08-AB3C-99B7F12D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7E0-25B9-4D88-B275-7E163493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0C8CCC-A483-4FB6-8D53-E9A37B59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5EE4EC-F0A5-4832-B8B6-778C1BF4B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29FCDE8-7A81-402D-9D44-3EF27BD2D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FB78A0-5438-4262-810B-4CF1C5DEB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A9C7-618C-4402-A140-27A1DBBE204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37FE79-432D-4E5B-85EA-7FECE61B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95C0E46-6528-4D20-93E2-1FF7343E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7E0-25B9-4D88-B275-7E163493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D26A80-BE6F-40BE-B395-0F458F44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A8D9BD-52FF-4133-A329-1DF6F8727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001EA1-ABF3-40B1-834E-6CB753394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8839699-E9C2-487C-A139-200E8B179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014D3F6-9B8D-4CAD-B540-9CEA3BBF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8FFD6A5-0078-4A8F-A6FF-B40500F6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A9C7-618C-4402-A140-27A1DBBE204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89F6EC6-62F4-45C5-9638-21E8D7A3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859C70-894E-4ABC-A098-94F62203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7E0-25B9-4D88-B275-7E163493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8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121FD5-B3D6-46A0-83FD-1B0E101E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CD3CCC-5209-41A6-B678-46ACF9C7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A9C7-618C-4402-A140-27A1DBBE204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0E5A17-096D-426F-B629-946751E4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CA227D-3B28-460D-A42C-09754338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7E0-25B9-4D88-B275-7E163493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0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7C36F12-9832-43F4-B076-B2A6CE62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A9C7-618C-4402-A140-27A1DBBE204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4816499-D044-4509-98F6-520BEBA5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8F33021-788C-4CEB-8CAB-72111FDB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7E0-25B9-4D88-B275-7E163493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9C90EB-CCA6-461A-949B-11DF002E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2DA151-9D74-4DE9-B573-F867A80B6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A54F67E-8E78-48FA-B922-AEF12A23D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204996-2518-4265-A6C2-9EB96524A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A9C7-618C-4402-A140-27A1DBBE204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00BB2C-853D-4B0F-8AC5-83385BD9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567414-A8FB-4805-BF4F-6E67D7A4E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7E0-25B9-4D88-B275-7E163493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6B458B-1C54-4323-B4E9-212177CB4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DB12063-CAF0-4CB5-B503-83C84E535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D307AD-31DD-4745-A9E4-EFF1BA752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263769-A231-4AD2-B4C8-DCEC8255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A9C7-618C-4402-A140-27A1DBBE204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901EC4-A0E0-447F-B6ED-19F895B1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01864C-E3C6-4891-BFDA-92559FAF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7E0-25B9-4D88-B275-7E163493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0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CF33F58-1B3E-4CA5-B794-F4AB7353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88CB3A-EC32-45FB-9909-C57BE6799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9CDF13-B5E2-42E0-BC01-29DB491F4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A9C7-618C-4402-A140-27A1DBBE204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9CD8D4-D784-4A28-B659-9BFA7A12E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B31997-B307-462E-84DB-0773CFCFF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57E0-25B9-4D88-B275-7E1634939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md4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WATER CONSERVATION EFFORTS IN NW KANSAS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SD-6 LEMA</a:t>
            </a:r>
          </a:p>
          <a:p>
            <a:r>
              <a:rPr lang="en-US" b="1" dirty="0"/>
              <a:t>DISTRICT-WIDE </a:t>
            </a:r>
            <a:r>
              <a:rPr lang="en-US" b="1" dirty="0" smtClean="0"/>
              <a:t>LEMA</a:t>
            </a:r>
          </a:p>
          <a:p>
            <a:r>
              <a:rPr lang="en-US" b="1" dirty="0" smtClean="0"/>
              <a:t>Ray Luhman, Manager GMD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11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SD-6 SATURATED THICKNESS FROM</a:t>
            </a:r>
            <a:br>
              <a:rPr lang="en-US" b="1" dirty="0" smtClean="0"/>
            </a:br>
            <a:r>
              <a:rPr lang="en-US" b="1" dirty="0" smtClean="0"/>
              <a:t>OBSERVATION WELLS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8072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0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SD-6 RENEWED FOR 2018 - 2022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The SD-6 advisory committee recommended to the GMD 4 Board that a new LEMA be established for the period 2018 – 2022.  The recommendation also contained a carry-over clause that would allow those with sufficient water left from the 1</a:t>
            </a:r>
            <a:r>
              <a:rPr lang="en-US" baseline="30000" dirty="0" smtClean="0"/>
              <a:t>st</a:t>
            </a:r>
            <a:r>
              <a:rPr lang="en-US" dirty="0" smtClean="0"/>
              <a:t> LEMA to carry-over a maximum of 5 inches per acre (1 inch per year) into the new LEMA.</a:t>
            </a:r>
          </a:p>
          <a:p>
            <a:endParaRPr lang="en-US" dirty="0"/>
          </a:p>
          <a:p>
            <a:r>
              <a:rPr lang="en-US" dirty="0" smtClean="0"/>
              <a:t>Hearings have been held and the new LEMA is authorized by DWR.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GMD 4 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2018 First year of implementation</a:t>
            </a:r>
          </a:p>
          <a:p>
            <a:r>
              <a:rPr lang="en-US" sz="4400" dirty="0" smtClean="0"/>
              <a:t>Action driven by GMD 4 Board of Directors</a:t>
            </a:r>
          </a:p>
          <a:p>
            <a:r>
              <a:rPr lang="en-US" sz="4400" dirty="0" smtClean="0"/>
              <a:t>Public Meetings</a:t>
            </a:r>
          </a:p>
          <a:p>
            <a:r>
              <a:rPr lang="en-US" sz="4400" dirty="0" smtClean="0"/>
              <a:t>Legal Challenges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81" y="167376"/>
            <a:ext cx="8455844" cy="6534061"/>
          </a:xfrm>
        </p:spPr>
      </p:pic>
    </p:spTree>
    <p:extLst>
      <p:ext uri="{BB962C8B-B14F-4D97-AF65-F5344CB8AC3E}">
        <p14:creationId xmlns:p14="http://schemas.microsoft.com/office/powerpoint/2010/main" val="20093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Conservation Areas (WCA)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K.S.A. 82a-745:  </a:t>
            </a:r>
            <a:r>
              <a:rPr lang="en-US" dirty="0"/>
              <a:t>a simple, streamlined and flexible tool that allows any water right owner or group of owners the opportunity to develop a management plan to reduce withdrawals in an effort to extend the usable life of the Ogallala-High Plains Aquifer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Currently 5 in GMD 4</a:t>
            </a:r>
          </a:p>
          <a:p>
            <a:r>
              <a:rPr lang="en-US" dirty="0" smtClean="0"/>
              <a:t>25 Statewide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4300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Questions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??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endParaRPr lang="en-US" dirty="0" smtClean="0">
              <a:latin typeface="Bookman Old Style" panose="02050604050505020204" pitchFamily="18" charset="0"/>
            </a:endParaRPr>
          </a:p>
          <a:p>
            <a:pPr marL="109728" indent="0" algn="ctr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Ray </a:t>
            </a:r>
            <a:r>
              <a:rPr lang="en-US" dirty="0" err="1" smtClean="0">
                <a:latin typeface="Bookman Old Style" panose="02050604050505020204" pitchFamily="18" charset="0"/>
              </a:rPr>
              <a:t>Luhman</a:t>
            </a:r>
            <a:endParaRPr lang="en-US" dirty="0" smtClean="0">
              <a:latin typeface="Bookman Old Style" panose="02050604050505020204" pitchFamily="18" charset="0"/>
            </a:endParaRPr>
          </a:p>
          <a:p>
            <a:pPr marL="109728" indent="0" algn="ctr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rluhman@gmd4.org</a:t>
            </a:r>
          </a:p>
          <a:p>
            <a:pPr marL="109728" indent="0" algn="ctr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(785) 462-3915</a:t>
            </a:r>
          </a:p>
          <a:p>
            <a:pPr marL="109728" indent="0" algn="ctr">
              <a:buNone/>
            </a:pPr>
            <a:endParaRPr lang="en-US" dirty="0" smtClean="0">
              <a:latin typeface="Bookman Old Style" panose="02050604050505020204" pitchFamily="18" charset="0"/>
            </a:endParaRPr>
          </a:p>
          <a:p>
            <a:pPr marL="109728" indent="0" algn="ctr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PO BOX 905</a:t>
            </a:r>
            <a:endParaRPr lang="en-US" dirty="0">
              <a:latin typeface="Bookman Old Style" panose="02050604050505020204" pitchFamily="18" charset="0"/>
            </a:endParaRPr>
          </a:p>
          <a:p>
            <a:pPr marL="109728" indent="0" algn="ctr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1290 West 4</a:t>
            </a:r>
            <a:r>
              <a:rPr lang="en-US" baseline="30000" dirty="0" smtClean="0">
                <a:latin typeface="Bookman Old Style" panose="02050604050505020204" pitchFamily="18" charset="0"/>
              </a:rPr>
              <a:t>th</a:t>
            </a:r>
            <a:r>
              <a:rPr lang="en-US" dirty="0" smtClean="0">
                <a:latin typeface="Bookman Old Style" panose="02050604050505020204" pitchFamily="18" charset="0"/>
              </a:rPr>
              <a:t> Street</a:t>
            </a:r>
          </a:p>
          <a:p>
            <a:pPr marL="109728" indent="0" algn="ctr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Colby, Kansas</a:t>
            </a:r>
          </a:p>
          <a:p>
            <a:pPr marL="109728" indent="0" algn="ctr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67701</a:t>
            </a:r>
          </a:p>
          <a:p>
            <a:pPr marL="109728" indent="0" algn="ctr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pPr marL="109728" indent="0" algn="ctr">
              <a:buNone/>
            </a:pPr>
            <a:r>
              <a:rPr lang="en-US" b="1" dirty="0">
                <a:latin typeface="Bookman Old Style" panose="02050604050505020204" pitchFamily="18" charset="0"/>
                <a:hlinkClick r:id="rId2"/>
              </a:rPr>
              <a:t>http://www.gmd4.org</a:t>
            </a:r>
            <a:r>
              <a:rPr lang="en-US" dirty="0" smtClean="0">
                <a:latin typeface="Bookman Old Style" panose="02050604050505020204" pitchFamily="18" charset="0"/>
                <a:hlinkClick r:id="rId2"/>
              </a:rPr>
              <a:t>/</a:t>
            </a:r>
            <a:endParaRPr lang="en-US" dirty="0" smtClean="0">
              <a:latin typeface="Bookman Old Style" panose="02050604050505020204" pitchFamily="18" charset="0"/>
            </a:endParaRPr>
          </a:p>
          <a:p>
            <a:pPr marL="109728" indent="0" algn="ctr">
              <a:buNone/>
            </a:pP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LEMA:  Local Enhanced Management Area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Created in 2012</a:t>
            </a:r>
          </a:p>
          <a:p>
            <a:pPr algn="l"/>
            <a:r>
              <a:rPr lang="en-US" b="1" cap="small" dirty="0"/>
              <a:t>K.S.A. 82a-1041</a:t>
            </a:r>
          </a:p>
          <a:p>
            <a:pPr algn="l"/>
            <a:r>
              <a:rPr lang="en-US" dirty="0"/>
              <a:t>Groundwater management districts (GMDs) are granted the authority to initiate a public hearing process to consider a specific conservation plan to meet local goals.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7930"/>
            <a:ext cx="10515600" cy="5839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(2) determining the permissible total withdrawal of groundwater in the local enhanced </a:t>
            </a:r>
            <a:r>
              <a:rPr lang="en-US" dirty="0" smtClean="0"/>
              <a:t>management </a:t>
            </a:r>
            <a:r>
              <a:rPr lang="en-US" dirty="0"/>
              <a:t>area each day, month or year, and, insofar as may be </a:t>
            </a:r>
            <a:r>
              <a:rPr lang="en-US" dirty="0" smtClean="0"/>
              <a:t>reasonably done</a:t>
            </a:r>
            <a:r>
              <a:rPr lang="en-US" dirty="0"/>
              <a:t>, the chief </a:t>
            </a:r>
            <a:r>
              <a:rPr lang="en-US" dirty="0" smtClean="0"/>
              <a:t>engineer </a:t>
            </a:r>
            <a:r>
              <a:rPr lang="en-US" dirty="0"/>
              <a:t>shall apportion such permissible total withdrawal among the valid groundwater right </a:t>
            </a:r>
            <a:r>
              <a:rPr lang="en-US" dirty="0" smtClean="0"/>
              <a:t>holders </a:t>
            </a:r>
            <a:r>
              <a:rPr lang="en-US" dirty="0"/>
              <a:t>in such area in accordance with the relative dates of priority of such rights;</a:t>
            </a:r>
          </a:p>
          <a:p>
            <a:pPr marL="0" indent="0">
              <a:buNone/>
            </a:pPr>
            <a:r>
              <a:rPr lang="en-US" dirty="0"/>
              <a:t>(3) reducing the permissible withdrawal of groundwater by </a:t>
            </a:r>
            <a:r>
              <a:rPr lang="en-US" dirty="0" smtClean="0"/>
              <a:t>any </a:t>
            </a:r>
            <a:r>
              <a:rPr lang="en-US" dirty="0"/>
              <a:t>one or more appropriators </a:t>
            </a:r>
            <a:r>
              <a:rPr lang="en-US" dirty="0" smtClean="0"/>
              <a:t>thereof</a:t>
            </a:r>
            <a:r>
              <a:rPr lang="en-US" dirty="0"/>
              <a:t>, or by wells in the local enhanced management area;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SD-6 BASIC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10461" cy="4351338"/>
          </a:xfrm>
        </p:spPr>
        <p:txBody>
          <a:bodyPr/>
          <a:lstStyle/>
          <a:p>
            <a:r>
              <a:rPr lang="en-US" dirty="0" smtClean="0"/>
              <a:t>99 SECTIONS</a:t>
            </a:r>
          </a:p>
          <a:p>
            <a:r>
              <a:rPr lang="en-US" dirty="0" smtClean="0"/>
              <a:t>193 WELLS</a:t>
            </a:r>
          </a:p>
          <a:p>
            <a:pPr lvl="1"/>
            <a:r>
              <a:rPr lang="en-US" dirty="0" smtClean="0"/>
              <a:t>183 IRR</a:t>
            </a:r>
          </a:p>
          <a:p>
            <a:pPr lvl="1"/>
            <a:r>
              <a:rPr lang="en-US" dirty="0" smtClean="0"/>
              <a:t>7 STK</a:t>
            </a:r>
          </a:p>
          <a:p>
            <a:pPr lvl="1"/>
            <a:r>
              <a:rPr lang="en-US" dirty="0" smtClean="0"/>
              <a:t>2 MULTI-USE</a:t>
            </a:r>
          </a:p>
          <a:p>
            <a:pPr lvl="1"/>
            <a:r>
              <a:rPr lang="en-US" dirty="0" smtClean="0"/>
              <a:t>1 REC</a:t>
            </a:r>
          </a:p>
          <a:p>
            <a:r>
              <a:rPr lang="en-US" dirty="0" smtClean="0"/>
              <a:t>56,481 AF APPROPRIATED</a:t>
            </a:r>
          </a:p>
          <a:p>
            <a:r>
              <a:rPr lang="en-US" dirty="0" smtClean="0"/>
              <a:t>AVERAGED 27,800 AF PUMPED 2008 – 2012 (49.2 % OF APPROPRIATED)</a:t>
            </a:r>
            <a:endParaRPr lang="en-US" dirty="0"/>
          </a:p>
          <a:p>
            <a:r>
              <a:rPr lang="en-US" dirty="0" smtClean="0"/>
              <a:t>AVERAGED 18,455 AF PUMPED 2013 – 2017 (32.7 % OF APPROPRIATED)</a:t>
            </a:r>
          </a:p>
        </p:txBody>
      </p:sp>
    </p:spTree>
    <p:extLst>
      <p:ext uri="{BB962C8B-B14F-4D97-AF65-F5344CB8AC3E}">
        <p14:creationId xmlns:p14="http://schemas.microsoft.com/office/powerpoint/2010/main" val="38447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1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SD-6 AREA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00" y="923278"/>
            <a:ext cx="8405541" cy="5865148"/>
          </a:xfrm>
        </p:spPr>
      </p:pic>
    </p:spTree>
    <p:extLst>
      <p:ext uri="{BB962C8B-B14F-4D97-AF65-F5344CB8AC3E}">
        <p14:creationId xmlns:p14="http://schemas.microsoft.com/office/powerpoint/2010/main" val="2710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AD09F4-85B4-4C7E-92CF-AA4C8F41C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SD6 LEMA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020BDA-C2A0-4234-9870-2DB9ABD8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Numerous public meetings held with stakeholders to determine components</a:t>
            </a:r>
          </a:p>
          <a:p>
            <a:r>
              <a:rPr lang="en-US" dirty="0" smtClean="0"/>
              <a:t>55</a:t>
            </a:r>
            <a:r>
              <a:rPr lang="en-US" dirty="0"/>
              <a:t>” over 5 years per eligible </a:t>
            </a:r>
            <a:r>
              <a:rPr lang="en-US" dirty="0" smtClean="0"/>
              <a:t>acre for IRR</a:t>
            </a:r>
          </a:p>
          <a:p>
            <a:r>
              <a:rPr lang="en-US" dirty="0" smtClean="0"/>
              <a:t>12 gallons/head/day for STK</a:t>
            </a:r>
          </a:p>
          <a:p>
            <a:r>
              <a:rPr lang="en-US" dirty="0" smtClean="0"/>
              <a:t>90% of current allocation for REC</a:t>
            </a:r>
            <a:endParaRPr lang="en-US" dirty="0"/>
          </a:p>
          <a:p>
            <a:r>
              <a:rPr lang="en-US" dirty="0"/>
              <a:t>Cannot exceed annual authorized quantity</a:t>
            </a:r>
          </a:p>
          <a:p>
            <a:r>
              <a:rPr lang="en-US" dirty="0"/>
              <a:t>0 – 35% individual water right reduction</a:t>
            </a:r>
          </a:p>
          <a:p>
            <a:r>
              <a:rPr lang="en-US" dirty="0"/>
              <a:t>Goal of </a:t>
            </a:r>
            <a:r>
              <a:rPr lang="en-US" dirty="0" smtClean="0"/>
              <a:t>approximate 20</a:t>
            </a:r>
            <a:r>
              <a:rPr lang="en-US" dirty="0"/>
              <a:t>% regional reduction compared to previous 5 years</a:t>
            </a:r>
          </a:p>
          <a:p>
            <a:r>
              <a:rPr lang="en-US" dirty="0"/>
              <a:t>Goal of 114,000 AF 2013 – </a:t>
            </a:r>
            <a:r>
              <a:rPr lang="en-US" dirty="0" smtClean="0"/>
              <a:t>2017 </a:t>
            </a:r>
            <a:endParaRPr lang="en-US" dirty="0"/>
          </a:p>
          <a:p>
            <a:r>
              <a:rPr lang="en-US" dirty="0"/>
              <a:t>Approximately 89,200 AF pumped</a:t>
            </a:r>
          </a:p>
          <a:p>
            <a:r>
              <a:rPr lang="en-US" dirty="0"/>
              <a:t>Umbrella accounts</a:t>
            </a:r>
          </a:p>
          <a:p>
            <a:r>
              <a:rPr lang="en-US" dirty="0"/>
              <a:t>Transfers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SD-6 IRRIGATION USAGE 2013 - 2017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73" y="1302026"/>
            <a:ext cx="9175968" cy="4874937"/>
          </a:xfrm>
        </p:spPr>
      </p:pic>
    </p:spTree>
    <p:extLst>
      <p:ext uri="{BB962C8B-B14F-4D97-AF65-F5344CB8AC3E}">
        <p14:creationId xmlns:p14="http://schemas.microsoft.com/office/powerpoint/2010/main" val="3516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SD-6 WATER TABLE DEPTHS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2" y="1302026"/>
            <a:ext cx="11707504" cy="7841974"/>
          </a:xfrm>
        </p:spPr>
      </p:pic>
    </p:spTree>
    <p:extLst>
      <p:ext uri="{BB962C8B-B14F-4D97-AF65-F5344CB8AC3E}">
        <p14:creationId xmlns:p14="http://schemas.microsoft.com/office/powerpoint/2010/main" val="33787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128470"/>
              </p:ext>
            </p:extLst>
          </p:nvPr>
        </p:nvGraphicFramePr>
        <p:xfrm>
          <a:off x="272805" y="409208"/>
          <a:ext cx="10515600" cy="6589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46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2456</TotalTime>
  <Words>474</Words>
  <Application>Microsoft Office PowerPoint</Application>
  <PresentationFormat>Custom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WATER CONSERVATION EFFORTS IN NW KANSAS</vt:lpstr>
      <vt:lpstr>LEMA:  Local Enhanced Management Area</vt:lpstr>
      <vt:lpstr>PowerPoint Presentation</vt:lpstr>
      <vt:lpstr>SD-6 BASIC INFORMATION</vt:lpstr>
      <vt:lpstr>SD-6 AREA</vt:lpstr>
      <vt:lpstr>SD6 LEMA Components</vt:lpstr>
      <vt:lpstr>SD-6 IRRIGATION USAGE 2013 - 2017</vt:lpstr>
      <vt:lpstr>SD-6 WATER TABLE DEPTHS</vt:lpstr>
      <vt:lpstr>PowerPoint Presentation</vt:lpstr>
      <vt:lpstr>SD-6 SATURATED THICKNESS FROM OBSERVATION WELLS</vt:lpstr>
      <vt:lpstr>SD-6 RENEWED FOR 2018 - 2022</vt:lpstr>
      <vt:lpstr>GMD 4 LEMA</vt:lpstr>
      <vt:lpstr>PowerPoint Presentation</vt:lpstr>
      <vt:lpstr>Water Conservation Areas (WCA)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CONSERVATION EFFORTS IN NW KANSAS</dc:title>
  <dc:creator>Ray</dc:creator>
  <cp:lastModifiedBy>Shannon Kenyon</cp:lastModifiedBy>
  <cp:revision>41</cp:revision>
  <dcterms:created xsi:type="dcterms:W3CDTF">2017-12-12T19:07:30Z</dcterms:created>
  <dcterms:modified xsi:type="dcterms:W3CDTF">2018-12-03T19:25:02Z</dcterms:modified>
</cp:coreProperties>
</file>