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88" r:id="rId1"/>
    <p:sldMasterId id="2147483685" r:id="rId2"/>
  </p:sldMasterIdLst>
  <p:notesMasterIdLst>
    <p:notesMasterId r:id="rId27"/>
  </p:notesMasterIdLst>
  <p:handoutMasterIdLst>
    <p:handoutMasterId r:id="rId28"/>
  </p:handoutMasterIdLst>
  <p:sldIdLst>
    <p:sldId id="406" r:id="rId3"/>
    <p:sldId id="391" r:id="rId4"/>
    <p:sldId id="438" r:id="rId5"/>
    <p:sldId id="447" r:id="rId6"/>
    <p:sldId id="446" r:id="rId7"/>
    <p:sldId id="448" r:id="rId8"/>
    <p:sldId id="412" r:id="rId9"/>
    <p:sldId id="413" r:id="rId10"/>
    <p:sldId id="439" r:id="rId11"/>
    <p:sldId id="440" r:id="rId12"/>
    <p:sldId id="441" r:id="rId13"/>
    <p:sldId id="393" r:id="rId14"/>
    <p:sldId id="442" r:id="rId15"/>
    <p:sldId id="449" r:id="rId16"/>
    <p:sldId id="425" r:id="rId17"/>
    <p:sldId id="457" r:id="rId18"/>
    <p:sldId id="445" r:id="rId19"/>
    <p:sldId id="453" r:id="rId20"/>
    <p:sldId id="443" r:id="rId21"/>
    <p:sldId id="428" r:id="rId22"/>
    <p:sldId id="454" r:id="rId23"/>
    <p:sldId id="444" r:id="rId24"/>
    <p:sldId id="426" r:id="rId25"/>
    <p:sldId id="458" r:id="rId26"/>
  </p:sldIdLst>
  <p:sldSz cx="13004800" cy="9753600"/>
  <p:notesSz cx="9296400" cy="70104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4FF4"/>
    <a:srgbClr val="E95F1A"/>
    <a:srgbClr val="111AC9"/>
    <a:srgbClr val="FF00FF"/>
    <a:srgbClr val="009ADD"/>
    <a:srgbClr val="72A84F"/>
    <a:srgbClr val="4A535D"/>
    <a:srgbClr val="5EB7E3"/>
    <a:srgbClr val="523F2D"/>
    <a:srgbClr val="F5CD3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0" autoAdjust="0"/>
    <p:restoredTop sz="85072" autoAdjust="0"/>
  </p:normalViewPr>
  <p:slideViewPr>
    <p:cSldViewPr showGuides="1">
      <p:cViewPr>
        <p:scale>
          <a:sx n="70" d="100"/>
          <a:sy n="70" d="100"/>
        </p:scale>
        <p:origin x="-720" y="354"/>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1EF26F6B-F558-4CB4-AE1A-969F393E816E}" type="datetimeFigureOut">
              <a:rPr lang="en-US" smtClean="0"/>
              <a:pPr/>
              <a:t>3/21/2017</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1440" tIns="45720" rIns="91440" bIns="45720" rtlCol="0" anchor="b"/>
          <a:lstStyle>
            <a:lvl1pPr algn="r">
              <a:defRPr sz="1200"/>
            </a:lvl1pPr>
          </a:lstStyle>
          <a:p>
            <a:fld id="{9FF5B14F-9A1F-4551-89D8-E7EDC1DF0AA6}"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2895600" y="525463"/>
            <a:ext cx="3505200" cy="2628900"/>
          </a:xfrm>
          <a:prstGeom prst="rect">
            <a:avLst/>
          </a:prstGeom>
          <a:noFill/>
          <a:ln w="12700" cap="rnd">
            <a:noFill/>
            <a:round/>
            <a:headEnd/>
            <a:tailEnd/>
          </a:ln>
        </p:spPr>
      </p:sp>
      <p:sp>
        <p:nvSpPr>
          <p:cNvPr id="10242" name="Rectangle 2"/>
          <p:cNvSpPr>
            <a:spLocks noGrp="1"/>
          </p:cNvSpPr>
          <p:nvPr>
            <p:ph type="body" sz="quarter" idx="3"/>
          </p:nvPr>
        </p:nvSpPr>
        <p:spPr bwMode="auto">
          <a:xfrm>
            <a:off x="1239520" y="3329940"/>
            <a:ext cx="6817360" cy="3154680"/>
          </a:xfrm>
          <a:prstGeom prst="rect">
            <a:avLst/>
          </a:prstGeom>
          <a:noFill/>
          <a:ln w="12700" cap="rnd" cmpd="sng">
            <a:noFill/>
            <a:prstDash val="solid"/>
            <a:round/>
            <a:headEnd type="none" w="med" len="med"/>
            <a:tailEnd type="none" w="med" len="med"/>
          </a:ln>
          <a:effectLst/>
        </p:spPr>
        <p:txBody>
          <a:bodyPr vert="horz" wrap="square" lIns="93177" tIns="46589" rIns="93177" bIns="46589"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diving into answering these two questions, I want to first talk about why I care.</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ditches merging and the additional waste near end of the ditch as shown in next photo.</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flowing over ditch banks/water not</a:t>
            </a:r>
            <a:r>
              <a:rPr lang="en-US" baseline="0" dirty="0" smtClean="0"/>
              <a:t> contained.</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Waste</a:t>
            </a:r>
            <a:r>
              <a:rPr lang="en-US" baseline="0" dirty="0" smtClean="0"/>
              <a:t> associated with </a:t>
            </a:r>
            <a:r>
              <a:rPr lang="en-US" dirty="0" smtClean="0"/>
              <a:t>Applicant efficiency – flood irrigated meadow</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to note though</a:t>
            </a:r>
            <a:r>
              <a:rPr lang="en-US" baseline="0" dirty="0" smtClean="0"/>
              <a:t> that we are not out seeking/looking for waste.  When we see it, we will approach the water user. When we receive a complaint that someone is wasting water, we will investigate and take the appropriate actions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no call on the river, No</a:t>
            </a:r>
            <a:r>
              <a:rPr lang="en-US" baseline="0" dirty="0" smtClean="0"/>
              <a:t> one is being injured,  Only waste is taxpayer dollars, just want to send water to California.</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users should care,</a:t>
            </a:r>
            <a:r>
              <a:rPr lang="en-US" baseline="0" dirty="0" smtClean="0"/>
              <a:t> for many reasons...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2010 – 670,000 AF diverted Yampa/White</a:t>
            </a:r>
          </a:p>
          <a:p>
            <a:r>
              <a:rPr lang="en-US" dirty="0" smtClean="0"/>
              <a:t>5% = 33,500 AF</a:t>
            </a:r>
          </a:p>
          <a:p>
            <a:r>
              <a:rPr lang="en-US" dirty="0" smtClean="0"/>
              <a:t>29% = 194,300 AF</a:t>
            </a:r>
          </a:p>
          <a:p>
            <a:r>
              <a:rPr lang="en-US" dirty="0" smtClean="0"/>
              <a:t>Average (17%) = 113,900</a:t>
            </a:r>
            <a:r>
              <a:rPr lang="en-US" baseline="0" dirty="0" smtClean="0"/>
              <a:t> AF</a:t>
            </a:r>
          </a:p>
          <a:p>
            <a:r>
              <a:rPr lang="en-US" baseline="0" dirty="0" smtClean="0"/>
              <a:t>Recognize that not all incidental CU can be eliminated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The Colorado R.</a:t>
            </a:r>
            <a:r>
              <a:rPr lang="en-US" baseline="0" dirty="0" smtClean="0"/>
              <a:t> is the most important water source for nearly 40 million people and provides nearly 15% of the food crops for the nation and 13% of its livestock </a:t>
            </a:r>
          </a:p>
          <a:p>
            <a:r>
              <a:rPr lang="en-US" sz="2200" b="0" i="0" kern="1200" dirty="0" smtClean="0">
                <a:solidFill>
                  <a:srgbClr val="000000"/>
                </a:solidFill>
                <a:latin typeface="Avenir" charset="0"/>
                <a:ea typeface="Avenir" charset="0"/>
                <a:cs typeface="Avenir" charset="0"/>
                <a:sym typeface="Avenir" charset="0"/>
              </a:rPr>
              <a:t>Irrigated agriculture currently consumes more than 70% of the water supply within the Colorado R. basin, making it critical for more efficient water use</a:t>
            </a:r>
            <a:r>
              <a:rPr lang="en-US" sz="2200" b="0" i="0" kern="1200" dirty="0" smtClean="0">
                <a:solidFill>
                  <a:srgbClr val="000000"/>
                </a:solidFill>
                <a:latin typeface="Avenir" charset="0"/>
                <a:ea typeface="Avenir" charset="0"/>
                <a:cs typeface="Avenir" charset="0"/>
                <a:sym typeface="Avenir" charset="0"/>
              </a:rPr>
              <a:t>.</a:t>
            </a:r>
            <a:endParaRPr lang="en-US" sz="2200" b="0" i="0" kern="1200" dirty="0" smtClean="0">
              <a:solidFill>
                <a:srgbClr val="000000"/>
              </a:solidFill>
              <a:latin typeface="Avenir" charset="0"/>
              <a:ea typeface="Avenir" charset="0"/>
              <a:cs typeface="Avenir" charset="0"/>
              <a:sym typeface="Avenir"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why should we care?</a:t>
            </a:r>
            <a:r>
              <a:rPr lang="en-US" baseline="0" dirty="0" smtClean="0"/>
              <a:t> Water not efficiently used can result in non-beneficial consumptive use of water.</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Becoming more efficient might involve lining ditches, changing</a:t>
            </a:r>
            <a:r>
              <a:rPr lang="en-US" baseline="0" dirty="0" smtClean="0"/>
              <a:t> flood to sprinkler or simply diverting less water. </a:t>
            </a:r>
            <a:endParaRPr lang="en-US" baseline="0" dirty="0" smtClean="0"/>
          </a:p>
          <a:p>
            <a:r>
              <a:rPr lang="en-US" baseline="0" dirty="0" smtClean="0"/>
              <a:t>Coming full circle back to Kevin’s discussion</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to its place of use, you then have to consider Application Efficiency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Tempke</a:t>
            </a:r>
            <a:r>
              <a:rPr lang="en-US" dirty="0" smtClean="0"/>
              <a:t> Ditch.</a:t>
            </a:r>
            <a:r>
              <a:rPr lang="en-US" baseline="0" dirty="0" smtClean="0"/>
              <a:t> No water going to irrigation. Diverting majority of stream. Run through pond. Estimated diversion at time was 11 </a:t>
            </a:r>
            <a:r>
              <a:rPr lang="en-US" baseline="0" dirty="0" err="1" smtClean="0"/>
              <a:t>cfs</a:t>
            </a:r>
            <a:r>
              <a:rPr lang="en-US" baseline="0" dirty="0" smtClean="0"/>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talk more about the</a:t>
            </a:r>
            <a:r>
              <a:rPr lang="en-US" baseline="0" dirty="0" smtClean="0"/>
              <a:t> </a:t>
            </a:r>
            <a:r>
              <a:rPr lang="en-US" baseline="0" dirty="0" err="1" smtClean="0"/>
              <a:t>Maybell</a:t>
            </a:r>
            <a:r>
              <a:rPr lang="en-US" baseline="0" dirty="0" smtClean="0"/>
              <a:t> Canal later... </a:t>
            </a:r>
            <a:r>
              <a:rPr lang="en-US" dirty="0" smtClean="0"/>
              <a:t>Estimate 18 </a:t>
            </a:r>
            <a:r>
              <a:rPr lang="en-US" dirty="0" err="1" smtClean="0"/>
              <a:t>cfs</a:t>
            </a:r>
            <a:r>
              <a:rPr lang="en-US" dirty="0" smtClean="0"/>
              <a:t> of 54</a:t>
            </a:r>
            <a:r>
              <a:rPr lang="en-US" baseline="0" dirty="0" smtClean="0"/>
              <a:t> </a:t>
            </a:r>
            <a:r>
              <a:rPr lang="en-US" baseline="0" dirty="0" err="1" smtClean="0"/>
              <a:t>cfs</a:t>
            </a:r>
            <a:r>
              <a:rPr lang="en-US" baseline="0" dirty="0" smtClean="0"/>
              <a:t> being diverted.</a:t>
            </a:r>
          </a:p>
          <a:p>
            <a:r>
              <a:rPr lang="en-US" baseline="0" dirty="0" smtClean="0"/>
              <a:t>Despite efforts all summer to get the diverters to stop this practice, it continued all summer.</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Wateway</a:t>
            </a:r>
            <a:r>
              <a:rPr lang="en-US" baseline="0" dirty="0" smtClean="0"/>
              <a:t> used to control the amount of water which continues down the ditch</a:t>
            </a:r>
            <a:r>
              <a:rPr lang="en-US" baseline="0" dirty="0" smtClean="0"/>
              <a:t>.</a:t>
            </a:r>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7"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smtClean="0"/>
              <a:t>Click to Edit Master Title Style</a:t>
            </a:r>
            <a:endParaRPr lang="en-US" dirty="0"/>
          </a:p>
        </p:txBody>
      </p:sp>
      <p:sp>
        <p:nvSpPr>
          <p:cNvPr id="5"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dirty="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dnr__dept_300_rgb.png"/>
          <p:cNvPicPr>
            <a:picLocks noChangeAspect="1"/>
          </p:cNvPicPr>
          <p:nvPr userDrawn="1"/>
        </p:nvPicPr>
        <p:blipFill>
          <a:blip r:embed="rId5">
            <a:alphaModFix/>
            <a:extLst>
              <a:ext uri="{28A0092B-C50C-407E-A947-70E740481C1C}">
                <a14:useLocalDpi xmlns="" xmlns:a14="http://schemas.microsoft.com/office/drawing/2010/main" val="0"/>
              </a:ext>
            </a:extLst>
          </a:blip>
          <a:stretch>
            <a:fillRect/>
          </a:stretch>
        </p:blipFill>
        <p:spPr>
          <a:xfrm>
            <a:off x="939800" y="8538172"/>
            <a:ext cx="5410200" cy="834428"/>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dirty="0">
              <a:solidFill>
                <a:srgbClr val="53C1DD"/>
              </a:solidFill>
            </a:endParaRPr>
          </a:p>
        </p:txBody>
      </p:sp>
      <p:pic>
        <p:nvPicPr>
          <p:cNvPr id="13317" name="Picture 5" descr="CO_logo_horizontal_white.png"/>
          <p:cNvPicPr>
            <a:picLocks noChangeAspect="1"/>
          </p:cNvPicPr>
          <p:nvPr userDrawn="1"/>
        </p:nvPicPr>
        <p:blipFill>
          <a:blip r:embed="rId8"/>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 id="2147483666" r:id="rId4"/>
    <p:sldLayoutId id="2147483694" r:id="rId5"/>
    <p:sldLayoutId id="2147483667" r:id="rId6"/>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Water Waste</a:t>
            </a:r>
            <a:br>
              <a:rPr lang="en-US" smtClean="0"/>
            </a:br>
            <a:r>
              <a:rPr lang="en-US" smtClean="0"/>
              <a:t>Does it Really Occur</a:t>
            </a:r>
            <a:br>
              <a:rPr lang="en-US" smtClean="0"/>
            </a:br>
            <a:r>
              <a:rPr lang="en-US" smtClean="0"/>
              <a:t>and if so,</a:t>
            </a:r>
            <a:br>
              <a:rPr lang="en-US" smtClean="0"/>
            </a:br>
            <a:r>
              <a:rPr lang="en-US" smtClean="0"/>
              <a:t>Why Care?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0" y="1295400"/>
            <a:ext cx="184731" cy="369332"/>
          </a:xfrm>
          <a:prstGeom prst="rect">
            <a:avLst/>
          </a:prstGeom>
          <a:noFill/>
        </p:spPr>
        <p:txBody>
          <a:bodyPr wrap="none" rtlCol="0">
            <a:spAutoFit/>
          </a:bodyPr>
          <a:lstStyle/>
          <a:p>
            <a:endParaRPr lang="en-US" dirty="0"/>
          </a:p>
        </p:txBody>
      </p:sp>
      <p:pic>
        <p:nvPicPr>
          <p:cNvPr id="4" name="Picture Placeholder 6" descr="Meeker Ditch Curtis Waste.JPG"/>
          <p:cNvPicPr>
            <a:picLocks noChangeAspect="1"/>
          </p:cNvPicPr>
          <p:nvPr/>
        </p:nvPicPr>
        <p:blipFill>
          <a:blip r:embed="rId3"/>
          <a:stretch>
            <a:fillRect/>
          </a:stretch>
        </p:blipFill>
        <p:spPr>
          <a:xfrm>
            <a:off x="1778000" y="838200"/>
            <a:ext cx="9601200" cy="739140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0" y="1295400"/>
            <a:ext cx="184731" cy="369332"/>
          </a:xfrm>
          <a:prstGeom prst="rect">
            <a:avLst/>
          </a:prstGeom>
          <a:noFill/>
        </p:spPr>
        <p:txBody>
          <a:bodyPr wrap="none" rtlCol="0">
            <a:spAutoFit/>
          </a:bodyPr>
          <a:lstStyle/>
          <a:p>
            <a:endParaRPr lang="en-US" dirty="0"/>
          </a:p>
        </p:txBody>
      </p:sp>
      <p:pic>
        <p:nvPicPr>
          <p:cNvPr id="73730" name="Picture 2" descr="Dry Creek1.jpg"/>
          <p:cNvPicPr>
            <a:picLocks noChangeAspect="1" noChangeArrowheads="1"/>
          </p:cNvPicPr>
          <p:nvPr/>
        </p:nvPicPr>
        <p:blipFill>
          <a:blip r:embed="rId3"/>
          <a:stretch>
            <a:fillRect/>
          </a:stretch>
        </p:blipFill>
        <p:spPr bwMode="auto">
          <a:xfrm>
            <a:off x="1625600" y="381000"/>
            <a:ext cx="9601200" cy="822605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_1500.JPG"/>
          <p:cNvPicPr>
            <a:picLocks noGrp="1" noChangeAspect="1"/>
          </p:cNvPicPr>
          <p:nvPr>
            <p:ph idx="1"/>
          </p:nvPr>
        </p:nvPicPr>
        <p:blipFill>
          <a:blip r:embed="rId3"/>
          <a:stretch>
            <a:fillRect/>
          </a:stretch>
        </p:blipFill>
        <p:spPr>
          <a:xfrm>
            <a:off x="1625600" y="914400"/>
            <a:ext cx="9829800" cy="774144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0" y="1295400"/>
            <a:ext cx="184731" cy="369332"/>
          </a:xfrm>
          <a:prstGeom prst="rect">
            <a:avLst/>
          </a:prstGeom>
          <a:noFill/>
        </p:spPr>
        <p:txBody>
          <a:bodyPr wrap="none" rtlCol="0">
            <a:spAutoFit/>
          </a:bodyPr>
          <a:lstStyle/>
          <a:p>
            <a:endParaRPr lang="en-US" dirty="0"/>
          </a:p>
        </p:txBody>
      </p:sp>
      <p:pic>
        <p:nvPicPr>
          <p:cNvPr id="4" name="Picture Placeholder 6" descr="Meeker Ditch Curtis Waste.JPG"/>
          <p:cNvPicPr>
            <a:picLocks noChangeAspect="1"/>
          </p:cNvPicPr>
          <p:nvPr/>
        </p:nvPicPr>
        <p:blipFill>
          <a:blip r:embed="rId3"/>
          <a:stretch>
            <a:fillRect/>
          </a:stretch>
        </p:blipFill>
        <p:spPr>
          <a:xfrm>
            <a:off x="1473200" y="838200"/>
            <a:ext cx="10007599" cy="75057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y Creek1_1.jpg"/>
          <p:cNvPicPr>
            <a:picLocks noGrp="1" noChangeAspect="1"/>
          </p:cNvPicPr>
          <p:nvPr>
            <p:ph idx="1"/>
          </p:nvPr>
        </p:nvPicPr>
        <p:blipFill>
          <a:blip r:embed="rId2"/>
          <a:stretch>
            <a:fillRect/>
          </a:stretch>
        </p:blipFill>
        <p:spPr>
          <a:xfrm>
            <a:off x="1549400" y="1143000"/>
            <a:ext cx="9931399" cy="744855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52400"/>
            <a:ext cx="12496800" cy="1066800"/>
          </a:xfrm>
        </p:spPr>
        <p:txBody>
          <a:bodyPr/>
          <a:lstStyle/>
          <a:p>
            <a:pPr algn="ctr"/>
            <a:r>
              <a:rPr lang="en-US" sz="4800" b="1" u="sng" dirty="0" smtClean="0"/>
              <a:t>Looking at it from a Numbers Perspective</a:t>
            </a:r>
            <a:endParaRPr lang="en-US" sz="4800" b="1" u="sng" dirty="0"/>
          </a:p>
        </p:txBody>
      </p:sp>
      <p:sp>
        <p:nvSpPr>
          <p:cNvPr id="3" name="Content Placeholder 2"/>
          <p:cNvSpPr>
            <a:spLocks noGrp="1"/>
          </p:cNvSpPr>
          <p:nvPr>
            <p:ph idx="1"/>
          </p:nvPr>
        </p:nvSpPr>
        <p:spPr>
          <a:xfrm>
            <a:off x="650874" y="1371600"/>
            <a:ext cx="11642726" cy="7315200"/>
          </a:xfrm>
        </p:spPr>
        <p:txBody>
          <a:bodyPr/>
          <a:lstStyle/>
          <a:p>
            <a:pPr>
              <a:spcBef>
                <a:spcPts val="600"/>
              </a:spcBef>
            </a:pPr>
            <a:r>
              <a:rPr lang="en-US" sz="3200" u="sng" dirty="0" smtClean="0"/>
              <a:t>White River Basin Ditch:</a:t>
            </a:r>
          </a:p>
          <a:p>
            <a:pPr>
              <a:spcBef>
                <a:spcPts val="600"/>
              </a:spcBef>
            </a:pPr>
            <a:r>
              <a:rPr lang="en-US" sz="3200" dirty="0" smtClean="0"/>
              <a:t>	On average diverts up to 1 </a:t>
            </a:r>
            <a:r>
              <a:rPr lang="en-US" sz="3200" dirty="0" err="1" smtClean="0"/>
              <a:t>cfs</a:t>
            </a:r>
            <a:r>
              <a:rPr lang="en-US" sz="3200" dirty="0" smtClean="0"/>
              <a:t> to 9 acres</a:t>
            </a:r>
          </a:p>
          <a:p>
            <a:pPr>
              <a:spcBef>
                <a:spcPts val="600"/>
              </a:spcBef>
            </a:pPr>
            <a:r>
              <a:rPr lang="en-US" sz="3200" dirty="0" smtClean="0"/>
              <a:t>	Volumetrically – Diverted on average 20.8 AF per acre</a:t>
            </a:r>
          </a:p>
          <a:p>
            <a:pPr>
              <a:spcBef>
                <a:spcPts val="600"/>
              </a:spcBef>
              <a:spcAft>
                <a:spcPts val="1800"/>
              </a:spcAft>
            </a:pPr>
            <a:r>
              <a:rPr lang="en-US" sz="3200" dirty="0" smtClean="0"/>
              <a:t>	Conservatively would need to divert &lt; 7.4 AF per acre</a:t>
            </a:r>
          </a:p>
          <a:p>
            <a:pPr>
              <a:spcBef>
                <a:spcPts val="600"/>
              </a:spcBef>
            </a:pPr>
            <a:r>
              <a:rPr lang="en-US" sz="3200" u="sng" dirty="0" smtClean="0"/>
              <a:t>Yampa River Basin Ditch:</a:t>
            </a:r>
          </a:p>
          <a:p>
            <a:pPr>
              <a:spcBef>
                <a:spcPts val="600"/>
              </a:spcBef>
            </a:pPr>
            <a:r>
              <a:rPr lang="en-US" sz="3200" dirty="0" smtClean="0"/>
              <a:t>	On average diverts up to 1 </a:t>
            </a:r>
            <a:r>
              <a:rPr lang="en-US" sz="3200" dirty="0" err="1" smtClean="0"/>
              <a:t>cfs</a:t>
            </a:r>
            <a:r>
              <a:rPr lang="en-US" sz="3200" dirty="0" smtClean="0"/>
              <a:t> to 19 acres</a:t>
            </a:r>
          </a:p>
          <a:p>
            <a:pPr>
              <a:spcBef>
                <a:spcPts val="600"/>
              </a:spcBef>
            </a:pPr>
            <a:r>
              <a:rPr lang="en-US" sz="3200" dirty="0" smtClean="0"/>
              <a:t>	Volumetrically – Diverted on average 16.0 AF per acre</a:t>
            </a:r>
          </a:p>
          <a:p>
            <a:pPr>
              <a:spcBef>
                <a:spcPts val="600"/>
              </a:spcBef>
              <a:spcAft>
                <a:spcPts val="2400"/>
              </a:spcAft>
            </a:pPr>
            <a:r>
              <a:rPr lang="en-US" sz="3200" dirty="0" smtClean="0"/>
              <a:t>	Conservatively would need to divert &lt; 8.3 AF per acre</a:t>
            </a:r>
          </a:p>
          <a:p>
            <a:pPr>
              <a:spcBef>
                <a:spcPts val="600"/>
              </a:spcBef>
            </a:pPr>
            <a:r>
              <a:rPr lang="en-US" sz="3200" u="sng" dirty="0" smtClean="0"/>
              <a:t>Worst Cases:</a:t>
            </a:r>
          </a:p>
          <a:p>
            <a:pPr>
              <a:spcBef>
                <a:spcPts val="600"/>
              </a:spcBef>
            </a:pPr>
            <a:r>
              <a:rPr lang="en-US" sz="3200" dirty="0" smtClean="0"/>
              <a:t>	Observed 3.0 </a:t>
            </a:r>
            <a:r>
              <a:rPr lang="en-US" sz="3200" dirty="0" err="1" smtClean="0"/>
              <a:t>cfs</a:t>
            </a:r>
            <a:r>
              <a:rPr lang="en-US" sz="3200" dirty="0" smtClean="0"/>
              <a:t> applied to 7 acres</a:t>
            </a:r>
          </a:p>
          <a:p>
            <a:pPr>
              <a:spcBef>
                <a:spcPts val="600"/>
              </a:spcBef>
            </a:pPr>
            <a:r>
              <a:rPr lang="en-US" sz="3200" dirty="0" smtClean="0"/>
              <a:t>	Observed 3.5 </a:t>
            </a:r>
            <a:r>
              <a:rPr lang="en-US" sz="3200" dirty="0" err="1" smtClean="0"/>
              <a:t>cfs</a:t>
            </a:r>
            <a:r>
              <a:rPr lang="en-US" sz="3200" dirty="0" smtClean="0"/>
              <a:t> applied to 5 acres</a:t>
            </a:r>
          </a:p>
          <a:p>
            <a:pPr>
              <a:spcBef>
                <a:spcPts val="600"/>
              </a:spcBef>
            </a:pPr>
            <a:r>
              <a:rPr lang="en-US" sz="3200" dirty="0" smtClean="0"/>
              <a:t>	Observed 21 </a:t>
            </a:r>
            <a:r>
              <a:rPr lang="en-US" sz="3200" dirty="0" err="1" smtClean="0"/>
              <a:t>cfs</a:t>
            </a:r>
            <a:r>
              <a:rPr lang="en-US" sz="3200" dirty="0" smtClean="0"/>
              <a:t> diverted to serve a 3.0 </a:t>
            </a:r>
            <a:r>
              <a:rPr lang="en-US" sz="3200" dirty="0" err="1" smtClean="0"/>
              <a:t>cfs</a:t>
            </a:r>
            <a:r>
              <a:rPr lang="en-US" sz="3200" dirty="0" smtClean="0"/>
              <a:t> hydropower unit</a:t>
            </a:r>
          </a:p>
          <a:p>
            <a:pPr>
              <a:spcBef>
                <a:spcPts val="600"/>
              </a:spcBef>
            </a:pPr>
            <a:endParaRPr lang="en-US" sz="4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39800" y="1371600"/>
            <a:ext cx="10972800" cy="6172200"/>
          </a:xfrm>
        </p:spPr>
        <p:txBody>
          <a:bodyPr/>
          <a:lstStyle/>
          <a:p>
            <a:r>
              <a:rPr lang="en-US" sz="6600" b="1" i="1" u="sng" dirty="0" smtClean="0"/>
              <a:t>Now that we know</a:t>
            </a:r>
          </a:p>
          <a:p>
            <a:r>
              <a:rPr lang="en-US" sz="6600" b="1" i="1" u="sng" dirty="0" smtClean="0"/>
              <a:t>Waste occurs, what </a:t>
            </a:r>
          </a:p>
          <a:p>
            <a:r>
              <a:rPr lang="en-US" sz="6600" b="1" i="1" u="sng" dirty="0" smtClean="0"/>
              <a:t>Actions have</a:t>
            </a:r>
          </a:p>
          <a:p>
            <a:r>
              <a:rPr lang="en-US" sz="6600" b="1" i="1" u="sng" dirty="0" smtClean="0"/>
              <a:t>Division 6 taken?</a:t>
            </a:r>
            <a:endParaRPr lang="en-US" sz="6600" b="1" i="1" u="sng"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609600"/>
            <a:ext cx="11582400" cy="1143000"/>
          </a:xfrm>
        </p:spPr>
        <p:txBody>
          <a:bodyPr/>
          <a:lstStyle/>
          <a:p>
            <a:pPr algn="ctr"/>
            <a:r>
              <a:rPr lang="en-US" sz="4800" b="1" u="sng" dirty="0" smtClean="0"/>
              <a:t>Documents Being Worked On</a:t>
            </a:r>
          </a:p>
        </p:txBody>
      </p:sp>
      <p:sp>
        <p:nvSpPr>
          <p:cNvPr id="3" name="Content Placeholder 2"/>
          <p:cNvSpPr>
            <a:spLocks noGrp="1"/>
          </p:cNvSpPr>
          <p:nvPr>
            <p:ph idx="1"/>
          </p:nvPr>
        </p:nvSpPr>
        <p:spPr>
          <a:xfrm>
            <a:off x="558800" y="2438400"/>
            <a:ext cx="11490325" cy="4419600"/>
          </a:xfrm>
        </p:spPr>
        <p:txBody>
          <a:bodyPr/>
          <a:lstStyle/>
          <a:p>
            <a:pPr algn="ctr"/>
            <a:r>
              <a:rPr lang="en-US" sz="4400" b="1" dirty="0" smtClean="0"/>
              <a:t>Written Instruction</a:t>
            </a:r>
          </a:p>
          <a:p>
            <a:pPr algn="ctr">
              <a:spcBef>
                <a:spcPts val="600"/>
              </a:spcBef>
            </a:pPr>
            <a:r>
              <a:rPr lang="en-US" sz="4400" b="1" dirty="0" smtClean="0"/>
              <a:t>Determination of Waste</a:t>
            </a:r>
            <a:endParaRPr lang="en-US" sz="4400" dirty="0" smtClean="0"/>
          </a:p>
          <a:p>
            <a:pPr algn="ctr"/>
            <a:r>
              <a:rPr lang="en-US" sz="4400" b="1" dirty="0" smtClean="0"/>
              <a:t>And </a:t>
            </a:r>
            <a:endParaRPr lang="en-US" sz="4400" dirty="0" smtClean="0"/>
          </a:p>
          <a:p>
            <a:pPr algn="ctr"/>
            <a:r>
              <a:rPr lang="en-US" sz="4400" b="1" dirty="0" smtClean="0"/>
              <a:t>Guide to Understanding Waste</a:t>
            </a:r>
            <a:endParaRPr lang="en-US" sz="4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3276600"/>
            <a:ext cx="10972800" cy="1981200"/>
          </a:xfrm>
        </p:spPr>
        <p:txBody>
          <a:bodyPr/>
          <a:lstStyle/>
          <a:p>
            <a:pPr algn="ctr"/>
            <a:r>
              <a:rPr lang="en-US" u="sng" dirty="0" smtClean="0"/>
              <a:t>Who Really Cares?</a:t>
            </a:r>
            <a:br>
              <a:rPr lang="en-US" u="sng" dirty="0" smtClean="0"/>
            </a:br>
            <a:r>
              <a:rPr lang="en-US" u="sng" dirty="0" smtClean="0"/>
              <a:t>Why Should We Care?</a:t>
            </a:r>
            <a:endParaRPr lang="en-US" u="sng"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28600"/>
            <a:ext cx="11582400" cy="914400"/>
          </a:xfrm>
        </p:spPr>
        <p:txBody>
          <a:bodyPr/>
          <a:lstStyle/>
          <a:p>
            <a:pPr algn="ctr"/>
            <a:r>
              <a:rPr lang="en-US" sz="4800" u="sng" dirty="0" smtClean="0"/>
              <a:t>The Law</a:t>
            </a:r>
          </a:p>
        </p:txBody>
      </p:sp>
      <p:sp>
        <p:nvSpPr>
          <p:cNvPr id="3" name="Content Placeholder 2"/>
          <p:cNvSpPr>
            <a:spLocks noGrp="1"/>
          </p:cNvSpPr>
          <p:nvPr>
            <p:ph idx="1"/>
          </p:nvPr>
        </p:nvSpPr>
        <p:spPr>
          <a:xfrm>
            <a:off x="650874" y="1371600"/>
            <a:ext cx="11490325" cy="7315200"/>
          </a:xfrm>
        </p:spPr>
        <p:txBody>
          <a:bodyPr/>
          <a:lstStyle/>
          <a:p>
            <a:pPr>
              <a:spcBef>
                <a:spcPts val="1200"/>
              </a:spcBef>
            </a:pPr>
            <a:r>
              <a:rPr lang="en-US" sz="3200" dirty="0" smtClean="0"/>
              <a:t>It is the law:</a:t>
            </a:r>
          </a:p>
          <a:p>
            <a:pPr>
              <a:spcBef>
                <a:spcPts val="1200"/>
              </a:spcBef>
            </a:pPr>
            <a:r>
              <a:rPr lang="en-US" sz="3200" dirty="0" smtClean="0"/>
              <a:t>Section 37-84-108 states that “... it shall not be lawful for any person to run through an irrigating ditch any greater quantity of water than is absolutely necessary for irrigating his land, it being the intent and meaning of this section to prevent the wasting of and useless discharge and running away of water.”</a:t>
            </a:r>
          </a:p>
          <a:p>
            <a:pPr>
              <a:spcBef>
                <a:spcPts val="2400"/>
              </a:spcBef>
            </a:pPr>
            <a:r>
              <a:rPr lang="en-US" sz="3200" dirty="0" smtClean="0"/>
              <a:t>Furthermore:</a:t>
            </a:r>
          </a:p>
          <a:p>
            <a:pPr>
              <a:spcBef>
                <a:spcPts val="1200"/>
              </a:spcBef>
            </a:pPr>
            <a:r>
              <a:rPr lang="en-US" sz="3200" dirty="0" smtClean="0"/>
              <a:t>Section 37-92-103(4) Defines – “Beneficial use” means the use of that amount of water that is reasonable and appropriate under reasonably efficient practices to accomplish without waste the purpose for which the appropriation is lawfully made.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92200" y="3581400"/>
            <a:ext cx="10972800" cy="1295400"/>
          </a:xfrm>
        </p:spPr>
        <p:txBody>
          <a:bodyPr/>
          <a:lstStyle/>
          <a:p>
            <a:r>
              <a:rPr lang="en-US" sz="6600" b="1" i="1" u="sng" dirty="0" smtClean="0"/>
              <a:t>Why Do I Care?</a:t>
            </a:r>
            <a:endParaRPr lang="en-US" sz="6600" b="1" i="1" u="sng"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81000"/>
            <a:ext cx="11582400" cy="1600200"/>
          </a:xfrm>
        </p:spPr>
        <p:txBody>
          <a:bodyPr/>
          <a:lstStyle/>
          <a:p>
            <a:pPr algn="ctr"/>
            <a:r>
              <a:rPr lang="en-US" sz="4800" u="sng" dirty="0" smtClean="0"/>
              <a:t>Bureau of Reclamation </a:t>
            </a:r>
            <a:br>
              <a:rPr lang="en-US" sz="4800" u="sng" dirty="0" smtClean="0"/>
            </a:br>
            <a:r>
              <a:rPr lang="en-US" sz="4800" u="sng" dirty="0" smtClean="0"/>
              <a:t>Consumptive Uses and Losses Report</a:t>
            </a:r>
          </a:p>
        </p:txBody>
      </p:sp>
      <p:sp>
        <p:nvSpPr>
          <p:cNvPr id="3" name="Content Placeholder 2"/>
          <p:cNvSpPr>
            <a:spLocks noGrp="1"/>
          </p:cNvSpPr>
          <p:nvPr>
            <p:ph idx="1"/>
          </p:nvPr>
        </p:nvSpPr>
        <p:spPr>
          <a:xfrm>
            <a:off x="650874" y="2209800"/>
            <a:ext cx="11490325" cy="6477000"/>
          </a:xfrm>
        </p:spPr>
        <p:txBody>
          <a:bodyPr/>
          <a:lstStyle/>
          <a:p>
            <a:pPr marL="0">
              <a:spcBef>
                <a:spcPts val="0"/>
              </a:spcBef>
            </a:pPr>
            <a:r>
              <a:rPr lang="en-US" sz="3200" dirty="0" smtClean="0"/>
              <a:t>Beneficial consumptive use is normally construed to mean the consumption of water brought about by human endeavors and in this report includes use of water for municipal, industrial, agricultural, power generation, export, recreation, fish and wildlife, and other purposes, along with the associated losses incidental to these uses. Comprehensive framework studies of the </a:t>
            </a:r>
            <a:r>
              <a:rPr lang="en-US" sz="3200" dirty="0" smtClean="0">
                <a:solidFill>
                  <a:srgbClr val="FF0000"/>
                </a:solidFill>
              </a:rPr>
              <a:t>incidental consumptive use </a:t>
            </a:r>
            <a:r>
              <a:rPr lang="en-US" sz="3200" dirty="0" smtClean="0"/>
              <a:t>of water associated with irrigation indicate that this use </a:t>
            </a:r>
            <a:r>
              <a:rPr lang="en-US" sz="3200" dirty="0" smtClean="0">
                <a:solidFill>
                  <a:srgbClr val="FF0000"/>
                </a:solidFill>
              </a:rPr>
              <a:t>varies between 5 and 29 percent </a:t>
            </a:r>
            <a:r>
              <a:rPr lang="en-US" sz="3200" dirty="0" smtClean="0"/>
              <a:t>of the irrigation consumptive use, depending upon the location of the study area and irrigation practices. </a:t>
            </a:r>
          </a:p>
          <a:p>
            <a:pPr marL="0">
              <a:spcBef>
                <a:spcPts val="0"/>
              </a:spcBef>
            </a:pPr>
            <a:r>
              <a:rPr lang="en-US" sz="3200" dirty="0" smtClean="0"/>
              <a:t>(Another term used for incidental consumptive use is </a:t>
            </a:r>
            <a:r>
              <a:rPr lang="en-US" sz="3200" u="sng" dirty="0" smtClean="0"/>
              <a:t>non-beneficial consumptive use</a:t>
            </a:r>
            <a:r>
              <a:rPr lang="en-US" sz="3200" dirty="0" smtClean="0"/>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81000"/>
            <a:ext cx="11582400" cy="914400"/>
          </a:xfrm>
        </p:spPr>
        <p:txBody>
          <a:bodyPr/>
          <a:lstStyle/>
          <a:p>
            <a:pPr algn="ctr"/>
            <a:r>
              <a:rPr lang="en-US" sz="4800" u="sng" dirty="0" smtClean="0"/>
              <a:t>Focusing on the Colorado River</a:t>
            </a:r>
          </a:p>
        </p:txBody>
      </p:sp>
      <p:sp>
        <p:nvSpPr>
          <p:cNvPr id="3" name="Content Placeholder 2"/>
          <p:cNvSpPr>
            <a:spLocks noGrp="1"/>
          </p:cNvSpPr>
          <p:nvPr>
            <p:ph idx="1"/>
          </p:nvPr>
        </p:nvSpPr>
        <p:spPr>
          <a:xfrm>
            <a:off x="482600" y="1600200"/>
            <a:ext cx="12115800" cy="6858000"/>
          </a:xfrm>
        </p:spPr>
        <p:txBody>
          <a:bodyPr/>
          <a:lstStyle/>
          <a:p>
            <a:pPr>
              <a:spcBef>
                <a:spcPts val="2400"/>
              </a:spcBef>
            </a:pPr>
            <a:r>
              <a:rPr lang="en-US" sz="3200" dirty="0" smtClean="0"/>
              <a:t>Because of limits on annual water deliveries under the Interim Guidelines, California has had to become more efficient with their water usage and on average their irrigation efficiency is 70%.  </a:t>
            </a:r>
          </a:p>
          <a:p>
            <a:pPr>
              <a:spcBef>
                <a:spcPts val="2400"/>
              </a:spcBef>
              <a:spcAft>
                <a:spcPts val="2400"/>
              </a:spcAft>
            </a:pPr>
            <a:r>
              <a:rPr lang="en-US" sz="3200" dirty="0" smtClean="0"/>
              <a:t>The entire State of Colorado on the other hand has an average irrigation efficiency of 30% with some areas of the State having efficiencies as low as 10%. </a:t>
            </a:r>
          </a:p>
          <a:p>
            <a:pPr>
              <a:spcBef>
                <a:spcPts val="0"/>
              </a:spcBef>
            </a:pPr>
            <a:r>
              <a:rPr lang="en-US" sz="3200" dirty="0" smtClean="0"/>
              <a:t>Where does all the water go that is not being efficiently used? </a:t>
            </a:r>
          </a:p>
          <a:p>
            <a:pPr>
              <a:spcBef>
                <a:spcPts val="0"/>
              </a:spcBef>
            </a:pPr>
            <a:r>
              <a:rPr lang="en-US" sz="3200" dirty="0" smtClean="0"/>
              <a:t>	As stated above some of it results in Incidental or Non-Beneficial Consumptive use.</a:t>
            </a:r>
          </a:p>
          <a:p>
            <a:r>
              <a:rPr lang="en-US" sz="3200" dirty="0" smtClean="0"/>
              <a:t/>
            </a:r>
            <a:br>
              <a:rPr lang="en-US" sz="3200" dirty="0" smtClean="0"/>
            </a:br>
            <a:endParaRPr lang="en-US" sz="3200" dirty="0" smtClean="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2000" fill="hold"/>
                                        <p:tgtEl>
                                          <p:spTgt spid="3">
                                            <p:txEl>
                                              <p:pRg st="3" end="3"/>
                                            </p:txEl>
                                          </p:spTgt>
                                        </p:tgtEl>
                                        <p:attrNameLst>
                                          <p:attrName>style.color</p:attrName>
                                        </p:attrNameLst>
                                      </p:cBhvr>
                                      <p:to>
                                        <a:schemeClr val="folHlink"/>
                                      </p:to>
                                    </p:animClr>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81000"/>
            <a:ext cx="11582400" cy="914400"/>
          </a:xfrm>
        </p:spPr>
        <p:txBody>
          <a:bodyPr/>
          <a:lstStyle/>
          <a:p>
            <a:pPr algn="ctr"/>
            <a:r>
              <a:rPr lang="en-US" sz="4800" u="sng" dirty="0" smtClean="0"/>
              <a:t>Other Reasons to Care</a:t>
            </a:r>
          </a:p>
        </p:txBody>
      </p:sp>
      <p:sp>
        <p:nvSpPr>
          <p:cNvPr id="3" name="Content Placeholder 2"/>
          <p:cNvSpPr>
            <a:spLocks noGrp="1"/>
          </p:cNvSpPr>
          <p:nvPr>
            <p:ph idx="1"/>
          </p:nvPr>
        </p:nvSpPr>
        <p:spPr>
          <a:xfrm>
            <a:off x="482600" y="1600200"/>
            <a:ext cx="12115800" cy="6858000"/>
          </a:xfrm>
        </p:spPr>
        <p:txBody>
          <a:bodyPr/>
          <a:lstStyle/>
          <a:p>
            <a:pPr>
              <a:spcBef>
                <a:spcPts val="2400"/>
              </a:spcBef>
              <a:buFont typeface="Wingdings" pitchFamily="2" charset="2"/>
              <a:buChar char="§"/>
            </a:pPr>
            <a:r>
              <a:rPr lang="en-US" sz="3200" dirty="0" smtClean="0"/>
              <a:t>Some of the water diverted will seep into the ground and provide for delayed subsurface return flows, but much won’t</a:t>
            </a:r>
          </a:p>
          <a:p>
            <a:pPr>
              <a:spcBef>
                <a:spcPts val="2400"/>
              </a:spcBef>
              <a:buFont typeface="Wingdings" pitchFamily="2" charset="2"/>
              <a:buChar char="§"/>
            </a:pPr>
            <a:r>
              <a:rPr lang="en-US" sz="3200" dirty="0" smtClean="0"/>
              <a:t>Water that cannot percolate into the ground will runoff the field sometimes miles downstream of the point of diversion </a:t>
            </a:r>
          </a:p>
          <a:p>
            <a:pPr>
              <a:spcBef>
                <a:spcPts val="2400"/>
              </a:spcBef>
              <a:spcAft>
                <a:spcPts val="0"/>
              </a:spcAft>
              <a:buFont typeface="Wingdings" pitchFamily="2" charset="2"/>
              <a:buChar char="§"/>
            </a:pPr>
            <a:r>
              <a:rPr lang="en-US" sz="3200" dirty="0" smtClean="0"/>
              <a:t>Quality of the water returning to the stream</a:t>
            </a:r>
          </a:p>
          <a:p>
            <a:pPr>
              <a:spcBef>
                <a:spcPts val="2400"/>
              </a:spcBef>
              <a:spcAft>
                <a:spcPts val="0"/>
              </a:spcAft>
              <a:buFont typeface="Wingdings" pitchFamily="2" charset="2"/>
              <a:buChar char="§"/>
            </a:pPr>
            <a:r>
              <a:rPr lang="en-US" sz="3200" dirty="0" smtClean="0"/>
              <a:t>Quality of the plants and plant growth when too much water is applied</a:t>
            </a:r>
          </a:p>
          <a:p>
            <a:pPr>
              <a:spcBef>
                <a:spcPts val="2400"/>
              </a:spcBef>
              <a:spcAft>
                <a:spcPts val="0"/>
              </a:spcAft>
              <a:buFont typeface="Wingdings" pitchFamily="2" charset="2"/>
              <a:buChar char="§"/>
            </a:pPr>
            <a:r>
              <a:rPr lang="en-US" sz="3200" dirty="0" smtClean="0"/>
              <a:t>When too much water is applied, leaching of nutrients can occur</a:t>
            </a:r>
          </a:p>
          <a:p>
            <a:r>
              <a:rPr lang="en-US" sz="3200" dirty="0" smtClean="0"/>
              <a:t/>
            </a:r>
            <a:br>
              <a:rPr lang="en-US" sz="3200" dirty="0" smtClean="0"/>
            </a:br>
            <a:endParaRPr lang="en-US" sz="3200" dirty="0" smtClean="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2000" fill="hold"/>
                                        <p:tgtEl>
                                          <p:spTgt spid="3">
                                            <p:txEl>
                                              <p:pRg st="3" end="3"/>
                                            </p:txEl>
                                          </p:spTgt>
                                        </p:tgtEl>
                                        <p:attrNameLst>
                                          <p:attrName>style.color</p:attrName>
                                        </p:attrNameLst>
                                      </p:cBhvr>
                                      <p:to>
                                        <a:schemeClr val="fo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2000" fill="hold"/>
                                        <p:tgtEl>
                                          <p:spTgt spid="3">
                                            <p:txEl>
                                              <p:pRg st="4" end="4"/>
                                            </p:txEl>
                                          </p:spTgt>
                                        </p:tgtEl>
                                        <p:attrNameLst>
                                          <p:attrName>style.color</p:attrName>
                                        </p:attrNameLst>
                                      </p:cBhvr>
                                      <p:to>
                                        <a:schemeClr val="folHlink"/>
                                      </p:to>
                                    </p:animClr>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28600"/>
            <a:ext cx="11734800" cy="1905000"/>
          </a:xfrm>
        </p:spPr>
        <p:txBody>
          <a:bodyPr/>
          <a:lstStyle/>
          <a:p>
            <a:pPr algn="ctr"/>
            <a:r>
              <a:rPr lang="en-US" u="sng" dirty="0" smtClean="0"/>
              <a:t>Why Are Users Concerned About Becoming More Efficient?</a:t>
            </a:r>
            <a:endParaRPr lang="en-US" u="sng" dirty="0"/>
          </a:p>
        </p:txBody>
      </p:sp>
      <p:sp>
        <p:nvSpPr>
          <p:cNvPr id="3" name="Content Placeholder 2"/>
          <p:cNvSpPr>
            <a:spLocks noGrp="1"/>
          </p:cNvSpPr>
          <p:nvPr>
            <p:ph idx="1"/>
          </p:nvPr>
        </p:nvSpPr>
        <p:spPr>
          <a:xfrm>
            <a:off x="711200" y="2743200"/>
            <a:ext cx="11734799" cy="5715000"/>
          </a:xfrm>
        </p:spPr>
        <p:txBody>
          <a:bodyPr/>
          <a:lstStyle/>
          <a:p>
            <a:pPr marL="457200" indent="-365760">
              <a:spcBef>
                <a:spcPts val="0"/>
              </a:spcBef>
              <a:spcAft>
                <a:spcPts val="1800"/>
              </a:spcAft>
              <a:buSzPct val="100000"/>
              <a:buFont typeface="Wingdings" pitchFamily="2" charset="2"/>
              <a:buChar char="§"/>
            </a:pPr>
            <a:r>
              <a:rPr lang="en-US" sz="3600" dirty="0" smtClean="0">
                <a:solidFill>
                  <a:schemeClr val="bg2"/>
                </a:solidFill>
              </a:rPr>
              <a:t>In </a:t>
            </a:r>
            <a:r>
              <a:rPr lang="en-US" sz="3600" u="sng" dirty="0" smtClean="0">
                <a:solidFill>
                  <a:schemeClr val="bg2"/>
                </a:solidFill>
              </a:rPr>
              <a:t>some</a:t>
            </a:r>
            <a:r>
              <a:rPr lang="en-US" sz="3600" dirty="0" smtClean="0">
                <a:solidFill>
                  <a:schemeClr val="bg2"/>
                </a:solidFill>
              </a:rPr>
              <a:t> situations it could cost a substantial amount of money</a:t>
            </a:r>
          </a:p>
          <a:p>
            <a:pPr marL="457200" indent="-365760">
              <a:spcBef>
                <a:spcPts val="0"/>
              </a:spcBef>
              <a:spcAft>
                <a:spcPts val="1800"/>
              </a:spcAft>
              <a:buSzPct val="100000"/>
              <a:buFont typeface="Wingdings" pitchFamily="2" charset="2"/>
              <a:buChar char="§"/>
            </a:pPr>
            <a:r>
              <a:rPr lang="en-US" sz="3600" dirty="0" smtClean="0">
                <a:solidFill>
                  <a:schemeClr val="bg2"/>
                </a:solidFill>
              </a:rPr>
              <a:t>This would reduce the amount of water being diverted, and in turn could subject the water right to abandonment in part</a:t>
            </a:r>
          </a:p>
          <a:p>
            <a:pPr>
              <a:spcBef>
                <a:spcPts val="2400"/>
              </a:spcBef>
            </a:pPr>
            <a:endParaRPr lang="en-US" sz="40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16000" y="5943600"/>
            <a:ext cx="4953000" cy="2286000"/>
          </a:xfrm>
        </p:spPr>
        <p:txBody>
          <a:bodyPr/>
          <a:lstStyle/>
          <a:p>
            <a:r>
              <a:rPr lang="en-US" sz="3200" dirty="0" smtClean="0"/>
              <a:t>Environmental Interests	</a:t>
            </a:r>
            <a:br>
              <a:rPr lang="en-US" sz="3200" dirty="0" smtClean="0"/>
            </a:br>
            <a:r>
              <a:rPr lang="en-US" sz="3200" dirty="0" smtClean="0"/>
              <a:t>Recreation Interests</a:t>
            </a:r>
            <a:br>
              <a:rPr lang="en-US" sz="3200" dirty="0" smtClean="0"/>
            </a:br>
            <a:r>
              <a:rPr lang="en-US" sz="3200" dirty="0" smtClean="0"/>
              <a:t>Compacts</a:t>
            </a:r>
            <a:br>
              <a:rPr lang="en-US" sz="3200" dirty="0" smtClean="0"/>
            </a:br>
            <a:r>
              <a:rPr lang="en-US" sz="3200" dirty="0" smtClean="0"/>
              <a:t>Water Administration</a:t>
            </a:r>
            <a:endParaRPr lang="en-US" sz="3200" dirty="0"/>
          </a:p>
        </p:txBody>
      </p:sp>
      <p:pic>
        <p:nvPicPr>
          <p:cNvPr id="4" name="Content Placeholder 3" descr="Dry Creek1_1.jpg"/>
          <p:cNvPicPr>
            <a:picLocks noGrp="1" noChangeAspect="1"/>
          </p:cNvPicPr>
          <p:nvPr>
            <p:ph idx="1"/>
          </p:nvPr>
        </p:nvPicPr>
        <p:blipFill>
          <a:blip r:embed="rId2"/>
          <a:srcRect r="31059"/>
          <a:stretch>
            <a:fillRect/>
          </a:stretch>
        </p:blipFill>
        <p:spPr>
          <a:xfrm>
            <a:off x="1016000" y="1295400"/>
            <a:ext cx="6034286" cy="4191000"/>
          </a:xfrm>
        </p:spPr>
      </p:pic>
      <p:pic>
        <p:nvPicPr>
          <p:cNvPr id="5" name="Content Placeholder 3" descr="Dry Creek1_1.jpg"/>
          <p:cNvPicPr>
            <a:picLocks noChangeAspect="1"/>
          </p:cNvPicPr>
          <p:nvPr/>
        </p:nvPicPr>
        <p:blipFill>
          <a:blip r:embed="rId3"/>
          <a:stretch>
            <a:fillRect/>
          </a:stretch>
        </p:blipFill>
        <p:spPr>
          <a:xfrm>
            <a:off x="6502400" y="1295400"/>
            <a:ext cx="5493470" cy="4191000"/>
          </a:xfrm>
          <a:prstGeom prst="rect">
            <a:avLst/>
          </a:prstGeom>
        </p:spPr>
      </p:pic>
      <p:sp>
        <p:nvSpPr>
          <p:cNvPr id="8" name="Title 6"/>
          <p:cNvSpPr txBox="1">
            <a:spLocks/>
          </p:cNvSpPr>
          <p:nvPr/>
        </p:nvSpPr>
        <p:spPr>
          <a:xfrm>
            <a:off x="6807200" y="6400800"/>
            <a:ext cx="4953000" cy="1219200"/>
          </a:xfrm>
          <a:prstGeom prst="rect">
            <a:avLst/>
          </a:prstGeom>
        </p:spPr>
        <p:txBody>
          <a:bodyPr anchor="b"/>
          <a:lstStyle/>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sz="3200" b="0" i="1" u="none" strike="noStrike" kern="0" cap="none" spc="0" normalizeH="0" baseline="0" noProof="0" dirty="0" smtClean="0">
                <a:ln>
                  <a:noFill/>
                </a:ln>
                <a:solidFill>
                  <a:schemeClr val="bg2"/>
                </a:solidFill>
                <a:effectLst/>
                <a:uLnTx/>
                <a:uFillTx/>
                <a:latin typeface="+mj-lt"/>
                <a:ea typeface="+mj-ea"/>
                <a:cs typeface="+mj-cs"/>
                <a:sym typeface="Trebuchet MS" pitchFamily="-100" charset="0"/>
              </a:rPr>
              <a:t>Agriculture </a:t>
            </a:r>
          </a:p>
          <a:p>
            <a:pPr marL="0" marR="0" lvl="0" indent="0" algn="ctr" defTabSz="584200" rtl="0" eaLnBrk="0" fontAlgn="base" latinLnBrk="0" hangingPunct="0">
              <a:lnSpc>
                <a:spcPct val="100000"/>
              </a:lnSpc>
              <a:spcBef>
                <a:spcPct val="0"/>
              </a:spcBef>
              <a:spcAft>
                <a:spcPct val="0"/>
              </a:spcAft>
              <a:buClrTx/>
              <a:buSzTx/>
              <a:buFontTx/>
              <a:buNone/>
              <a:tabLst/>
              <a:defRPr/>
            </a:pPr>
            <a:r>
              <a:rPr lang="en-US" sz="3200" i="1" kern="0" dirty="0" smtClean="0">
                <a:solidFill>
                  <a:schemeClr val="bg2"/>
                </a:solidFill>
                <a:latin typeface="+mj-lt"/>
                <a:ea typeface="+mj-ea"/>
                <a:cs typeface="+mj-cs"/>
              </a:rPr>
              <a:t>Producers</a:t>
            </a:r>
            <a:endParaRPr kumimoji="0" lang="en-US" sz="3200" b="0" i="1" u="none" strike="noStrike" kern="0" cap="none" spc="0" normalizeH="0" baseline="0" noProof="0" dirty="0">
              <a:ln>
                <a:noFill/>
              </a:ln>
              <a:solidFill>
                <a:schemeClr val="bg2"/>
              </a:solidFill>
              <a:effectLst/>
              <a:uLnTx/>
              <a:uFillTx/>
              <a:latin typeface="+mj-lt"/>
              <a:ea typeface="+mj-ea"/>
              <a:cs typeface="+mj-cs"/>
              <a:sym typeface="Trebuchet MS" pitchFamily="-100"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16000" y="3962400"/>
            <a:ext cx="10972800" cy="1295400"/>
          </a:xfrm>
        </p:spPr>
        <p:txBody>
          <a:bodyPr/>
          <a:lstStyle/>
          <a:p>
            <a:r>
              <a:rPr lang="en-US" sz="6600" b="1" i="1" u="sng" dirty="0" smtClean="0"/>
              <a:t>Does it Really Occur?</a:t>
            </a:r>
            <a:endParaRPr lang="en-US" sz="6600" b="1" i="1" u="sng"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81000"/>
            <a:ext cx="11582400" cy="1600200"/>
          </a:xfrm>
        </p:spPr>
        <p:txBody>
          <a:bodyPr/>
          <a:lstStyle/>
          <a:p>
            <a:pPr algn="ctr"/>
            <a:r>
              <a:rPr lang="en-US" sz="4800" b="1" u="sng" dirty="0" smtClean="0"/>
              <a:t>There are Two Types of Efficiencies to Consider When Evaluating Waste</a:t>
            </a:r>
          </a:p>
        </p:txBody>
      </p:sp>
      <p:sp>
        <p:nvSpPr>
          <p:cNvPr id="3" name="Content Placeholder 2"/>
          <p:cNvSpPr>
            <a:spLocks noGrp="1"/>
          </p:cNvSpPr>
          <p:nvPr>
            <p:ph idx="1"/>
          </p:nvPr>
        </p:nvSpPr>
        <p:spPr>
          <a:xfrm>
            <a:off x="558800" y="3429000"/>
            <a:ext cx="11490325" cy="3276600"/>
          </a:xfrm>
        </p:spPr>
        <p:txBody>
          <a:bodyPr/>
          <a:lstStyle/>
          <a:p>
            <a:pPr algn="ctr"/>
            <a:r>
              <a:rPr lang="en-US" sz="4400" dirty="0" smtClean="0"/>
              <a:t>Delivery Efficiency</a:t>
            </a:r>
          </a:p>
          <a:p>
            <a:pPr algn="ctr"/>
            <a:r>
              <a:rPr lang="en-US" sz="4400" dirty="0" smtClean="0"/>
              <a:t>And </a:t>
            </a:r>
          </a:p>
          <a:p>
            <a:pPr algn="ctr"/>
            <a:r>
              <a:rPr lang="en-US" sz="4400" dirty="0" smtClean="0"/>
              <a:t>Application Efficiency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133600"/>
            <a:ext cx="4724400" cy="4419600"/>
          </a:xfrm>
        </p:spPr>
        <p:txBody>
          <a:bodyPr/>
          <a:lstStyle/>
          <a:p>
            <a:r>
              <a:rPr lang="en-US" sz="3200" b="1" i="0" u="sng" dirty="0" smtClean="0"/>
              <a:t>Delivery Efficiency</a:t>
            </a:r>
            <a:br>
              <a:rPr lang="en-US" sz="3200" b="1" i="0" u="sng" dirty="0" smtClean="0"/>
            </a:br>
            <a:r>
              <a:rPr lang="en-US" sz="3200" b="1" i="0" u="sng" dirty="0" smtClean="0"/>
              <a:t/>
            </a:r>
            <a:br>
              <a:rPr lang="en-US" sz="3200" b="1" i="0" u="sng" dirty="0" smtClean="0"/>
            </a:br>
            <a:r>
              <a:rPr lang="en-US" sz="3200" i="0" dirty="0" smtClean="0"/>
              <a:t>Delivery efficiency can be thought of as how efficient a delivery system is in conveying water to its place of use.</a:t>
            </a:r>
            <a:endParaRPr lang="en-US" sz="3200" dirty="0"/>
          </a:p>
        </p:txBody>
      </p:sp>
      <p:pic>
        <p:nvPicPr>
          <p:cNvPr id="4" name="Content Placeholder 3" descr="Dry Creek1_1.jpg"/>
          <p:cNvPicPr>
            <a:picLocks noGrp="1" noChangeAspect="1"/>
          </p:cNvPicPr>
          <p:nvPr>
            <p:ph idx="1"/>
          </p:nvPr>
        </p:nvPicPr>
        <p:blipFill>
          <a:blip r:embed="rId3"/>
          <a:stretch>
            <a:fillRect/>
          </a:stretch>
        </p:blipFill>
        <p:spPr>
          <a:xfrm>
            <a:off x="5664200" y="1066800"/>
            <a:ext cx="6477000" cy="7391399"/>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4953000" cy="7924800"/>
          </a:xfrm>
        </p:spPr>
        <p:txBody>
          <a:bodyPr/>
          <a:lstStyle/>
          <a:p>
            <a:r>
              <a:rPr lang="en-US" sz="3200" b="1" i="0" u="sng" dirty="0" smtClean="0"/>
              <a:t>Application Efficiency</a:t>
            </a:r>
            <a:br>
              <a:rPr lang="en-US" sz="3200" b="1" i="0" u="sng" dirty="0" smtClean="0"/>
            </a:br>
            <a:r>
              <a:rPr lang="en-US" sz="3200" b="1" i="0" u="sng" dirty="0" smtClean="0"/>
              <a:t/>
            </a:r>
            <a:br>
              <a:rPr lang="en-US" sz="3200" b="1" i="0" u="sng" dirty="0" smtClean="0"/>
            </a:br>
            <a:r>
              <a:rPr lang="en-US" sz="3200" i="0" dirty="0" smtClean="0"/>
              <a:t>Application efficiency can be thought of as how well water is being applied to achieve the beneficial use.  There are different means of applying water to irrigation use, each with different levels of efficiency.  The means of irrigation can range from flood irrigation which is relatively inefficient to drip irrigation which is very efficient.</a:t>
            </a:r>
            <a:endParaRPr lang="en-US" sz="3200" dirty="0"/>
          </a:p>
        </p:txBody>
      </p:sp>
      <p:pic>
        <p:nvPicPr>
          <p:cNvPr id="4" name="Content Placeholder 3" descr="Dry Creek1_1.jpg"/>
          <p:cNvPicPr>
            <a:picLocks noGrp="1" noChangeAspect="1"/>
          </p:cNvPicPr>
          <p:nvPr>
            <p:ph idx="1"/>
          </p:nvPr>
        </p:nvPicPr>
        <p:blipFill>
          <a:blip r:embed="rId3"/>
          <a:stretch>
            <a:fillRect/>
          </a:stretch>
        </p:blipFill>
        <p:spPr>
          <a:xfrm>
            <a:off x="5740400" y="381000"/>
            <a:ext cx="6477000" cy="4114800"/>
          </a:xfrm>
        </p:spPr>
      </p:pic>
      <p:pic>
        <p:nvPicPr>
          <p:cNvPr id="5" name="Content Placeholder 3" descr="Dry Creek1_1.jpg"/>
          <p:cNvPicPr>
            <a:picLocks noChangeAspect="1"/>
          </p:cNvPicPr>
          <p:nvPr/>
        </p:nvPicPr>
        <p:blipFill>
          <a:blip r:embed="rId4"/>
          <a:stretch>
            <a:fillRect/>
          </a:stretch>
        </p:blipFill>
        <p:spPr>
          <a:xfrm>
            <a:off x="5740400" y="4495800"/>
            <a:ext cx="6477000" cy="4114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367483">
            <a:off x="2310291" y="5781863"/>
            <a:ext cx="3856479" cy="1066800"/>
          </a:xfrm>
          <a:prstGeom prst="ellipse">
            <a:avLst/>
          </a:prstGeom>
          <a:solidFill>
            <a:schemeClr val="bg1">
              <a:alpha val="0"/>
            </a:schemeClr>
          </a:solidFill>
          <a:ln w="25400" cap="flat" cmpd="sng" algn="ctr">
            <a:solidFill>
              <a:srgbClr val="144FF4"/>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54274" name="Picture 2" descr="20160830_094947.jpg"/>
          <p:cNvPicPr>
            <a:picLocks noGrp="1" noChangeAspect="1" noChangeArrowheads="1"/>
          </p:cNvPicPr>
          <p:nvPr>
            <p:ph idx="1"/>
          </p:nvPr>
        </p:nvPicPr>
        <p:blipFill>
          <a:blip r:embed="rId3"/>
          <a:srcRect/>
          <a:stretch>
            <a:fillRect/>
          </a:stretch>
        </p:blipFill>
        <p:spPr bwMode="auto">
          <a:xfrm>
            <a:off x="863600" y="1066800"/>
            <a:ext cx="11430000" cy="7162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Maybell Tail 1.jpg"/>
          <p:cNvPicPr>
            <a:picLocks noGrp="1" noChangeAspect="1" noChangeArrowheads="1"/>
          </p:cNvPicPr>
          <p:nvPr>
            <p:ph idx="1"/>
          </p:nvPr>
        </p:nvPicPr>
        <p:blipFill>
          <a:blip r:embed="rId3"/>
          <a:srcRect/>
          <a:stretch>
            <a:fillRect/>
          </a:stretch>
        </p:blipFill>
        <p:spPr bwMode="auto">
          <a:xfrm>
            <a:off x="1016000" y="1143000"/>
            <a:ext cx="10998200" cy="6934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0" y="1295400"/>
            <a:ext cx="184731" cy="369332"/>
          </a:xfrm>
          <a:prstGeom prst="rect">
            <a:avLst/>
          </a:prstGeom>
          <a:noFill/>
        </p:spPr>
        <p:txBody>
          <a:bodyPr wrap="none" rtlCol="0">
            <a:spAutoFit/>
          </a:bodyPr>
          <a:lstStyle/>
          <a:p>
            <a:endParaRPr lang="en-US" dirty="0"/>
          </a:p>
        </p:txBody>
      </p:sp>
      <p:pic>
        <p:nvPicPr>
          <p:cNvPr id="4" name="Picture Placeholder 6" descr="Meeker Ditch Curtis Waste.JPG"/>
          <p:cNvPicPr>
            <a:picLocks noChangeAspect="1"/>
          </p:cNvPicPr>
          <p:nvPr/>
        </p:nvPicPr>
        <p:blipFill>
          <a:blip r:embed="rId3" cstate="print"/>
          <a:stretch>
            <a:fillRect/>
          </a:stretch>
        </p:blipFill>
        <p:spPr>
          <a:xfrm>
            <a:off x="1549400" y="838200"/>
            <a:ext cx="10007600" cy="75057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6682</TotalTime>
  <Words>787</Words>
  <Application>Microsoft Office PowerPoint</Application>
  <PresentationFormat>Custom</PresentationFormat>
  <Paragraphs>82</Paragraphs>
  <Slides>24</Slides>
  <Notes>22</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8_Office Theme</vt:lpstr>
      <vt:lpstr>7_Office Theme</vt:lpstr>
      <vt:lpstr>Water Waste Does it Really Occur and if so, Why Care?</vt:lpstr>
      <vt:lpstr>Slide 2</vt:lpstr>
      <vt:lpstr>Slide 3</vt:lpstr>
      <vt:lpstr>There are Two Types of Efficiencies to Consider When Evaluating Waste</vt:lpstr>
      <vt:lpstr>Delivery Efficiency  Delivery efficiency can be thought of as how efficient a delivery system is in conveying water to its place of use.</vt:lpstr>
      <vt:lpstr>Application Efficiency  Application efficiency can be thought of as how well water is being applied to achieve the beneficial use.  There are different means of applying water to irrigation use, each with different levels of efficiency.  The means of irrigation can range from flood irrigation which is relatively inefficient to drip irrigation which is very efficient.</vt:lpstr>
      <vt:lpstr>Slide 7</vt:lpstr>
      <vt:lpstr>Slide 8</vt:lpstr>
      <vt:lpstr>Slide 9</vt:lpstr>
      <vt:lpstr>Slide 10</vt:lpstr>
      <vt:lpstr>Slide 11</vt:lpstr>
      <vt:lpstr>Slide 12</vt:lpstr>
      <vt:lpstr>Slide 13</vt:lpstr>
      <vt:lpstr>Slide 14</vt:lpstr>
      <vt:lpstr>Looking at it from a Numbers Perspective</vt:lpstr>
      <vt:lpstr>Slide 16</vt:lpstr>
      <vt:lpstr>Documents Being Worked On</vt:lpstr>
      <vt:lpstr>Who Really Cares? Why Should We Care?</vt:lpstr>
      <vt:lpstr>The Law</vt:lpstr>
      <vt:lpstr>Bureau of Reclamation  Consumptive Uses and Losses Report</vt:lpstr>
      <vt:lpstr>Focusing on the Colorado River</vt:lpstr>
      <vt:lpstr>Other Reasons to Care</vt:lpstr>
      <vt:lpstr>Why Are Users Concerned About Becoming More Efficient?</vt:lpstr>
      <vt:lpstr>Environmental Interests  Recreation Interests Compacts Water Administration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Rein, Kevin</dc:creator>
  <cp:lastModifiedBy>Erin Light</cp:lastModifiedBy>
  <cp:revision>443</cp:revision>
  <dcterms:created xsi:type="dcterms:W3CDTF">2014-01-16T23:28:42Z</dcterms:created>
  <dcterms:modified xsi:type="dcterms:W3CDTF">2017-03-21T21:01:03Z</dcterms:modified>
</cp:coreProperties>
</file>