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02" r:id="rId2"/>
    <p:sldId id="361" r:id="rId3"/>
    <p:sldId id="389" r:id="rId4"/>
    <p:sldId id="263" r:id="rId5"/>
    <p:sldId id="302" r:id="rId6"/>
    <p:sldId id="392" r:id="rId7"/>
    <p:sldId id="382" r:id="rId8"/>
    <p:sldId id="383" r:id="rId9"/>
    <p:sldId id="278" r:id="rId10"/>
    <p:sldId id="277" r:id="rId11"/>
    <p:sldId id="362" r:id="rId12"/>
    <p:sldId id="385" r:id="rId13"/>
    <p:sldId id="39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  <a:srgbClr val="00FF00"/>
    <a:srgbClr val="000000"/>
    <a:srgbClr val="A6A6A6"/>
    <a:srgbClr val="33CCFF"/>
    <a:srgbClr val="0000FF"/>
    <a:srgbClr val="00CCFF"/>
    <a:srgbClr val="00B0F0"/>
    <a:srgbClr val="FF6600"/>
    <a:srgbClr val="41D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45" autoAdjust="0"/>
    <p:restoredTop sz="94660"/>
  </p:normalViewPr>
  <p:slideViewPr>
    <p:cSldViewPr showGuides="1">
      <p:cViewPr>
        <p:scale>
          <a:sx n="70" d="100"/>
          <a:sy n="70" d="100"/>
        </p:scale>
        <p:origin x="-1450" y="-41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56E59-2DB7-45F5-839C-D792B14847FE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46A84-E75A-4302-AF22-0C0F5A342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13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ADE1-19C7-42E9-B8B9-5BCEE978424F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D96B-DED0-491E-AC2B-C9AA90AC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ADE1-19C7-42E9-B8B9-5BCEE978424F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D96B-DED0-491E-AC2B-C9AA90AC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02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ADE1-19C7-42E9-B8B9-5BCEE978424F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D96B-DED0-491E-AC2B-C9AA90AC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92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ADE1-19C7-42E9-B8B9-5BCEE978424F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D96B-DED0-491E-AC2B-C9AA90AC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59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ADE1-19C7-42E9-B8B9-5BCEE978424F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D96B-DED0-491E-AC2B-C9AA90AC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38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ADE1-19C7-42E9-B8B9-5BCEE978424F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D96B-DED0-491E-AC2B-C9AA90AC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2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ADE1-19C7-42E9-B8B9-5BCEE978424F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D96B-DED0-491E-AC2B-C9AA90AC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47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ADE1-19C7-42E9-B8B9-5BCEE978424F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D96B-DED0-491E-AC2B-C9AA90AC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13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ADE1-19C7-42E9-B8B9-5BCEE978424F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D96B-DED0-491E-AC2B-C9AA90AC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01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ADE1-19C7-42E9-B8B9-5BCEE978424F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D96B-DED0-491E-AC2B-C9AA90AC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4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ADE1-19C7-42E9-B8B9-5BCEE978424F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D96B-DED0-491E-AC2B-C9AA90AC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49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ADE1-19C7-42E9-B8B9-5BCEE978424F}" type="datetimeFigureOut">
              <a:rPr lang="en-US" smtClean="0"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6D96B-DED0-491E-AC2B-C9AA90AC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30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1" dirty="0">
                <a:solidFill>
                  <a:srgbClr val="00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700" b="1" dirty="0" smtClean="0">
                <a:solidFill>
                  <a:srgbClr val="00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Trout Unlimited &amp; Agricultural Producers:</a:t>
            </a:r>
            <a:br>
              <a:rPr lang="en-US" sz="3700" b="1" dirty="0" smtClean="0">
                <a:solidFill>
                  <a:srgbClr val="00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700" b="1" dirty="0" smtClean="0">
                <a:solidFill>
                  <a:srgbClr val="00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Finding Flexibility in Water</a:t>
            </a:r>
            <a:r>
              <a:rPr lang="en-US" sz="4000" b="1" dirty="0" smtClean="0">
                <a:solidFill>
                  <a:srgbClr val="00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000" b="1" dirty="0" smtClean="0">
                <a:solidFill>
                  <a:srgbClr val="00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4000" b="1" dirty="0">
              <a:solidFill>
                <a:srgbClr val="00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0088" y="6226629"/>
            <a:ext cx="2723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Brian Hodge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4" b="4164"/>
          <a:stretch/>
        </p:blipFill>
        <p:spPr>
          <a:xfrm>
            <a:off x="0" y="1164771"/>
            <a:ext cx="9144000" cy="50618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3" y="4776692"/>
            <a:ext cx="1175657" cy="13473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5400000">
            <a:off x="8275493" y="5281358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Vladimir Script" panose="03050402040407070305" pitchFamily="66" charset="0"/>
              </a:rPr>
              <a:t>Russ </a:t>
            </a:r>
            <a:r>
              <a:rPr lang="en-US" dirty="0" err="1" smtClean="0">
                <a:solidFill>
                  <a:schemeClr val="bg1"/>
                </a:solidFill>
                <a:latin typeface="Vladimir Script" panose="03050402040407070305" pitchFamily="66" charset="0"/>
              </a:rPr>
              <a:t>Schnitzer</a:t>
            </a:r>
            <a:endParaRPr lang="en-US" dirty="0">
              <a:solidFill>
                <a:schemeClr val="bg1"/>
              </a:solidFill>
              <a:latin typeface="Vladimir Script" panose="030504020404070703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75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509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Leasing, cont.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6943" y="1905000"/>
            <a:ext cx="311335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Voluntary</a:t>
            </a:r>
          </a:p>
          <a:p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Temporary</a:t>
            </a:r>
          </a:p>
          <a:p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Compensated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43" y="718457"/>
            <a:ext cx="397877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7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500" y="-1"/>
            <a:ext cx="8229600" cy="990599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Yampa Basin Pilot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4572000" cy="609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u="sng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Method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Split-season (Jul-Aug)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800" u="sng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Funding</a:t>
            </a:r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SCPP Program (100%)</a:t>
            </a:r>
          </a:p>
          <a:p>
            <a:pPr marL="0" indent="0">
              <a:buNone/>
            </a:pPr>
            <a:endParaRPr lang="en-US" sz="28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800" u="sng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Outcomes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Increased stream flow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Added revenue stream</a:t>
            </a:r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effect on water right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3" t="9832"/>
          <a:stretch/>
        </p:blipFill>
        <p:spPr>
          <a:xfrm>
            <a:off x="4572000" y="1066800"/>
            <a:ext cx="4452257" cy="53859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665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fish-ag cooperation</a:t>
            </a:r>
            <a:endParaRPr lang="en-US" sz="3600" b="1" dirty="0">
              <a:solidFill>
                <a:srgbClr val="00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686" y="4343400"/>
            <a:ext cx="85344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SzPct val="220000"/>
              <a:buFont typeface="Webdings" panose="05030102010509060703" pitchFamily="18" charset="2"/>
              <a:buChar char=""/>
            </a:pPr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Projects can improve stream flows &amp; habitat</a:t>
            </a:r>
          </a:p>
          <a:p>
            <a:pPr marL="457200" indent="-457200">
              <a:lnSpc>
                <a:spcPct val="150000"/>
              </a:lnSpc>
              <a:buSzPct val="150000"/>
              <a:buBlip>
                <a:blip r:embed="rId2"/>
              </a:buBlip>
            </a:pPr>
            <a:r>
              <a:rPr lang="en-US" sz="3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Projects can benefit agricultural operations</a:t>
            </a:r>
          </a:p>
          <a:p>
            <a:pPr marL="457200" indent="-4572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Projects are not one-size-fits-all</a:t>
            </a:r>
            <a:endParaRPr lang="en-US" sz="3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9682" r="6576" b="46206"/>
          <a:stretch/>
        </p:blipFill>
        <p:spPr>
          <a:xfrm>
            <a:off x="1066800" y="674914"/>
            <a:ext cx="6837916" cy="36684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 rot="5400000">
            <a:off x="7208031" y="3652024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Vladimir Script" panose="03050402040407070305" pitchFamily="66" charset="0"/>
              </a:rPr>
              <a:t>Ray Troll</a:t>
            </a:r>
            <a:endParaRPr lang="en-US" dirty="0">
              <a:solidFill>
                <a:schemeClr val="bg1"/>
              </a:solidFill>
              <a:latin typeface="Vladimir Script" panose="030504020404070703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40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93257" y="-1"/>
            <a:ext cx="2757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Questions?</a:t>
            </a:r>
            <a:endParaRPr 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4100" y="3152001"/>
            <a:ext cx="449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Email: bhodge@tu.org</a:t>
            </a:r>
            <a:endParaRPr lang="en-US" sz="30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31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5964" y="1129965"/>
            <a:ext cx="6862299" cy="4593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r="10291"/>
          <a:stretch/>
        </p:blipFill>
        <p:spPr>
          <a:xfrm>
            <a:off x="0" y="1"/>
            <a:ext cx="457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4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4" y="-2928"/>
            <a:ext cx="9147904" cy="686092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3904" y="0"/>
            <a:ext cx="9144000" cy="788041"/>
          </a:xfrm>
          <a:solidFill>
            <a:srgbClr val="080808">
              <a:alpha val="50196"/>
            </a:srgbClr>
          </a:solidFill>
          <a:ln>
            <a:solidFill>
              <a:srgbClr val="000000">
                <a:alpha val="50196"/>
              </a:srgbClr>
            </a:solidFill>
          </a:ln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Trout Unlimited Goal</a:t>
            </a:r>
            <a:endParaRPr lang="en-US" sz="3600" b="1" dirty="0">
              <a:solidFill>
                <a:srgbClr val="00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904" y="5391558"/>
            <a:ext cx="9147904" cy="1477328"/>
          </a:xfrm>
          <a:prstGeom prst="rect">
            <a:avLst/>
          </a:prstGeom>
          <a:solidFill>
            <a:srgbClr val="080808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 stream flows for </a:t>
            </a:r>
            <a:r>
              <a:rPr lang="en-US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coldwater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fishes while helping to improve agricultural operations</a:t>
            </a:r>
          </a:p>
          <a:p>
            <a:pPr algn="ctr"/>
            <a:endParaRPr lang="en-US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11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996"/>
            <a:ext cx="9144000" cy="75362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Efficiency improvements</a:t>
            </a:r>
            <a:endParaRPr lang="en-US" sz="3600" b="1" dirty="0">
              <a:solidFill>
                <a:srgbClr val="00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2001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8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84"/>
            <a:ext cx="4584192" cy="34381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9473"/>
            <a:ext cx="4596384" cy="34472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229" y="0"/>
            <a:ext cx="4590288" cy="3442716"/>
          </a:xfrm>
          <a:prstGeom prst="rect">
            <a:avLst/>
          </a:prstGeom>
        </p:spPr>
      </p:pic>
      <p:pic>
        <p:nvPicPr>
          <p:cNvPr id="9" name="Picture 2" descr="https://lh4.googleusercontent.com/-BFA2ajznJKQ/VBcSkP3JLnI/AAAAAAAAUbs/kwoqVudBTjE/w1199-h899-no/DSC000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0229" y="3411722"/>
            <a:ext cx="4593771" cy="344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37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25281" y="10886"/>
            <a:ext cx="5293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Yampa Basin Example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219200"/>
            <a:ext cx="457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Method</a:t>
            </a:r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 center pivot</a:t>
            </a:r>
          </a:p>
          <a:p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u="sng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Funding</a:t>
            </a:r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Cost-share </a:t>
            </a:r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(Ranch, TU, NRCS)</a:t>
            </a:r>
          </a:p>
          <a:p>
            <a:endParaRPr lang="en-US" sz="28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u="sng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Outcomes</a:t>
            </a:r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Increased ranch efficiency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Increased stream flow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143" y="697792"/>
            <a:ext cx="4038600" cy="605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9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7" t="624" r="3017" b="-624"/>
          <a:stretch/>
        </p:blipFill>
        <p:spPr>
          <a:xfrm>
            <a:off x="4625332" y="2500040"/>
            <a:ext cx="4530869" cy="1950559"/>
          </a:xfrm>
          <a:prstGeom prst="rect">
            <a:avLst/>
          </a:prstGeom>
        </p:spPr>
      </p:pic>
      <p:sp>
        <p:nvSpPr>
          <p:cNvPr id="92" name="Rectangle 91"/>
          <p:cNvSpPr/>
          <p:nvPr/>
        </p:nvSpPr>
        <p:spPr>
          <a:xfrm>
            <a:off x="-14927" y="2515422"/>
            <a:ext cx="4572000" cy="171219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3" name="Picture 92" descr="C:\Users\Brian.Hodge\AppData\Local\Microsoft\Windows\Temporary Internet Files\Content.IE5\ZWB4ZQDE\15933-illustration-of-a-small-cartoon-bush-pv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07" y="1820195"/>
            <a:ext cx="1123124" cy="112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30" descr="C:\Users\Brian.Hodge\AppData\Local\Microsoft\Windows\Temporary Internet Files\Content.IE5\ZWB4ZQDE\15933-illustration-of-a-small-cartoon-bush-pv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07" y="1820195"/>
            <a:ext cx="1123124" cy="112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30" descr="C:\Users\Brian.Hodge\AppData\Local\Microsoft\Windows\Temporary Internet Files\Content.IE5\ZWB4ZQDE\15933-illustration-of-a-small-cartoon-bush-pv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93" y="1820195"/>
            <a:ext cx="1123124" cy="112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30" descr="C:\Users\Brian.Hodge\AppData\Local\Microsoft\Windows\Temporary Internet Files\Content.IE5\ZWB4ZQDE\15933-illustration-of-a-small-cartoon-bush-pv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12" y="1828051"/>
            <a:ext cx="1123124" cy="112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30" descr="C:\Users\Brian.Hodge\AppData\Local\Microsoft\Windows\Temporary Internet Files\Content.IE5\ZWB4ZQDE\15933-illustration-of-a-small-cartoon-bush-pv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769" y="1828051"/>
            <a:ext cx="1123124" cy="112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30" descr="C:\Users\Brian.Hodge\AppData\Local\Microsoft\Windows\Temporary Internet Files\Content.IE5\ZWB4ZQDE\15933-illustration-of-a-small-cartoon-bush-pv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93" y="1828051"/>
            <a:ext cx="1123124" cy="112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30" descr="C:\Users\Brian.Hodge\AppData\Local\Microsoft\Windows\Temporary Internet Files\Content.IE5\ZWB4ZQDE\15933-illustration-of-a-small-cartoon-bush-pv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31" y="1820195"/>
            <a:ext cx="1123124" cy="112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30" descr="C:\Users\Brian.Hodge\AppData\Local\Microsoft\Windows\Temporary Internet Files\Content.IE5\ZWB4ZQDE\15933-illustration-of-a-small-cartoon-bush-pv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569" y="1828051"/>
            <a:ext cx="1123124" cy="112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30" descr="C:\Users\Brian.Hodge\AppData\Local\Microsoft\Windows\Temporary Internet Files\Content.IE5\ZWB4ZQDE\15933-illustration-of-a-small-cartoon-bush-pv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737" y="1820195"/>
            <a:ext cx="1123124" cy="112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30" descr="C:\Users\Brian.Hodge\AppData\Local\Microsoft\Windows\Temporary Internet Files\Content.IE5\ZWB4ZQDE\15933-illustration-of-a-small-cartoon-bush-pv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93" y="1828051"/>
            <a:ext cx="1123124" cy="112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30" descr="C:\Users\Brian.Hodge\AppData\Local\Microsoft\Windows\Temporary Internet Files\Content.IE5\ZWB4ZQDE\15933-illustration-of-a-small-cartoon-bush-pv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93" y="1857902"/>
            <a:ext cx="1123124" cy="112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30" descr="C:\Users\Brian.Hodge\AppData\Local\Microsoft\Windows\Temporary Internet Files\Content.IE5\ZWB4ZQDE\15933-illustration-of-a-small-cartoon-bush-pv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055" y="1828051"/>
            <a:ext cx="1123124" cy="112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30" descr="C:\Users\Brian.Hodge\AppData\Local\Microsoft\Windows\Temporary Internet Files\Content.IE5\ZWB4ZQDE\15933-illustration-of-a-small-cartoon-bush-pv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93" y="1828836"/>
            <a:ext cx="1123124" cy="112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30" descr="C:\Users\Brian.Hodge\AppData\Local\Microsoft\Windows\Temporary Internet Files\Content.IE5\ZWB4ZQDE\15933-illustration-of-a-small-cartoon-bush-pv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398" y="1857902"/>
            <a:ext cx="1123124" cy="112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30" descr="C:\Users\Brian.Hodge\AppData\Local\Microsoft\Windows\Temporary Internet Files\Content.IE5\ZWB4ZQDE\15933-illustration-of-a-small-cartoon-bush-pv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175" y="1815363"/>
            <a:ext cx="1123124" cy="112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Oval 107"/>
          <p:cNvSpPr/>
          <p:nvPr/>
        </p:nvSpPr>
        <p:spPr>
          <a:xfrm>
            <a:off x="181223" y="2617917"/>
            <a:ext cx="409140" cy="10592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1946453" y="2943319"/>
            <a:ext cx="310004" cy="24340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2493608" y="2754493"/>
            <a:ext cx="362769" cy="23079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412663" y="3352862"/>
            <a:ext cx="238457" cy="1855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1223131" y="2832891"/>
            <a:ext cx="238457" cy="1855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469735" y="4054383"/>
            <a:ext cx="362769" cy="1153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2441842" y="3404181"/>
            <a:ext cx="238457" cy="1855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1745612" y="3810982"/>
            <a:ext cx="310004" cy="24340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3842197" y="2677447"/>
            <a:ext cx="238457" cy="9278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4453694" y="3050792"/>
            <a:ext cx="238457" cy="1855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3568007" y="3591920"/>
            <a:ext cx="119229" cy="9278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>
            <a:off x="5434916" y="3045598"/>
            <a:ext cx="2355138" cy="1341920"/>
          </a:xfrm>
          <a:custGeom>
            <a:avLst/>
            <a:gdLst>
              <a:gd name="connsiteX0" fmla="*/ 0 w 2355138"/>
              <a:gd name="connsiteY0" fmla="*/ 22303 h 1341920"/>
              <a:gd name="connsiteX1" fmla="*/ 75828 w 2355138"/>
              <a:gd name="connsiteY1" fmla="*/ 129354 h 1341920"/>
              <a:gd name="connsiteX2" fmla="*/ 138275 w 2355138"/>
              <a:gd name="connsiteY2" fmla="*/ 347918 h 1341920"/>
              <a:gd name="connsiteX3" fmla="*/ 205183 w 2355138"/>
              <a:gd name="connsiteY3" fmla="*/ 575403 h 1341920"/>
              <a:gd name="connsiteX4" fmla="*/ 267629 w 2355138"/>
              <a:gd name="connsiteY4" fmla="*/ 682455 h 1341920"/>
              <a:gd name="connsiteX5" fmla="*/ 450509 w 2355138"/>
              <a:gd name="connsiteY5" fmla="*/ 771664 h 1341920"/>
              <a:gd name="connsiteX6" fmla="*/ 530798 w 2355138"/>
              <a:gd name="connsiteY6" fmla="*/ 923321 h 1341920"/>
              <a:gd name="connsiteX7" fmla="*/ 575403 w 2355138"/>
              <a:gd name="connsiteY7" fmla="*/ 1110662 h 1341920"/>
              <a:gd name="connsiteX8" fmla="*/ 637850 w 2355138"/>
              <a:gd name="connsiteY8" fmla="*/ 1280160 h 1341920"/>
              <a:gd name="connsiteX9" fmla="*/ 869795 w 2355138"/>
              <a:gd name="connsiteY9" fmla="*/ 1324765 h 1341920"/>
              <a:gd name="connsiteX10" fmla="*/ 1164187 w 2355138"/>
              <a:gd name="connsiteY10" fmla="*/ 1293542 h 1341920"/>
              <a:gd name="connsiteX11" fmla="*/ 1387212 w 2355138"/>
              <a:gd name="connsiteY11" fmla="*/ 1271239 h 1341920"/>
              <a:gd name="connsiteX12" fmla="*/ 1570092 w 2355138"/>
              <a:gd name="connsiteY12" fmla="*/ 1231095 h 1341920"/>
              <a:gd name="connsiteX13" fmla="*/ 1748511 w 2355138"/>
              <a:gd name="connsiteY13" fmla="*/ 1333686 h 1341920"/>
              <a:gd name="connsiteX14" fmla="*/ 1851103 w 2355138"/>
              <a:gd name="connsiteY14" fmla="*/ 1311384 h 1341920"/>
              <a:gd name="connsiteX15" fmla="*/ 1926931 w 2355138"/>
              <a:gd name="connsiteY15" fmla="*/ 1119583 h 1341920"/>
              <a:gd name="connsiteX16" fmla="*/ 2020601 w 2355138"/>
              <a:gd name="connsiteY16" fmla="*/ 860874 h 1341920"/>
              <a:gd name="connsiteX17" fmla="*/ 2096429 w 2355138"/>
              <a:gd name="connsiteY17" fmla="*/ 731520 h 1341920"/>
              <a:gd name="connsiteX18" fmla="*/ 2149955 w 2355138"/>
              <a:gd name="connsiteY18" fmla="*/ 682455 h 1341920"/>
              <a:gd name="connsiteX19" fmla="*/ 2230244 w 2355138"/>
              <a:gd name="connsiteY19" fmla="*/ 446049 h 1341920"/>
              <a:gd name="connsiteX20" fmla="*/ 2355138 w 2355138"/>
              <a:gd name="connsiteY20" fmla="*/ 0 h 134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55138" h="1341920">
                <a:moveTo>
                  <a:pt x="0" y="22303"/>
                </a:moveTo>
                <a:cubicBezTo>
                  <a:pt x="26391" y="48694"/>
                  <a:pt x="52782" y="75085"/>
                  <a:pt x="75828" y="129354"/>
                </a:cubicBezTo>
                <a:cubicBezTo>
                  <a:pt x="98874" y="183623"/>
                  <a:pt x="116716" y="273576"/>
                  <a:pt x="138275" y="347918"/>
                </a:cubicBezTo>
                <a:cubicBezTo>
                  <a:pt x="159834" y="422260"/>
                  <a:pt x="183624" y="519647"/>
                  <a:pt x="205183" y="575403"/>
                </a:cubicBezTo>
                <a:cubicBezTo>
                  <a:pt x="226742" y="631159"/>
                  <a:pt x="226741" y="649745"/>
                  <a:pt x="267629" y="682455"/>
                </a:cubicBezTo>
                <a:cubicBezTo>
                  <a:pt x="308517" y="715165"/>
                  <a:pt x="406647" y="731520"/>
                  <a:pt x="450509" y="771664"/>
                </a:cubicBezTo>
                <a:cubicBezTo>
                  <a:pt x="494371" y="811808"/>
                  <a:pt x="509982" y="866821"/>
                  <a:pt x="530798" y="923321"/>
                </a:cubicBezTo>
                <a:cubicBezTo>
                  <a:pt x="551614" y="979821"/>
                  <a:pt x="557561" y="1051189"/>
                  <a:pt x="575403" y="1110662"/>
                </a:cubicBezTo>
                <a:cubicBezTo>
                  <a:pt x="593245" y="1170135"/>
                  <a:pt x="588785" y="1244476"/>
                  <a:pt x="637850" y="1280160"/>
                </a:cubicBezTo>
                <a:cubicBezTo>
                  <a:pt x="686915" y="1315844"/>
                  <a:pt x="782072" y="1322535"/>
                  <a:pt x="869795" y="1324765"/>
                </a:cubicBezTo>
                <a:cubicBezTo>
                  <a:pt x="957518" y="1326995"/>
                  <a:pt x="1164187" y="1293542"/>
                  <a:pt x="1164187" y="1293542"/>
                </a:cubicBezTo>
                <a:cubicBezTo>
                  <a:pt x="1250423" y="1284621"/>
                  <a:pt x="1319561" y="1281647"/>
                  <a:pt x="1387212" y="1271239"/>
                </a:cubicBezTo>
                <a:cubicBezTo>
                  <a:pt x="1454863" y="1260831"/>
                  <a:pt x="1509876" y="1220687"/>
                  <a:pt x="1570092" y="1231095"/>
                </a:cubicBezTo>
                <a:cubicBezTo>
                  <a:pt x="1630308" y="1241503"/>
                  <a:pt x="1701676" y="1320305"/>
                  <a:pt x="1748511" y="1333686"/>
                </a:cubicBezTo>
                <a:cubicBezTo>
                  <a:pt x="1795346" y="1347068"/>
                  <a:pt x="1821366" y="1347068"/>
                  <a:pt x="1851103" y="1311384"/>
                </a:cubicBezTo>
                <a:cubicBezTo>
                  <a:pt x="1880840" y="1275700"/>
                  <a:pt x="1898681" y="1194668"/>
                  <a:pt x="1926931" y="1119583"/>
                </a:cubicBezTo>
                <a:cubicBezTo>
                  <a:pt x="1955181" y="1044498"/>
                  <a:pt x="1992351" y="925551"/>
                  <a:pt x="2020601" y="860874"/>
                </a:cubicBezTo>
                <a:cubicBezTo>
                  <a:pt x="2048851" y="796197"/>
                  <a:pt x="2074870" y="761256"/>
                  <a:pt x="2096429" y="731520"/>
                </a:cubicBezTo>
                <a:cubicBezTo>
                  <a:pt x="2117988" y="701784"/>
                  <a:pt x="2127653" y="730033"/>
                  <a:pt x="2149955" y="682455"/>
                </a:cubicBezTo>
                <a:cubicBezTo>
                  <a:pt x="2172257" y="634877"/>
                  <a:pt x="2196047" y="559792"/>
                  <a:pt x="2230244" y="446049"/>
                </a:cubicBezTo>
                <a:cubicBezTo>
                  <a:pt x="2264441" y="332306"/>
                  <a:pt x="2309789" y="166153"/>
                  <a:pt x="2355138" y="0"/>
                </a:cubicBezTo>
              </a:path>
            </a:pathLst>
          </a:custGeom>
          <a:solidFill>
            <a:srgbClr val="0000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7464" y="2376925"/>
            <a:ext cx="4557073" cy="1850694"/>
          </a:xfrm>
          <a:prstGeom prst="rect">
            <a:avLst/>
          </a:prstGeom>
          <a:solidFill>
            <a:srgbClr val="00CCFF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48698" y="0"/>
            <a:ext cx="3421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Return flows?</a:t>
            </a:r>
            <a:endParaRPr lang="en-US" sz="3600" b="1" dirty="0">
              <a:solidFill>
                <a:srgbClr val="00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2" name="Picture 31" descr="C:\Users\Brian.Hodge\AppData\Local\Microsoft\Windows\Temporary Internet Files\Content.IE5\99LRMMAC\tree-20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865347"/>
            <a:ext cx="1752570" cy="175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hevron 13"/>
          <p:cNvSpPr/>
          <p:nvPr/>
        </p:nvSpPr>
        <p:spPr>
          <a:xfrm>
            <a:off x="3568007" y="3159494"/>
            <a:ext cx="704105" cy="914400"/>
          </a:xfrm>
          <a:prstGeom prst="chevron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Chevron 73"/>
          <p:cNvSpPr/>
          <p:nvPr/>
        </p:nvSpPr>
        <p:spPr>
          <a:xfrm>
            <a:off x="4151063" y="3159494"/>
            <a:ext cx="704105" cy="914400"/>
          </a:xfrm>
          <a:prstGeom prst="chevron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Chevron 75"/>
          <p:cNvSpPr/>
          <p:nvPr/>
        </p:nvSpPr>
        <p:spPr>
          <a:xfrm>
            <a:off x="4745674" y="3153380"/>
            <a:ext cx="704105" cy="914400"/>
          </a:xfrm>
          <a:prstGeom prst="chevron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Striped Right Arrow 1"/>
          <p:cNvSpPr/>
          <p:nvPr/>
        </p:nvSpPr>
        <p:spPr>
          <a:xfrm rot="16200000">
            <a:off x="6296322" y="3350666"/>
            <a:ext cx="762000" cy="533400"/>
          </a:xfrm>
          <a:prstGeom prst="stripedRightArrow">
            <a:avLst>
              <a:gd name="adj1" fmla="val 45919"/>
              <a:gd name="adj2" fmla="val 50000"/>
            </a:avLst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17106" cy="6858000"/>
          </a:xfrm>
          <a:prstGeom prst="rect">
            <a:avLst/>
          </a:prstGeom>
        </p:spPr>
      </p:pic>
      <p:sp>
        <p:nvSpPr>
          <p:cNvPr id="7" name="Right Brace 6"/>
          <p:cNvSpPr/>
          <p:nvPr/>
        </p:nvSpPr>
        <p:spPr>
          <a:xfrm rot="16200000">
            <a:off x="2487389" y="4577443"/>
            <a:ext cx="609600" cy="1817913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58885" y="10886"/>
            <a:ext cx="4599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Return flows, cont.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13894" y="4719934"/>
            <a:ext cx="1356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Irrigated</a:t>
            </a:r>
            <a:endParaRPr lang="en-US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26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86" y="-1"/>
            <a:ext cx="9144000" cy="718457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Temporary water leasing</a:t>
            </a:r>
            <a:endParaRPr lang="en-US" sz="3600" b="1" dirty="0">
              <a:solidFill>
                <a:srgbClr val="00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14374" r="12065" b="3976"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5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14189</TotalTime>
  <Words>118</Words>
  <Application>Microsoft Office PowerPoint</Application>
  <PresentationFormat>On-screen Show (4:3)</PresentationFormat>
  <Paragraphs>44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 Trout Unlimited &amp; Agricultural Producers: Finding Flexibility in Water </vt:lpstr>
      <vt:lpstr>PowerPoint Presentation</vt:lpstr>
      <vt:lpstr>Trout Unlimited Goal</vt:lpstr>
      <vt:lpstr>Efficiency improvements</vt:lpstr>
      <vt:lpstr>PowerPoint Presentation</vt:lpstr>
      <vt:lpstr>PowerPoint Presentation</vt:lpstr>
      <vt:lpstr>PowerPoint Presentation</vt:lpstr>
      <vt:lpstr>PowerPoint Presentation</vt:lpstr>
      <vt:lpstr>Temporary water leasing</vt:lpstr>
      <vt:lpstr>Leasing, cont.</vt:lpstr>
      <vt:lpstr>Yampa Basin Pilot</vt:lpstr>
      <vt:lpstr>On fish-ag cooperation</vt:lpstr>
      <vt:lpstr>PowerPoint Presentation</vt:lpstr>
    </vt:vector>
  </TitlesOfParts>
  <Company>Trout Unlimited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Trout Unlimited and Agricultural Producers</dc:title>
  <dc:creator>Brian Hodge</dc:creator>
  <cp:lastModifiedBy>Brian Hodge</cp:lastModifiedBy>
  <cp:revision>147</cp:revision>
  <dcterms:created xsi:type="dcterms:W3CDTF">2017-03-02T18:09:12Z</dcterms:created>
  <dcterms:modified xsi:type="dcterms:W3CDTF">2017-03-21T21:12:56Z</dcterms:modified>
</cp:coreProperties>
</file>