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306" r:id="rId4"/>
    <p:sldId id="303" r:id="rId5"/>
    <p:sldId id="304" r:id="rId6"/>
    <p:sldId id="305" r:id="rId7"/>
    <p:sldId id="299" r:id="rId8"/>
    <p:sldId id="293" r:id="rId9"/>
    <p:sldId id="265" r:id="rId10"/>
    <p:sldId id="289" r:id="rId11"/>
    <p:sldId id="307" r:id="rId12"/>
    <p:sldId id="308" r:id="rId13"/>
    <p:sldId id="309" r:id="rId14"/>
    <p:sldId id="310" r:id="rId15"/>
    <p:sldId id="311" r:id="rId16"/>
    <p:sldId id="312" r:id="rId17"/>
    <p:sldId id="262" r:id="rId18"/>
  </p:sldIdLst>
  <p:sldSz cx="9144000" cy="6858000" type="screen4x3"/>
  <p:notesSz cx="707707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gerich, Annie" initials="GA" lastIdx="20" clrIdx="0">
    <p:extLst>
      <p:ext uri="{19B8F6BF-5375-455C-9EA6-DF929625EA0E}">
        <p15:presenceInfo xmlns:p15="http://schemas.microsoft.com/office/powerpoint/2012/main" userId="S-1-5-21-978179059-3100196075-338041378-599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D89328"/>
    <a:srgbClr val="BBD6C7"/>
    <a:srgbClr val="D8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6" autoAdjust="0"/>
    <p:restoredTop sz="84651" autoAdjust="0"/>
  </p:normalViewPr>
  <p:slideViewPr>
    <p:cSldViewPr>
      <p:cViewPr varScale="1">
        <p:scale>
          <a:sx n="53" d="100"/>
          <a:sy n="53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totals!$G$100</c:f>
              <c:strCache>
                <c:ptCount val="1"/>
                <c:pt idx="0">
                  <c:v>Foregone CU conveyed through the GVPP, cfs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totals!$F$101:$F$109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cat>
          <c:val>
            <c:numRef>
              <c:f>totals!$G$101:$G$109</c:f>
              <c:numCache>
                <c:formatCode>General</c:formatCode>
                <c:ptCount val="9"/>
                <c:pt idx="0">
                  <c:v>3.8132875359036715</c:v>
                </c:pt>
                <c:pt idx="1">
                  <c:v>7.7243921440422669</c:v>
                </c:pt>
                <c:pt idx="2">
                  <c:v>12.007922605069977</c:v>
                </c:pt>
                <c:pt idx="3">
                  <c:v>14.442334129682862</c:v>
                </c:pt>
                <c:pt idx="4">
                  <c:v>10.770697755780514</c:v>
                </c:pt>
                <c:pt idx="5">
                  <c:v>5.796739377667226</c:v>
                </c:pt>
                <c:pt idx="6">
                  <c:v>7.918312543179172E-2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4-4F36-B4EB-D3F29202C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434224"/>
        <c:axId val="961433808"/>
      </c:barChart>
      <c:catAx>
        <c:axId val="96143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433808"/>
        <c:crosses val="autoZero"/>
        <c:auto val="1"/>
        <c:lblAlgn val="ctr"/>
        <c:lblOffset val="100"/>
        <c:noMultiLvlLbl val="1"/>
      </c:catAx>
      <c:valAx>
        <c:axId val="961433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Cubic</a:t>
                </a:r>
                <a:r>
                  <a:rPr lang="en-US" baseline="0"/>
                  <a:t> Feet per Second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434224"/>
        <c:crossesAt val="0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904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904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r">
              <a:defRPr sz="1200"/>
            </a:lvl1pPr>
          </a:lstStyle>
          <a:p>
            <a:fld id="{914727DD-79DC-43DD-8F8F-A39F86C3FA0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1"/>
            <a:ext cx="3066733" cy="468903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76711"/>
            <a:ext cx="3066733" cy="468903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r">
              <a:defRPr sz="1200"/>
            </a:lvl1pPr>
          </a:lstStyle>
          <a:p>
            <a:fld id="{C81A2B62-6159-40E2-954F-FDE44DC7D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7281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7281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r">
              <a:defRPr sz="1200"/>
            </a:lvl1pPr>
          </a:lstStyle>
          <a:p>
            <a:fld id="{6D697601-7CBB-48C7-8D81-D1C34C34524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6" tIns="46918" rIns="93836" bIns="469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39166"/>
            <a:ext cx="5661660" cy="4205526"/>
          </a:xfrm>
          <a:prstGeom prst="rect">
            <a:avLst/>
          </a:prstGeom>
        </p:spPr>
        <p:txBody>
          <a:bodyPr vert="horz" lIns="93836" tIns="46918" rIns="93836" bIns="469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66733" cy="467281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76710"/>
            <a:ext cx="3066733" cy="467281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r">
              <a:defRPr sz="1200"/>
            </a:lvl1pPr>
          </a:lstStyle>
          <a:p>
            <a:fld id="{A5532C3A-9580-4320-BDA3-7E91C81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2C3A-9580-4320-BDA3-7E91C813C3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D8E7D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130425"/>
            <a:ext cx="5943600" cy="1470025"/>
          </a:xfrm>
        </p:spPr>
        <p:txBody>
          <a:bodyPr>
            <a:normAutofit/>
          </a:bodyPr>
          <a:lstStyle>
            <a:lvl1pPr algn="r">
              <a:defRPr sz="34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19400" y="3886200"/>
            <a:ext cx="5943600" cy="1371600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solidFill>
                  <a:srgbClr val="0070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467" y="5943600"/>
            <a:ext cx="9144000" cy="9144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143000" cy="6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D8E7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2" y="8467"/>
            <a:ext cx="9144000" cy="1261872"/>
          </a:xfrm>
          <a:prstGeom prst="rect">
            <a:avLst/>
          </a:prstGeom>
          <a:solidFill>
            <a:srgbClr val="BB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755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56A3-4A79-4597-9A19-C5F5C7BC5A8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B53-20AB-4DFD-9F12-A024D3543C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55" y="6510528"/>
            <a:ext cx="9144000" cy="347472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553459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Local. Trusted. Advisors.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493993" y="6561153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J-U-B ENGINEERS, INC.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9" y="9821"/>
            <a:ext cx="914479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91600" cy="129857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sz="2400" b="1" dirty="0" smtClean="0"/>
              <a:t>Grand Valley Water Users Association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703C"/>
                </a:solidFill>
              </a:rPr>
              <a:t>2017 Conserved Consumptive Use Pilot Project (CCUPP)</a:t>
            </a:r>
            <a:endParaRPr lang="en-US" sz="2400" b="1" dirty="0">
              <a:solidFill>
                <a:srgbClr val="00703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62400" y="1752600"/>
            <a:ext cx="5029200" cy="19811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Colorado Water </a:t>
            </a:r>
            <a:r>
              <a:rPr lang="en-US" sz="1800" dirty="0" smtClean="0"/>
              <a:t>Congress</a:t>
            </a:r>
          </a:p>
          <a:p>
            <a:r>
              <a:rPr lang="en-US" sz="1800" dirty="0" smtClean="0"/>
              <a:t>Annual Convention</a:t>
            </a:r>
            <a:endParaRPr lang="en-US" sz="1800" dirty="0" smtClean="0"/>
          </a:p>
          <a:p>
            <a:r>
              <a:rPr lang="en-US" sz="1800" dirty="0" smtClean="0"/>
              <a:t>Luke D. Gingerich, PE</a:t>
            </a:r>
          </a:p>
          <a:p>
            <a:r>
              <a:rPr lang="en-US" sz="1800" dirty="0" smtClean="0"/>
              <a:t>J-U-B Engineers, Inc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January 25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2017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706"/>
            <a:ext cx="5484368" cy="41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0446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Conveyance, protective mechanisms and impacts to other Cameo Call water rights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133600"/>
            <a:ext cx="4037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theory we knew how the water was protected and conveyed past our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 it is more complicated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Negative impacts to other irrigators is a non-starter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94710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9" y="222201"/>
            <a:ext cx="1313598" cy="9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0446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Compliance and Verification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Pre-contracting program compliance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9" y="222201"/>
            <a:ext cx="1313598" cy="985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1318"/>
            <a:ext cx="5386425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5438" y="3072458"/>
            <a:ext cx="4184245" cy="278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77" y="5580195"/>
            <a:ext cx="465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Verification throughout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940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68392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2017 CCUPP by the numbers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108416"/>
            <a:ext cx="1726679" cy="1295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241789"/>
            <a:ext cx="586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Chosen by lottery – 13 potential, 10 selected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imited to those Farm Operators actively farming 120+ acres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Searching for scalability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Short time 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Limited administration budget</a:t>
            </a:r>
          </a:p>
          <a:p>
            <a:pPr lvl="1"/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Must commit minimum 60 acres, maximum 240 acres</a:t>
            </a:r>
          </a:p>
          <a:p>
            <a:r>
              <a:rPr lang="en-US" sz="2000" dirty="0" smtClean="0"/>
              <a:t>	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343400"/>
            <a:ext cx="2591595" cy="1906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9120" y="14034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Farmer Cooperators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9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68392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2017 CCUPP by the numbers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108416"/>
            <a:ext cx="1726679" cy="129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9120" y="14034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Program Activities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09" y="2170300"/>
            <a:ext cx="7603841" cy="163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191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Expressed desire by GVWUA board for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Goal of using water bank as a crop rotation and an agronomic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Limited potential CU in WW, SS, AA allowing for less uncertainty of CCU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Flexibility without requiring technical monitoring of individual fields with innumerable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Continually learning what is needed (no spring pasture option currently)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3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68392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2017 CCUPP by the numbers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108416"/>
            <a:ext cx="1726679" cy="129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0" y="118565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1,252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acres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752600"/>
            <a:ext cx="7391402" cy="44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68392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2017 CCUPP by the numbers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392"/>
            <a:ext cx="1726679" cy="129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9500" y="117993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3,178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acre feet</a:t>
            </a: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978270"/>
            <a:ext cx="4725035" cy="27863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4076700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68392"/>
            <a:ext cx="662784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2017 CCUPP by the numbers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392"/>
            <a:ext cx="1726679" cy="129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65006" y="1211392"/>
            <a:ext cx="406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$1,039,615 </a:t>
            </a:r>
            <a:r>
              <a:rPr lang="en-US" sz="2400" dirty="0" smtClean="0"/>
              <a:t>Total Budget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" y="2302541"/>
            <a:ext cx="3769765" cy="2506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8079" y="5338828"/>
            <a:ext cx="31727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$169,047 </a:t>
            </a:r>
            <a:r>
              <a:rPr lang="en-US" sz="1400" dirty="0" smtClean="0"/>
              <a:t>Foregone Revenue and Program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5543" y="1865018"/>
            <a:ext cx="293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$145,095 </a:t>
            </a:r>
            <a:r>
              <a:rPr lang="en-US" sz="1400" dirty="0" smtClean="0"/>
              <a:t>Infrastructure fund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09" y="186501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$725,473 </a:t>
            </a:r>
            <a:r>
              <a:rPr lang="en-US" sz="1400" dirty="0" smtClean="0"/>
              <a:t>Cooperator payments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41" y="2302541"/>
            <a:ext cx="4175857" cy="189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0097" y="4135602"/>
            <a:ext cx="2604811" cy="19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2817845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0" y="915924"/>
            <a:ext cx="6544889" cy="4905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582653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0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0614"/>
            <a:ext cx="6324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 to the GVWUA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Grand </a:t>
            </a:r>
            <a:r>
              <a:rPr lang="en-US" sz="1600" dirty="0"/>
              <a:t>Valley Water Users </a:t>
            </a:r>
            <a:r>
              <a:rPr lang="en-US" sz="1600" dirty="0" smtClean="0"/>
              <a:t>Association</a:t>
            </a:r>
          </a:p>
          <a:p>
            <a:pPr lvl="1"/>
            <a:r>
              <a:rPr lang="en-US" sz="1200" dirty="0" smtClean="0"/>
              <a:t>Largest Service Area of Grand Valley Project</a:t>
            </a:r>
          </a:p>
          <a:p>
            <a:pPr lvl="2"/>
            <a:r>
              <a:rPr lang="en-US" sz="1000" dirty="0" smtClean="0"/>
              <a:t>GVP includes Grand Valley Water Users Association, Orchard Mesa Irrigation District, Mesa County Irrigation District, and Palisade irrigation District</a:t>
            </a:r>
          </a:p>
          <a:p>
            <a:pPr lvl="1"/>
            <a:r>
              <a:rPr lang="en-US" sz="1200" dirty="0" smtClean="0"/>
              <a:t>1,700 accounts – Representing thousands of individuals</a:t>
            </a:r>
            <a:endParaRPr lang="en-US" sz="1200" dirty="0"/>
          </a:p>
          <a:p>
            <a:pPr lvl="1"/>
            <a:r>
              <a:rPr lang="en-US" sz="1200" dirty="0"/>
              <a:t>23,500 irrigated acres </a:t>
            </a:r>
            <a:r>
              <a:rPr lang="en-US" sz="1200" dirty="0" smtClean="0"/>
              <a:t>(Urban</a:t>
            </a:r>
            <a:r>
              <a:rPr lang="en-US" sz="1200" dirty="0"/>
              <a:t>, </a:t>
            </a:r>
            <a:r>
              <a:rPr lang="en-US" sz="1200" dirty="0" smtClean="0"/>
              <a:t>Suburban </a:t>
            </a:r>
            <a:r>
              <a:rPr lang="en-US" sz="1200" dirty="0"/>
              <a:t>and Agricultural)</a:t>
            </a:r>
          </a:p>
          <a:p>
            <a:pPr lvl="1"/>
            <a:r>
              <a:rPr lang="en-US" sz="1200" dirty="0"/>
              <a:t>Pre-1922 water </a:t>
            </a:r>
            <a:r>
              <a:rPr lang="en-US" sz="1200" dirty="0" smtClean="0"/>
              <a:t>rights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6"/>
            <a:ext cx="1447800" cy="108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9173"/>
            <a:ext cx="5638800" cy="34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446"/>
            <a:ext cx="6324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the GVWUA participating?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310" y="6137933"/>
            <a:ext cx="6754934" cy="4572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seat at the table for Western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lope agriculture</a:t>
            </a:r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6"/>
            <a:ext cx="1447800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554339"/>
            <a:ext cx="3657600" cy="2743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00100" y="1212965"/>
            <a:ext cx="1836420" cy="45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endParaRPr lang="en-US" sz="19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11144" y="1269696"/>
            <a:ext cx="1727546" cy="343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endPara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3575" y="1950144"/>
            <a:ext cx="3227401" cy="2420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5168"/>
            <a:ext cx="4077278" cy="28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446"/>
            <a:ext cx="6324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the GVWUA participating?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876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b="1" dirty="0" smtClean="0"/>
              <a:t>Protection</a:t>
            </a:r>
          </a:p>
          <a:p>
            <a:pPr>
              <a:lnSpc>
                <a:spcPct val="134000"/>
              </a:lnSpc>
            </a:pPr>
            <a:r>
              <a:rPr lang="en-US" sz="4900" dirty="0" smtClean="0"/>
              <a:t>Unacceptable risk associated with drought</a:t>
            </a:r>
          </a:p>
          <a:p>
            <a:pPr>
              <a:lnSpc>
                <a:spcPct val="134000"/>
              </a:lnSpc>
            </a:pPr>
            <a:r>
              <a:rPr lang="en-US" sz="4900" dirty="0" smtClean="0"/>
              <a:t>Unacceptable probability of a myriad of negative consequences associated with basin-wide drought. </a:t>
            </a:r>
          </a:p>
          <a:p>
            <a:pPr>
              <a:lnSpc>
                <a:spcPct val="134000"/>
              </a:lnSpc>
            </a:pPr>
            <a:r>
              <a:rPr lang="en-US" sz="4900" dirty="0" smtClean="0"/>
              <a:t>The Grand Valley Project is a Reclamation project</a:t>
            </a:r>
            <a:r>
              <a:rPr lang="en-US" sz="4900" dirty="0"/>
              <a:t>.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Reclamation’s </a:t>
            </a:r>
            <a:r>
              <a:rPr lang="en-US" sz="4900" dirty="0"/>
              <a:t>role in the Upper </a:t>
            </a:r>
            <a:r>
              <a:rPr lang="en-US" sz="4900" dirty="0" smtClean="0"/>
              <a:t>Basin </a:t>
            </a:r>
            <a:r>
              <a:rPr lang="en-US" sz="4900" dirty="0"/>
              <a:t>is </a:t>
            </a:r>
            <a:r>
              <a:rPr lang="en-US" sz="4900" dirty="0" smtClean="0"/>
              <a:t>unknown.</a:t>
            </a:r>
          </a:p>
          <a:p>
            <a:pPr>
              <a:lnSpc>
                <a:spcPct val="134000"/>
              </a:lnSpc>
            </a:pPr>
            <a:r>
              <a:rPr lang="en-US" sz="4900" dirty="0" smtClean="0"/>
              <a:t>Avoidance of Draconian measures if/when supply limitations force the hand of the powers that be</a:t>
            </a:r>
            <a:r>
              <a:rPr lang="en-US" sz="3300" dirty="0" smtClean="0"/>
              <a:t>. </a:t>
            </a:r>
          </a:p>
          <a:p>
            <a:pPr marL="457200" lvl="1" indent="0">
              <a:buNone/>
            </a:pPr>
            <a:r>
              <a:rPr lang="en-US" sz="2900" dirty="0" smtClean="0"/>
              <a:t> 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59992"/>
            <a:ext cx="4648200" cy="3169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6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4301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is the GVWUA participating?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83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Benefit</a:t>
            </a:r>
          </a:p>
          <a:p>
            <a:r>
              <a:rPr lang="en-US" sz="1800" dirty="0" smtClean="0"/>
              <a:t>The GVWUA shareholders have the right to the beneficial use of the water resource for irrigation. If “water banking” represents an opportunity to capitalize in a limited manner on that property right, then it is appropriate that the Association investigate the idea. </a:t>
            </a:r>
          </a:p>
          <a:p>
            <a:r>
              <a:rPr lang="en-US" sz="1800" dirty="0" smtClean="0"/>
              <a:t>Infrastructure investment through potential revenue stream</a:t>
            </a:r>
          </a:p>
          <a:p>
            <a:pPr lvl="1"/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83527"/>
            <a:ext cx="4094981" cy="30712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83527"/>
            <a:ext cx="4094981" cy="30712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6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0446"/>
            <a:ext cx="6324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the GVWUA participating?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664"/>
            <a:ext cx="8229600" cy="2138963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700" b="1" dirty="0" smtClean="0"/>
              <a:t>A seat at the table for </a:t>
            </a:r>
            <a:r>
              <a:rPr lang="en-US" sz="1700" b="1" dirty="0" smtClean="0"/>
              <a:t>Western Slope </a:t>
            </a:r>
            <a:r>
              <a:rPr lang="en-US" sz="1700" b="1" dirty="0"/>
              <a:t>a</a:t>
            </a:r>
            <a:r>
              <a:rPr lang="en-US" sz="1700" b="1" dirty="0" smtClean="0"/>
              <a:t>griculture</a:t>
            </a:r>
            <a:endParaRPr lang="en-US" sz="17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unintended consequences of decisions made by others affect Western </a:t>
            </a:r>
            <a:r>
              <a:rPr lang="en-US" sz="1600" dirty="0"/>
              <a:t>S</a:t>
            </a:r>
            <a:r>
              <a:rPr lang="en-US" sz="1600" dirty="0" smtClean="0"/>
              <a:t>lope agriculture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Water may be Western Slope agriculture’s competitive advantage</a:t>
            </a:r>
          </a:p>
          <a:p>
            <a:pPr lvl="2"/>
            <a:r>
              <a:rPr lang="en-US" sz="1600" dirty="0" smtClean="0"/>
              <a:t>Isolation, limited markets, limited investment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Agriculture is important for the Western </a:t>
            </a:r>
            <a:r>
              <a:rPr lang="en-US" sz="1600" dirty="0"/>
              <a:t>S</a:t>
            </a:r>
            <a:r>
              <a:rPr lang="en-US" sz="1600" dirty="0" smtClean="0"/>
              <a:t>lope for innumerable reasons, and must serve a leadership role in decisions regarding drought resiliency in the upper basin. 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8" y="3382963"/>
            <a:ext cx="3962400" cy="29718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1627"/>
            <a:ext cx="4191700" cy="29931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6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07">
            <a:off x="6186149" y="1006064"/>
            <a:ext cx="1448190" cy="1860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27" y="58002"/>
            <a:ext cx="76962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has been the role of an engineering consultant?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91400" cy="4678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Feasibility studies</a:t>
            </a:r>
          </a:p>
          <a:p>
            <a:pPr lvl="1"/>
            <a:r>
              <a:rPr lang="en-US" sz="1400" dirty="0" smtClean="0"/>
              <a:t>Operational Assessment of System, can it be done? (2015)</a:t>
            </a:r>
          </a:p>
          <a:p>
            <a:pPr lvl="1"/>
            <a:r>
              <a:rPr lang="en-US" sz="1400" dirty="0" smtClean="0"/>
              <a:t>Infrastructure capacity studies, (2015)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Pilot Project Creation</a:t>
            </a:r>
            <a:endParaRPr lang="en-US" sz="900" dirty="0" smtClean="0"/>
          </a:p>
          <a:p>
            <a:pPr lvl="1"/>
            <a:r>
              <a:rPr lang="en-US" sz="1400" dirty="0" smtClean="0"/>
              <a:t>Shareholder interviews, discussions, explanation</a:t>
            </a:r>
            <a:endParaRPr lang="en-US" sz="1400" dirty="0"/>
          </a:p>
          <a:p>
            <a:pPr lvl="1"/>
            <a:r>
              <a:rPr lang="en-US" sz="1400" dirty="0" smtClean="0"/>
              <a:t>Program Design an Development (2016)</a:t>
            </a:r>
          </a:p>
          <a:p>
            <a:pPr lvl="1"/>
            <a:r>
              <a:rPr lang="en-US" sz="1400" dirty="0" smtClean="0"/>
              <a:t>Water rights investigation, negotiation, due diligence (on-going)</a:t>
            </a:r>
          </a:p>
          <a:p>
            <a:pPr lvl="2"/>
            <a:r>
              <a:rPr lang="en-US" sz="1400" dirty="0" smtClean="0"/>
              <a:t>Division Engineer, Reclamation, Attorneys, Project Partners</a:t>
            </a:r>
          </a:p>
          <a:p>
            <a:pPr lvl="1"/>
            <a:r>
              <a:rPr lang="en-US" sz="1400" dirty="0" smtClean="0"/>
              <a:t>Outreach, contracting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800" dirty="0" smtClean="0"/>
              <a:t>Compliance, Verification and Next Steps</a:t>
            </a:r>
          </a:p>
          <a:p>
            <a:pPr lvl="1"/>
            <a:r>
              <a:rPr lang="en-US" sz="1400" dirty="0" smtClean="0"/>
              <a:t>Program Compliance (current and throughout 2017)</a:t>
            </a:r>
          </a:p>
          <a:p>
            <a:pPr lvl="1"/>
            <a:r>
              <a:rPr lang="en-US" sz="1400" dirty="0" smtClean="0"/>
              <a:t>Program management (2017)</a:t>
            </a:r>
          </a:p>
          <a:p>
            <a:pPr lvl="1"/>
            <a:r>
              <a:rPr lang="en-US" sz="1400" dirty="0" smtClean="0"/>
              <a:t>2018 program creation</a:t>
            </a:r>
            <a:endParaRPr lang="en-US" sz="1400" dirty="0"/>
          </a:p>
          <a:p>
            <a:pPr lvl="1"/>
            <a:r>
              <a:rPr lang="en-US" sz="1400" dirty="0" smtClean="0"/>
              <a:t>Project next steps in western Colorado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191">
            <a:off x="7122642" y="1267009"/>
            <a:ext cx="1451917" cy="186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9" y="222201"/>
            <a:ext cx="1313598" cy="98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76" y="4153091"/>
            <a:ext cx="2743200" cy="18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2356" y="13370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much water?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57" y="1542096"/>
            <a:ext cx="31242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17813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is it?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84472142"/>
              </p:ext>
            </p:extLst>
          </p:nvPr>
        </p:nvGraphicFramePr>
        <p:xfrm>
          <a:off x="2927756" y="3968738"/>
          <a:ext cx="3200400" cy="247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51413" y="3728621"/>
            <a:ext cx="302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will it get there?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59" y="332851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is it there?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" y="3673249"/>
            <a:ext cx="2823935" cy="2117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07668" y="3920837"/>
            <a:ext cx="216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did it get there?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23" y="4267200"/>
            <a:ext cx="2302626" cy="231155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0" y="37767"/>
            <a:ext cx="85328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 smtClean="0"/>
              <a:t>Determining project feasibility, impact and scale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9" y="222201"/>
            <a:ext cx="1313598" cy="98519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56" y="1843106"/>
            <a:ext cx="484064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Pilot Project Creation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6150"/>
            <a:ext cx="8305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Agronomic activities, contracts, program processes and procedures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685">
            <a:off x="5566383" y="3009898"/>
            <a:ext cx="2421446" cy="3133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246">
            <a:off x="4456807" y="2658546"/>
            <a:ext cx="2473037" cy="320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67" y="2563435"/>
            <a:ext cx="2473037" cy="3200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546">
            <a:off x="1605323" y="2563435"/>
            <a:ext cx="2473037" cy="3200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615">
            <a:off x="494695" y="2808191"/>
            <a:ext cx="2414155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9" y="222201"/>
            <a:ext cx="1313598" cy="9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623</Words>
  <Application>Microsoft Office PowerPoint</Application>
  <PresentationFormat>On-screen Show (4:3)</PresentationFormat>
  <Paragraphs>132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Grand Valley Water Users Association 2017 Conserved Consumptive Use Pilot Project (CCUPP)</vt:lpstr>
      <vt:lpstr>Introduction to the GVWUA</vt:lpstr>
      <vt:lpstr>Why is the GVWUA participating?</vt:lpstr>
      <vt:lpstr>Why is the GVWUA participating?</vt:lpstr>
      <vt:lpstr>Why is the GVWUA participating?</vt:lpstr>
      <vt:lpstr>Why is the GVWUA participating?</vt:lpstr>
      <vt:lpstr>What has been the role of an engineering consultant?</vt:lpstr>
      <vt:lpstr>PowerPoint Presentation</vt:lpstr>
      <vt:lpstr>Pilot Project Creation</vt:lpstr>
      <vt:lpstr>Conveyance, protective mechanisms and impacts to other Cameo Call water rights</vt:lpstr>
      <vt:lpstr>Compliance and Verification</vt:lpstr>
      <vt:lpstr>2017 CCUPP by the numbers</vt:lpstr>
      <vt:lpstr>2017 CCUPP by the numbers</vt:lpstr>
      <vt:lpstr>2017 CCUPP by the numbers</vt:lpstr>
      <vt:lpstr>2017 CCUPP by the numbers</vt:lpstr>
      <vt:lpstr>2017 CCUPP by the numbers</vt:lpstr>
      <vt:lpstr>Thank You</vt:lpstr>
    </vt:vector>
  </TitlesOfParts>
  <Company>J-U-B Engineers,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Decisions using risk management</dc:title>
  <dc:creator>Bert Compton</dc:creator>
  <cp:lastModifiedBy>Luke Gingerich</cp:lastModifiedBy>
  <cp:revision>176</cp:revision>
  <cp:lastPrinted>2016-08-23T17:37:35Z</cp:lastPrinted>
  <dcterms:created xsi:type="dcterms:W3CDTF">2011-10-25T15:53:59Z</dcterms:created>
  <dcterms:modified xsi:type="dcterms:W3CDTF">2017-01-25T15:53:59Z</dcterms:modified>
</cp:coreProperties>
</file>