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23" r:id="rId2"/>
    <p:sldId id="362" r:id="rId3"/>
    <p:sldId id="314" r:id="rId4"/>
    <p:sldId id="360" r:id="rId5"/>
    <p:sldId id="359" r:id="rId6"/>
    <p:sldId id="329" r:id="rId7"/>
    <p:sldId id="347" r:id="rId8"/>
    <p:sldId id="348" r:id="rId9"/>
    <p:sldId id="349" r:id="rId10"/>
    <p:sldId id="350" r:id="rId11"/>
    <p:sldId id="351" r:id="rId12"/>
    <p:sldId id="352" r:id="rId13"/>
    <p:sldId id="307" r:id="rId14"/>
    <p:sldId id="354" r:id="rId15"/>
    <p:sldId id="355" r:id="rId16"/>
    <p:sldId id="356" r:id="rId17"/>
    <p:sldId id="357" r:id="rId18"/>
    <p:sldId id="358" r:id="rId19"/>
    <p:sldId id="289" r:id="rId20"/>
    <p:sldId id="363" r:id="rId21"/>
    <p:sldId id="364" r:id="rId22"/>
  </p:sldIdLst>
  <p:sldSz cx="9144000" cy="6858000" type="screen4x3"/>
  <p:notesSz cx="697388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ngerich, Annie" initials="GA" lastIdx="20" clrIdx="0">
    <p:extLst>
      <p:ext uri="{19B8F6BF-5375-455C-9EA6-DF929625EA0E}">
        <p15:presenceInfo xmlns:p15="http://schemas.microsoft.com/office/powerpoint/2012/main" userId="S-1-5-21-978179059-3100196075-338041378-599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C"/>
    <a:srgbClr val="D89328"/>
    <a:srgbClr val="BBD6C7"/>
    <a:srgbClr val="D8E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6" autoAdjust="0"/>
    <p:restoredTop sz="84651" autoAdjust="0"/>
  </p:normalViewPr>
  <p:slideViewPr>
    <p:cSldViewPr>
      <p:cViewPr varScale="1">
        <p:scale>
          <a:sx n="92" d="100"/>
          <a:sy n="92" d="100"/>
        </p:scale>
        <p:origin x="21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9" cy="463408"/>
          </a:xfrm>
          <a:prstGeom prst="rect">
            <a:avLst/>
          </a:prstGeom>
        </p:spPr>
        <p:txBody>
          <a:bodyPr vert="horz" lIns="92616" tIns="46308" rIns="92616" bIns="463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7" y="0"/>
            <a:ext cx="3022019" cy="463408"/>
          </a:xfrm>
          <a:prstGeom prst="rect">
            <a:avLst/>
          </a:prstGeom>
        </p:spPr>
        <p:txBody>
          <a:bodyPr vert="horz" lIns="92616" tIns="46308" rIns="92616" bIns="46308" rtlCol="0"/>
          <a:lstStyle>
            <a:lvl1pPr algn="r">
              <a:defRPr sz="1200"/>
            </a:lvl1pPr>
          </a:lstStyle>
          <a:p>
            <a:fld id="{914727DD-79DC-43DD-8F8F-A39F86C3FA07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22019" cy="463407"/>
          </a:xfrm>
          <a:prstGeom prst="rect">
            <a:avLst/>
          </a:prstGeom>
        </p:spPr>
        <p:txBody>
          <a:bodyPr vert="horz" lIns="92616" tIns="46308" rIns="92616" bIns="463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7" y="8772669"/>
            <a:ext cx="3022019" cy="463407"/>
          </a:xfrm>
          <a:prstGeom prst="rect">
            <a:avLst/>
          </a:prstGeom>
        </p:spPr>
        <p:txBody>
          <a:bodyPr vert="horz" lIns="92616" tIns="46308" rIns="92616" bIns="46308" rtlCol="0" anchor="b"/>
          <a:lstStyle>
            <a:lvl1pPr algn="r">
              <a:defRPr sz="1200"/>
            </a:lvl1pPr>
          </a:lstStyle>
          <a:p>
            <a:fld id="{C81A2B62-6159-40E2-954F-FDE44DC7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24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2019" cy="461804"/>
          </a:xfrm>
          <a:prstGeom prst="rect">
            <a:avLst/>
          </a:prstGeom>
        </p:spPr>
        <p:txBody>
          <a:bodyPr vert="horz" lIns="92616" tIns="46308" rIns="92616" bIns="463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7" y="1"/>
            <a:ext cx="3022019" cy="461804"/>
          </a:xfrm>
          <a:prstGeom prst="rect">
            <a:avLst/>
          </a:prstGeom>
        </p:spPr>
        <p:txBody>
          <a:bodyPr vert="horz" lIns="92616" tIns="46308" rIns="92616" bIns="46308" rtlCol="0"/>
          <a:lstStyle>
            <a:lvl1pPr algn="r">
              <a:defRPr sz="1200"/>
            </a:lvl1pPr>
          </a:lstStyle>
          <a:p>
            <a:fld id="{6D697601-7CBB-48C7-8D81-D1C34C34524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3738"/>
            <a:ext cx="4614862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16" tIns="46308" rIns="92616" bIns="46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5"/>
            <a:ext cx="5579110" cy="4156234"/>
          </a:xfrm>
          <a:prstGeom prst="rect">
            <a:avLst/>
          </a:prstGeom>
        </p:spPr>
        <p:txBody>
          <a:bodyPr vert="horz" lIns="92616" tIns="46308" rIns="92616" bIns="46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22019" cy="461804"/>
          </a:xfrm>
          <a:prstGeom prst="rect">
            <a:avLst/>
          </a:prstGeom>
        </p:spPr>
        <p:txBody>
          <a:bodyPr vert="horz" lIns="92616" tIns="46308" rIns="92616" bIns="463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7" y="8772668"/>
            <a:ext cx="3022019" cy="461804"/>
          </a:xfrm>
          <a:prstGeom prst="rect">
            <a:avLst/>
          </a:prstGeom>
        </p:spPr>
        <p:txBody>
          <a:bodyPr vert="horz" lIns="92616" tIns="46308" rIns="92616" bIns="46308" rtlCol="0" anchor="b"/>
          <a:lstStyle>
            <a:lvl1pPr algn="r">
              <a:defRPr sz="1200"/>
            </a:lvl1pPr>
          </a:lstStyle>
          <a:p>
            <a:fld id="{A5532C3A-9580-4320-BDA3-7E91C813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7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03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2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91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27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3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9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8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87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48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0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32C3A-9580-4320-BDA3-7E91C813C3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3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477000"/>
          </a:xfrm>
          <a:prstGeom prst="rect">
            <a:avLst/>
          </a:prstGeom>
          <a:gradFill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rgbClr val="D8E7DE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130425"/>
            <a:ext cx="5943600" cy="1470025"/>
          </a:xfrm>
        </p:spPr>
        <p:txBody>
          <a:bodyPr>
            <a:normAutofit/>
          </a:bodyPr>
          <a:lstStyle>
            <a:lvl1pPr algn="r">
              <a:defRPr sz="3400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19400" y="3886200"/>
            <a:ext cx="5943600" cy="1371600"/>
          </a:xfrm>
        </p:spPr>
        <p:txBody>
          <a:bodyPr>
            <a:normAutofit/>
          </a:bodyPr>
          <a:lstStyle>
            <a:lvl1pPr marL="0" indent="0" algn="r">
              <a:buNone/>
              <a:defRPr sz="2100">
                <a:solidFill>
                  <a:srgbClr val="0070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467" y="5943600"/>
            <a:ext cx="9144000" cy="9144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96000"/>
            <a:ext cx="1143000" cy="65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3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2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rgbClr val="D8E7D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022" y="8467"/>
            <a:ext cx="9144000" cy="1261872"/>
          </a:xfrm>
          <a:prstGeom prst="rect">
            <a:avLst/>
          </a:prstGeom>
          <a:solidFill>
            <a:srgbClr val="BBD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755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256A3-4A79-4597-9A19-C5F5C7BC5A8E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D9B53-20AB-4DFD-9F12-A024D3543C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55" y="6510528"/>
            <a:ext cx="9144000" cy="347472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6200" y="6553459"/>
            <a:ext cx="1588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Local. Trusted. Advisors.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493993" y="6561153"/>
            <a:ext cx="1486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J-U-B ENGINEERS, INC.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229" y="9821"/>
            <a:ext cx="9144793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SC004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22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5105400"/>
            <a:ext cx="67258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Strategies for Water Scarcity in the Grand Valley</a:t>
            </a:r>
          </a:p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Gingerich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PE,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J-U-B Engineers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152400"/>
            <a:ext cx="5562600" cy="1143000"/>
          </a:xfrm>
        </p:spPr>
        <p:txBody>
          <a:bodyPr>
            <a:normAutofit/>
          </a:bodyPr>
          <a:lstStyle/>
          <a:p>
            <a:r>
              <a:rPr lang="en-US" sz="2700" i="1" dirty="0" smtClean="0">
                <a:solidFill>
                  <a:srgbClr val="00703C"/>
                </a:solidFill>
                <a:latin typeface="+mj-lt"/>
              </a:rPr>
              <a:t>Colorado Ag Water Alliance</a:t>
            </a:r>
            <a:br>
              <a:rPr lang="en-US" sz="2700" i="1" dirty="0" smtClean="0">
                <a:solidFill>
                  <a:srgbClr val="00703C"/>
                </a:solidFill>
                <a:latin typeface="+mj-lt"/>
              </a:rPr>
            </a:br>
            <a:r>
              <a:rPr lang="en-US" sz="2700" i="1" dirty="0" smtClean="0">
                <a:solidFill>
                  <a:srgbClr val="00703C"/>
                </a:solidFill>
                <a:latin typeface="+mj-lt"/>
              </a:rPr>
              <a:t>Southwest Ag Water Workshops</a:t>
            </a:r>
            <a:endParaRPr lang="en-US" sz="3600" i="1" dirty="0"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81600" y="419100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i="1" dirty="0" smtClean="0">
                <a:solidFill>
                  <a:srgbClr val="00703C"/>
                </a:solidFill>
              </a:rPr>
              <a:t>January 30th &amp; 31st, 2018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8242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80842"/>
            <a:ext cx="51054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Why is the GVWUA participating?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5508"/>
            <a:ext cx="8229600" cy="1620694"/>
          </a:xfrm>
        </p:spPr>
        <p:txBody>
          <a:bodyPr>
            <a:normAutofit fontScale="32500" lnSpcReduction="20000"/>
          </a:bodyPr>
          <a:lstStyle/>
          <a:p>
            <a:pPr marL="457200" lvl="1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6200" b="1" dirty="0"/>
              <a:t>A seat at the table for </a:t>
            </a:r>
            <a:r>
              <a:rPr lang="en-US" sz="6200" b="1" dirty="0" smtClean="0"/>
              <a:t>western slope agricultural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5800" dirty="0" smtClean="0"/>
              <a:t>Avoid </a:t>
            </a:r>
            <a:r>
              <a:rPr lang="en-US" sz="5800" dirty="0"/>
              <a:t>unintended consequences of decisions made by others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200" dirty="0"/>
              <a:t>Agriculture must serve a </a:t>
            </a:r>
            <a:r>
              <a:rPr lang="en-US" sz="6200" dirty="0" smtClean="0"/>
              <a:t>leadership role drought </a:t>
            </a:r>
            <a:r>
              <a:rPr lang="en-US" sz="6200" dirty="0"/>
              <a:t>resiliency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200" dirty="0"/>
              <a:t>Protect the interests of our neighborhoods and </a:t>
            </a:r>
            <a:r>
              <a:rPr lang="en-US" sz="6200" dirty="0" smtClean="0"/>
              <a:t>communities</a:t>
            </a:r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0446"/>
            <a:ext cx="1447800" cy="1085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0" y="2888709"/>
            <a:ext cx="2448680" cy="3542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88709"/>
            <a:ext cx="3415833" cy="35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99" y="222201"/>
            <a:ext cx="1313598" cy="98519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82436" y="153691"/>
            <a:ext cx="7696200" cy="122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400" dirty="0" smtClean="0"/>
              <a:t>The 2017 Conserved Consumptive Use Pilot Project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2259" y="2277741"/>
            <a:ext cx="4201128" cy="315084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55272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 smtClean="0"/>
              <a:t>Objectives:</a:t>
            </a:r>
            <a:endParaRPr lang="en-US" sz="1600" b="1" dirty="0"/>
          </a:p>
          <a:p>
            <a:r>
              <a:rPr lang="en-US" sz="1600" dirty="0"/>
              <a:t>Identify and explore </a:t>
            </a:r>
            <a:r>
              <a:rPr lang="en-US" sz="1600" dirty="0" smtClean="0"/>
              <a:t>mechanisms to address water </a:t>
            </a:r>
            <a:r>
              <a:rPr lang="en-US" sz="1600" dirty="0"/>
              <a:t>supply shortages that do not require separation of water from the land </a:t>
            </a:r>
          </a:p>
          <a:p>
            <a:pPr lvl="1"/>
            <a:r>
              <a:rPr lang="en-US" sz="1400" i="1" dirty="0" smtClean="0"/>
              <a:t>that </a:t>
            </a:r>
            <a:r>
              <a:rPr lang="en-US" sz="1400" i="1" dirty="0"/>
              <a:t>support agriculture </a:t>
            </a:r>
          </a:p>
          <a:p>
            <a:pPr lvl="1"/>
            <a:r>
              <a:rPr lang="en-US" sz="1400" i="1" dirty="0"/>
              <a:t>that are manageable and beneficial to the GVWUA and its members </a:t>
            </a:r>
          </a:p>
          <a:p>
            <a:pPr lvl="1"/>
            <a:r>
              <a:rPr lang="en-US" sz="1400" i="1" dirty="0"/>
              <a:t>are palatable to the rural community</a:t>
            </a:r>
          </a:p>
          <a:p>
            <a:pPr lvl="1"/>
            <a:r>
              <a:rPr lang="en-US" sz="1400" i="1" dirty="0"/>
              <a:t>prepare us for potential actions </a:t>
            </a:r>
            <a:r>
              <a:rPr lang="en-US" sz="1400" i="1" dirty="0" smtClean="0"/>
              <a:t>or negotiations </a:t>
            </a:r>
            <a:r>
              <a:rPr lang="en-US" sz="1400" i="1" dirty="0"/>
              <a:t>required in an actual crisis</a:t>
            </a:r>
          </a:p>
          <a:p>
            <a:pPr lvl="1"/>
            <a:r>
              <a:rPr lang="en-US" sz="1400" i="1" dirty="0"/>
              <a:t>have possible beneficiaries beyond the GVWUA </a:t>
            </a:r>
          </a:p>
          <a:p>
            <a:pPr lvl="1"/>
            <a:r>
              <a:rPr lang="en-US" sz="1400" i="1" dirty="0"/>
              <a:t>have no or limited unintended consequences.</a:t>
            </a:r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398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99" y="222201"/>
            <a:ext cx="1313598" cy="9851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82436" y="153691"/>
            <a:ext cx="7696200" cy="122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400" dirty="0" smtClean="0"/>
              <a:t>The 2017 Conserved Consumptive Use Pilot Project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447800"/>
            <a:ext cx="41148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500" b="1" dirty="0" smtClean="0"/>
          </a:p>
          <a:p>
            <a:pPr marL="0" indent="0">
              <a:buFont typeface="Arial" pitchFamily="34" charset="0"/>
              <a:buNone/>
            </a:pPr>
            <a:r>
              <a:rPr lang="en-US" sz="1800" b="1" dirty="0" smtClean="0"/>
              <a:t>Goals</a:t>
            </a:r>
            <a:r>
              <a:rPr lang="en-US" sz="1500" b="1" dirty="0" smtClean="0"/>
              <a:t>:</a:t>
            </a:r>
          </a:p>
          <a:p>
            <a:pPr lvl="1"/>
            <a:r>
              <a:rPr lang="en-US" sz="1400" i="1" dirty="0"/>
              <a:t>Gauge farmer interest </a:t>
            </a:r>
          </a:p>
          <a:p>
            <a:pPr lvl="1"/>
            <a:r>
              <a:rPr lang="en-US" sz="1400" i="1" dirty="0"/>
              <a:t>Determine scalability</a:t>
            </a:r>
          </a:p>
          <a:p>
            <a:pPr lvl="1"/>
            <a:r>
              <a:rPr lang="en-US" sz="1400" i="1" dirty="0"/>
              <a:t>Mitigate financial cost and risk to the GVWUA</a:t>
            </a:r>
          </a:p>
          <a:p>
            <a:pPr lvl="1"/>
            <a:r>
              <a:rPr lang="en-US" sz="1400" i="1" dirty="0"/>
              <a:t>Continued compliance with existing GVWUA contracts </a:t>
            </a:r>
          </a:p>
          <a:p>
            <a:pPr lvl="1"/>
            <a:r>
              <a:rPr lang="en-US" sz="1400" i="1" dirty="0"/>
              <a:t>Explore potential benefit to the GVWUA </a:t>
            </a:r>
          </a:p>
          <a:p>
            <a:pPr lvl="1"/>
            <a:r>
              <a:rPr lang="en-US" sz="1400" i="1" dirty="0"/>
              <a:t>Generate questions and concerns  </a:t>
            </a:r>
          </a:p>
          <a:p>
            <a:pPr lvl="1"/>
            <a:r>
              <a:rPr lang="en-US" sz="1400" i="1" dirty="0" smtClean="0"/>
              <a:t>Execute a pilot program with a clear stopping place</a:t>
            </a:r>
            <a:endParaRPr lang="en-US" sz="1400" i="1" dirty="0"/>
          </a:p>
          <a:p>
            <a:pPr marL="457200" lvl="1" indent="0">
              <a:buNone/>
            </a:pPr>
            <a:endParaRPr lang="en-US" sz="1400" i="1" dirty="0"/>
          </a:p>
          <a:p>
            <a:pPr marL="0" indent="0">
              <a:buNone/>
            </a:pPr>
            <a:endParaRPr lang="en-US" sz="2200" i="1" dirty="0" smtClean="0"/>
          </a:p>
          <a:p>
            <a:pPr lvl="1"/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312057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00446"/>
            <a:ext cx="6627845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CCUPP Cooperator Compliance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15240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Pre-contracting program compliance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99" y="222201"/>
            <a:ext cx="1313598" cy="985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41318"/>
            <a:ext cx="5386425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5438" y="3072458"/>
            <a:ext cx="4184245" cy="27820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177" y="5580195"/>
            <a:ext cx="4651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Verification throughout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405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8" y="68392"/>
            <a:ext cx="6627845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2017 CCUPP by the numbers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" y="108416"/>
            <a:ext cx="1726679" cy="12950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9120" y="140342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6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/>
              <a:t>Program Activities</a:t>
            </a: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68766"/>
            <a:ext cx="8305800" cy="1838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191000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Expressed desire by GVWUA board for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demand management as a crop rotation and an agronomic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Limited potential CU in WW, SS, AA allowing for less uncertainty of CCU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Flexibility without requiring technical monitoring of individual fields with innumerable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Executable in the existing time frame</a:t>
            </a:r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2732120"/>
            <a:ext cx="18288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FF/7Months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3047264"/>
            <a:ext cx="1828800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WW/6 Months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3353591"/>
            <a:ext cx="1828800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SS/5 Months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3668735"/>
            <a:ext cx="182880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AA/4 Months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55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8" y="68392"/>
            <a:ext cx="6627845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2017 CCUPP by the numbers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" y="108416"/>
            <a:ext cx="1726679" cy="1295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692" y="2118326"/>
            <a:ext cx="5867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Paid for participation in the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Limited to those Farm Operators actively farming 120+ acres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Searching for scalability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Geographic distribution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Agronomic 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Minimum 60 acres, maximum 240 acres; not to exceed 50% of 2016 farm acres controlled for 3yrs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Chosen by lottery – 30 contacts;13 potential; 10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selected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 smtClean="0"/>
              <a:t>	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4343400"/>
            <a:ext cx="2591595" cy="19062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2583" y="1242127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36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/>
              <a:t>Farmer Cooperators </a:t>
            </a:r>
          </a:p>
          <a:p>
            <a:r>
              <a:rPr lang="en-US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8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8" y="68392"/>
            <a:ext cx="6627845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2017 CCUPP by the numbers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" y="108416"/>
            <a:ext cx="1726679" cy="12950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6162" y="1196050"/>
            <a:ext cx="4951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</a:t>
            </a:r>
            <a:r>
              <a:rPr lang="en-US" sz="2800" dirty="0" smtClean="0"/>
              <a:t>fields</a:t>
            </a:r>
            <a:r>
              <a:rPr 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- 1,252 </a:t>
            </a:r>
            <a:r>
              <a:rPr lang="en-US" sz="2800" dirty="0" smtClean="0"/>
              <a:t>acres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5063"/>
            <a:ext cx="8077711" cy="46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8" y="68392"/>
            <a:ext cx="6627845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2017 CCUPP by the numbers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392"/>
            <a:ext cx="1726679" cy="12950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19500" y="117993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3,178</a:t>
            </a:r>
            <a:r>
              <a:rPr lang="en-US" sz="36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/>
              <a:t>acre feet</a:t>
            </a:r>
            <a:endParaRPr lang="en-US" sz="2000" dirty="0" smtClean="0"/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1978270"/>
            <a:ext cx="4725035" cy="278638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29000"/>
            <a:ext cx="4076700" cy="305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8" y="68392"/>
            <a:ext cx="6627845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2017 CCUPP by the numbers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392"/>
            <a:ext cx="1726679" cy="12950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65006" y="1211392"/>
            <a:ext cx="406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$1,039,615 </a:t>
            </a:r>
            <a:r>
              <a:rPr lang="en-US" sz="2400" dirty="0" smtClean="0"/>
              <a:t>Total Budget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" y="2302541"/>
            <a:ext cx="3769765" cy="25064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8079" y="5338828"/>
            <a:ext cx="31727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$169,047 </a:t>
            </a:r>
            <a:r>
              <a:rPr lang="en-US" sz="1400" dirty="0" smtClean="0"/>
              <a:t>Foregone Revenue and Program Administration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5543" y="1865018"/>
            <a:ext cx="293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$145,095 </a:t>
            </a:r>
            <a:r>
              <a:rPr lang="en-US" sz="1400" dirty="0" smtClean="0"/>
              <a:t>Infrastructure fund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409" y="186501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$725,473 </a:t>
            </a:r>
            <a:r>
              <a:rPr lang="en-US" sz="1400" dirty="0" smtClean="0"/>
              <a:t>Cooperator payments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41" y="2302541"/>
            <a:ext cx="4175857" cy="1891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0097" y="4135602"/>
            <a:ext cx="2604811" cy="195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600" y="100446"/>
            <a:ext cx="7625400" cy="1143000"/>
          </a:xfrm>
        </p:spPr>
        <p:txBody>
          <a:bodyPr>
            <a:normAutofit/>
          </a:bodyPr>
          <a:lstStyle/>
          <a:p>
            <a:pPr algn="ctr"/>
            <a:r>
              <a:rPr lang="en-US" sz="2600" dirty="0"/>
              <a:t>  So…how did we manage this conserved water?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2133600"/>
            <a:ext cx="40370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theory we knew how the water was protected and conveyed past our diversion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practice it is more complicated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Negative impacts to other irrigators is a non-starter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3947101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99" y="222201"/>
            <a:ext cx="1313598" cy="985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4235" y="6605154"/>
            <a:ext cx="9144000" cy="246221"/>
          </a:xfrm>
          <a:prstGeom prst="rect">
            <a:avLst/>
          </a:prstGeom>
          <a:solidFill>
            <a:srgbClr val="00703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Grand Valley Water Users Association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84405"/>
            <a:ext cx="9144000" cy="246221"/>
          </a:xfrm>
          <a:prstGeom prst="rect">
            <a:avLst/>
          </a:prstGeom>
          <a:solidFill>
            <a:srgbClr val="00703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Grand Valley Water Users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11606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10614"/>
            <a:ext cx="6324600" cy="1143000"/>
          </a:xfrm>
        </p:spPr>
        <p:txBody>
          <a:bodyPr>
            <a:normAutofit/>
          </a:bodyPr>
          <a:lstStyle/>
          <a:p>
            <a:r>
              <a:rPr lang="en-US" sz="3200" i="1" dirty="0"/>
              <a:t>Introduction to the GVWUA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0446"/>
            <a:ext cx="1447800" cy="108585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802163"/>
              </p:ext>
            </p:extLst>
          </p:nvPr>
        </p:nvGraphicFramePr>
        <p:xfrm>
          <a:off x="609600" y="1253614"/>
          <a:ext cx="8165608" cy="5284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4" imgW="11658600" imgH="7543564" progId="AcroExch.Document.DC">
                  <p:embed/>
                </p:oleObj>
              </mc:Choice>
              <mc:Fallback>
                <p:oleObj name="Acrobat Document" r:id="rId4" imgW="11658600" imgH="754356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253614"/>
                        <a:ext cx="8165608" cy="5284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3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8" y="68392"/>
            <a:ext cx="6627845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2018 CCUPP, a second year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392"/>
            <a:ext cx="1726679" cy="129500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04800" y="1363401"/>
            <a:ext cx="41148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dirty="0" smtClean="0"/>
              <a:t>Goals</a:t>
            </a:r>
            <a:r>
              <a:rPr lang="en-US" sz="1500" b="1" dirty="0" smtClean="0"/>
              <a:t>:</a:t>
            </a:r>
          </a:p>
          <a:p>
            <a:pPr lvl="1"/>
            <a:r>
              <a:rPr lang="en-US" sz="1400" i="1" dirty="0" smtClean="0"/>
              <a:t>Expand the program to smaller operations</a:t>
            </a:r>
          </a:p>
          <a:p>
            <a:pPr lvl="1"/>
            <a:r>
              <a:rPr lang="en-US" sz="1400" i="1" dirty="0" smtClean="0"/>
              <a:t>Allow farmers to utilize water savings as a crop rotation</a:t>
            </a:r>
          </a:p>
          <a:p>
            <a:pPr lvl="1"/>
            <a:r>
              <a:rPr lang="en-US" sz="1400" i="1" dirty="0" smtClean="0"/>
              <a:t>Continue to learn and build on the knowledge gained</a:t>
            </a:r>
          </a:p>
          <a:p>
            <a:pPr lvl="1"/>
            <a:r>
              <a:rPr lang="en-US" sz="1400" i="1" dirty="0" smtClean="0"/>
              <a:t>Continue to be a part of the conversation around drought contingency planning</a:t>
            </a:r>
            <a:endParaRPr lang="en-US" sz="1400" i="1" dirty="0"/>
          </a:p>
          <a:p>
            <a:pPr marL="0" indent="0">
              <a:buNone/>
            </a:pPr>
            <a:endParaRPr lang="en-US" sz="2200" i="1" dirty="0" smtClean="0"/>
          </a:p>
          <a:p>
            <a:pPr lvl="1"/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314" y="1600200"/>
            <a:ext cx="2944886" cy="4430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78" y="3886056"/>
            <a:ext cx="3589122" cy="25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1" y="0"/>
            <a:ext cx="9697666" cy="13014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b="1" dirty="0">
                <a:solidFill>
                  <a:srgbClr val="00703C"/>
                </a:solidFill>
              </a:rPr>
              <a:t/>
            </a:r>
            <a:br>
              <a:rPr lang="en-US" sz="2200" b="1" dirty="0">
                <a:solidFill>
                  <a:srgbClr val="00703C"/>
                </a:solidFill>
              </a:rPr>
            </a:br>
            <a:r>
              <a:rPr lang="en-US" sz="2200" b="1" dirty="0">
                <a:solidFill>
                  <a:srgbClr val="00703C"/>
                </a:solidFill>
              </a:rPr>
              <a:t>	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	    </a:t>
            </a:r>
            <a:r>
              <a:rPr lang="en-US" sz="3600" b="1" i="1" dirty="0"/>
              <a:t>  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3440"/>
            <a:ext cx="6248400" cy="5643961"/>
          </a:xfrm>
        </p:spPr>
      </p:pic>
      <p:sp>
        <p:nvSpPr>
          <p:cNvPr id="7" name="TextBox 6"/>
          <p:cNvSpPr txBox="1"/>
          <p:nvPr/>
        </p:nvSpPr>
        <p:spPr>
          <a:xfrm>
            <a:off x="3962400" y="28255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Thank you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21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10614"/>
            <a:ext cx="6324600" cy="1143000"/>
          </a:xfrm>
        </p:spPr>
        <p:txBody>
          <a:bodyPr>
            <a:normAutofit/>
          </a:bodyPr>
          <a:lstStyle/>
          <a:p>
            <a:r>
              <a:rPr lang="en-US" sz="3200" i="1" dirty="0"/>
              <a:t>Introduction to the GVWUA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3317"/>
            <a:ext cx="7924800" cy="667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Grand Valley Water Users Association manages the water diversion for GVWUA, </a:t>
            </a:r>
          </a:p>
          <a:p>
            <a:pPr marL="0" indent="0">
              <a:buNone/>
            </a:pPr>
            <a:r>
              <a:rPr lang="en-US" sz="1600" dirty="0"/>
              <a:t>                         OMID, PID, MCID, and the Grand Valley Power Plant</a:t>
            </a:r>
          </a:p>
          <a:p>
            <a:pPr lvl="1"/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0446"/>
            <a:ext cx="1447800" cy="108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2007507"/>
            <a:ext cx="7791241" cy="4527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127" y="4648200"/>
            <a:ext cx="3733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pPr lvl="1"/>
            <a:r>
              <a:rPr lang="en-US" sz="1200" dirty="0" smtClean="0"/>
              <a:t>-GVWUA </a:t>
            </a:r>
            <a:r>
              <a:rPr lang="en-US" sz="1200" dirty="0"/>
              <a:t>has 1,700 accounts; thousands of customers</a:t>
            </a:r>
          </a:p>
          <a:p>
            <a:pPr lvl="1"/>
            <a:r>
              <a:rPr lang="en-US" sz="1200" dirty="0" smtClean="0"/>
              <a:t>-23,500 </a:t>
            </a:r>
            <a:r>
              <a:rPr lang="en-US" sz="1200" dirty="0"/>
              <a:t>irrigated acres</a:t>
            </a:r>
          </a:p>
          <a:p>
            <a:pPr lvl="1"/>
            <a:r>
              <a:rPr lang="en-US" sz="1200" dirty="0" smtClean="0"/>
              <a:t>-Other </a:t>
            </a:r>
            <a:r>
              <a:rPr lang="en-US" sz="1200" dirty="0"/>
              <a:t>GVP approximately 15,000A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39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9751"/>
            <a:ext cx="1444877" cy="109127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7481" y="1264488"/>
            <a:ext cx="7467600" cy="5334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700" b="1" i="1" dirty="0" smtClean="0">
                <a:solidFill>
                  <a:srgbClr val="00703C"/>
                </a:solidFill>
              </a:rPr>
              <a:t>Water Scarcity can take many forms for GVWUA?</a:t>
            </a:r>
            <a:endParaRPr lang="en-US" sz="3600" b="1" i="1" dirty="0"/>
          </a:p>
        </p:txBody>
      </p:sp>
      <p:sp>
        <p:nvSpPr>
          <p:cNvPr id="7" name="Rectangle 6"/>
          <p:cNvSpPr/>
          <p:nvPr/>
        </p:nvSpPr>
        <p:spPr>
          <a:xfrm>
            <a:off x="2057400" y="533400"/>
            <a:ext cx="6725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Strategies for Water Scarcity in the Grand Valley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354" y="2243048"/>
            <a:ext cx="7585364" cy="13716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Drought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Changes in hydrology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Endangered Species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Population pressure (front range, lower basin, and local)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Decisions and strategies made by others…DCP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23" y="4211506"/>
            <a:ext cx="3055443" cy="2036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56" y="1646190"/>
            <a:ext cx="2381250" cy="1304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10000"/>
            <a:ext cx="3840285" cy="26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447800"/>
            <a:ext cx="8229600" cy="4678363"/>
          </a:xfrm>
        </p:spPr>
        <p:txBody>
          <a:bodyPr/>
          <a:lstStyle/>
          <a:p>
            <a:endParaRPr lang="en-US" dirty="0"/>
          </a:p>
          <a:p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71600"/>
            <a:ext cx="3581400" cy="5019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9751"/>
            <a:ext cx="1444877" cy="10912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00" y="533400"/>
            <a:ext cx="6725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Strategies for Water Scarcity in the Grand Valley</a:t>
            </a:r>
          </a:p>
        </p:txBody>
      </p:sp>
    </p:spTree>
    <p:extLst>
      <p:ext uri="{BB962C8B-B14F-4D97-AF65-F5344CB8AC3E}">
        <p14:creationId xmlns:p14="http://schemas.microsoft.com/office/powerpoint/2010/main" val="18234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46" y="1682273"/>
            <a:ext cx="3097449" cy="2949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365" y="5673094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Western Slope Ag Water… including ours…is in the bull’s eye!</a:t>
            </a:r>
          </a:p>
        </p:txBody>
      </p:sp>
      <p:sp>
        <p:nvSpPr>
          <p:cNvPr id="3" name="Rectangle 2"/>
          <p:cNvSpPr/>
          <p:nvPr/>
        </p:nvSpPr>
        <p:spPr>
          <a:xfrm>
            <a:off x="954889" y="159451"/>
            <a:ext cx="7373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0446"/>
            <a:ext cx="1447800" cy="1085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686697"/>
            <a:ext cx="737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3C"/>
                </a:solidFill>
              </a:rPr>
              <a:t>  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1600200" y="407946"/>
            <a:ext cx="729736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                      Why….and why now?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   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399" y="5029200"/>
            <a:ext cx="874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i="1" dirty="0"/>
              <a:t>Demand Management has been identified as critical to an UB Drought Contingency Plan </a:t>
            </a:r>
          </a:p>
        </p:txBody>
      </p:sp>
    </p:spTree>
    <p:extLst>
      <p:ext uri="{BB962C8B-B14F-4D97-AF65-F5344CB8AC3E}">
        <p14:creationId xmlns:p14="http://schemas.microsoft.com/office/powerpoint/2010/main" val="43516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8676"/>
            <a:ext cx="8229600" cy="4759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Three basic </a:t>
            </a:r>
            <a:r>
              <a:rPr lang="en-US" sz="1800" dirty="0" smtClean="0"/>
              <a:t>elements identified in Upper Basin drought contingency: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1. </a:t>
            </a:r>
            <a:r>
              <a:rPr lang="en-US" sz="1800" b="1" dirty="0" smtClean="0"/>
              <a:t>Reservoir operations</a:t>
            </a:r>
            <a:r>
              <a:rPr lang="en-US" sz="1800" dirty="0" smtClean="0"/>
              <a:t>... </a:t>
            </a:r>
            <a:r>
              <a:rPr lang="en-US" sz="1800" i="1" dirty="0" smtClean="0"/>
              <a:t>Maybe we can move enough water into Powell to avoid the worst case scenario?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2. </a:t>
            </a:r>
            <a:r>
              <a:rPr lang="en-US" sz="1800" b="1" dirty="0"/>
              <a:t>System </a:t>
            </a:r>
            <a:r>
              <a:rPr lang="en-US" sz="1800" b="1" dirty="0" smtClean="0"/>
              <a:t>augmentation</a:t>
            </a:r>
            <a:r>
              <a:rPr lang="en-US" sz="1800" dirty="0" smtClean="0"/>
              <a:t>… </a:t>
            </a:r>
            <a:r>
              <a:rPr lang="en-US" sz="1800" i="1" dirty="0" smtClean="0"/>
              <a:t>Maybe we can make it snow more?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3</a:t>
            </a:r>
            <a:r>
              <a:rPr lang="en-US" sz="1800" dirty="0" smtClean="0"/>
              <a:t>. </a:t>
            </a:r>
            <a:r>
              <a:rPr lang="en-US" sz="1800" b="1" dirty="0"/>
              <a:t>Demand </a:t>
            </a:r>
            <a:r>
              <a:rPr lang="en-US" sz="1800" b="1" dirty="0" smtClean="0"/>
              <a:t>management</a:t>
            </a:r>
            <a:r>
              <a:rPr lang="en-US" sz="1800" i="1" dirty="0" smtClean="0"/>
              <a:t>… If the first two aren’t enough, someone has to use less water.</a:t>
            </a:r>
            <a:endParaRPr lang="en-US" sz="1800" b="1" i="1" dirty="0"/>
          </a:p>
          <a:p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0446"/>
            <a:ext cx="1447800" cy="10858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905000" y="4038600"/>
            <a:ext cx="14478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200400" y="4572000"/>
            <a:ext cx="4180609" cy="152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Demand management is where GVWUA sees risk, and where GVWUA must find opportunity</a:t>
            </a:r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57400" y="179422"/>
            <a:ext cx="64770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Upper Basin Drought Contingency Planning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68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31921"/>
            <a:ext cx="48006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Why is the GVWUA participating?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657600" cy="48768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b="1" dirty="0"/>
              <a:t>Protection</a:t>
            </a:r>
          </a:p>
          <a:p>
            <a:pPr>
              <a:lnSpc>
                <a:spcPct val="134000"/>
              </a:lnSpc>
            </a:pPr>
            <a:r>
              <a:rPr lang="en-US" sz="3300" dirty="0" smtClean="0"/>
              <a:t>Against risk </a:t>
            </a:r>
            <a:r>
              <a:rPr lang="en-US" sz="3300" dirty="0"/>
              <a:t>associated with </a:t>
            </a:r>
            <a:r>
              <a:rPr lang="en-US" sz="3300" dirty="0" smtClean="0"/>
              <a:t>drought, </a:t>
            </a:r>
            <a:r>
              <a:rPr lang="en-US" sz="3300" dirty="0"/>
              <a:t>climate </a:t>
            </a:r>
            <a:r>
              <a:rPr lang="en-US" sz="3300" dirty="0" smtClean="0"/>
              <a:t>change and </a:t>
            </a:r>
            <a:r>
              <a:rPr lang="en-US" sz="3300" dirty="0"/>
              <a:t>population pressure </a:t>
            </a:r>
          </a:p>
          <a:p>
            <a:pPr>
              <a:lnSpc>
                <a:spcPct val="134000"/>
              </a:lnSpc>
            </a:pPr>
            <a:r>
              <a:rPr lang="en-US" sz="3300" dirty="0" smtClean="0"/>
              <a:t>Against the unknown role of the Dept. of Interior in the upper basin during severe drought. The GVP </a:t>
            </a:r>
            <a:r>
              <a:rPr lang="en-US" sz="3300" dirty="0"/>
              <a:t>is a Reclamation </a:t>
            </a:r>
            <a:r>
              <a:rPr lang="en-US" sz="3300" dirty="0" smtClean="0"/>
              <a:t>project.</a:t>
            </a:r>
            <a:endParaRPr lang="en-US" sz="3300" dirty="0"/>
          </a:p>
          <a:p>
            <a:pPr>
              <a:lnSpc>
                <a:spcPct val="134000"/>
              </a:lnSpc>
            </a:pPr>
            <a:r>
              <a:rPr lang="en-US" sz="3300" dirty="0" smtClean="0"/>
              <a:t>Against poor </a:t>
            </a:r>
            <a:r>
              <a:rPr lang="en-US" sz="3300" dirty="0"/>
              <a:t>planning by others</a:t>
            </a:r>
          </a:p>
          <a:p>
            <a:pPr>
              <a:lnSpc>
                <a:spcPct val="134000"/>
              </a:lnSpc>
            </a:pPr>
            <a:endParaRPr lang="en-US" sz="3300" dirty="0"/>
          </a:p>
          <a:p>
            <a:pPr marL="457200" lvl="1" indent="0">
              <a:buNone/>
            </a:pPr>
            <a:r>
              <a:rPr lang="en-US" sz="2900" dirty="0"/>
              <a:t> </a:t>
            </a:r>
          </a:p>
          <a:p>
            <a:pPr lvl="1"/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  <a:p>
            <a:pPr lvl="1"/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0446"/>
            <a:ext cx="1447800" cy="1085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828800"/>
            <a:ext cx="4904509" cy="36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2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00446"/>
            <a:ext cx="48768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Why is the GVWUA participating?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330" y="1232698"/>
            <a:ext cx="8229600" cy="1835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Benefit</a:t>
            </a:r>
          </a:p>
          <a:p>
            <a:r>
              <a:rPr lang="en-US" sz="2000" dirty="0" smtClean="0"/>
              <a:t>Infrastructure </a:t>
            </a:r>
            <a:r>
              <a:rPr lang="en-US" sz="2000" dirty="0"/>
              <a:t>investment through potential revenue stream</a:t>
            </a:r>
          </a:p>
          <a:p>
            <a:r>
              <a:rPr lang="en-US" sz="2000" dirty="0"/>
              <a:t>Prepare for potentially tough negotiations </a:t>
            </a:r>
            <a:r>
              <a:rPr lang="en-US" sz="2000" dirty="0" smtClean="0"/>
              <a:t>ahead</a:t>
            </a:r>
          </a:p>
          <a:p>
            <a:r>
              <a:rPr lang="en-US" sz="2000" dirty="0" smtClean="0"/>
              <a:t>Potential mechanism to help sustain profitable agriculture</a:t>
            </a:r>
          </a:p>
          <a:p>
            <a:endParaRPr lang="en-US" sz="2000" dirty="0"/>
          </a:p>
          <a:p>
            <a:pPr lvl="1"/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76600"/>
            <a:ext cx="4803372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0446"/>
            <a:ext cx="1447800" cy="1085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290" y="3497776"/>
            <a:ext cx="3416880" cy="25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3317</TotalTime>
  <Words>740</Words>
  <Application>Microsoft Office PowerPoint</Application>
  <PresentationFormat>On-screen Show (4:3)</PresentationFormat>
  <Paragraphs>148</Paragraphs>
  <Slides>21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Adobe Acrobat Document</vt:lpstr>
      <vt:lpstr>Colorado Ag Water Alliance Southwest Ag Water Workshops</vt:lpstr>
      <vt:lpstr>Introduction to the GVWUA</vt:lpstr>
      <vt:lpstr>Introduction to the GVWUA</vt:lpstr>
      <vt:lpstr>PowerPoint Presentation</vt:lpstr>
      <vt:lpstr>PowerPoint Presentation</vt:lpstr>
      <vt:lpstr>PowerPoint Presentation</vt:lpstr>
      <vt:lpstr>Upper Basin Drought Contingency Planning</vt:lpstr>
      <vt:lpstr>Why is the GVWUA participating?</vt:lpstr>
      <vt:lpstr>Why is the GVWUA participating?</vt:lpstr>
      <vt:lpstr>Why is the GVWUA participating?</vt:lpstr>
      <vt:lpstr>PowerPoint Presentation</vt:lpstr>
      <vt:lpstr>PowerPoint Presentation</vt:lpstr>
      <vt:lpstr>CCUPP Cooperator Compliance </vt:lpstr>
      <vt:lpstr>2017 CCUPP by the numbers</vt:lpstr>
      <vt:lpstr>2017 CCUPP by the numbers</vt:lpstr>
      <vt:lpstr>2017 CCUPP by the numbers</vt:lpstr>
      <vt:lpstr>2017 CCUPP by the numbers</vt:lpstr>
      <vt:lpstr>2017 CCUPP by the numbers</vt:lpstr>
      <vt:lpstr>  So…how did we manage this conserved water?</vt:lpstr>
      <vt:lpstr>2018 CCUPP, a second year</vt:lpstr>
      <vt:lpstr>            </vt:lpstr>
    </vt:vector>
  </TitlesOfParts>
  <Company>J-U-B Engineers,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Decisions using risk management</dc:title>
  <dc:creator>Bert Compton</dc:creator>
  <cp:lastModifiedBy>Luke Gingerich</cp:lastModifiedBy>
  <cp:revision>386</cp:revision>
  <cp:lastPrinted>2017-05-18T22:04:38Z</cp:lastPrinted>
  <dcterms:created xsi:type="dcterms:W3CDTF">2011-10-25T15:53:59Z</dcterms:created>
  <dcterms:modified xsi:type="dcterms:W3CDTF">2018-01-29T23:56:40Z</dcterms:modified>
</cp:coreProperties>
</file>