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02" r:id="rId3"/>
    <p:sldId id="316" r:id="rId4"/>
    <p:sldId id="306" r:id="rId5"/>
    <p:sldId id="314" r:id="rId6"/>
    <p:sldId id="279" r:id="rId7"/>
    <p:sldId id="281" r:id="rId8"/>
    <p:sldId id="284" r:id="rId9"/>
    <p:sldId id="313" r:id="rId10"/>
    <p:sldId id="294" r:id="rId11"/>
    <p:sldId id="287" r:id="rId12"/>
    <p:sldId id="301" r:id="rId13"/>
    <p:sldId id="312" r:id="rId14"/>
    <p:sldId id="307" r:id="rId15"/>
    <p:sldId id="291" r:id="rId16"/>
    <p:sldId id="311" r:id="rId17"/>
    <p:sldId id="315" r:id="rId18"/>
    <p:sldId id="296" r:id="rId19"/>
  </p:sldIdLst>
  <p:sldSz cx="9144000" cy="6858000" type="letter"/>
  <p:notesSz cx="9363075" cy="7077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336600"/>
    <a:srgbClr val="339933"/>
    <a:srgbClr val="0099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04" autoAdjust="0"/>
    <p:restoredTop sz="94660"/>
  </p:normalViewPr>
  <p:slideViewPr>
    <p:cSldViewPr>
      <p:cViewPr varScale="1">
        <p:scale>
          <a:sx n="116" d="100"/>
          <a:sy n="116" d="100"/>
        </p:scale>
        <p:origin x="147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04119" y="0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/>
          <a:lstStyle>
            <a:lvl1pPr algn="r">
              <a:defRPr sz="1300"/>
            </a:lvl1pPr>
          </a:lstStyle>
          <a:p>
            <a:fld id="{D5CFFB48-C1BF-4F8D-87B1-110AFBC5E7F8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721583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304119" y="6721583"/>
            <a:ext cx="4057333" cy="353854"/>
          </a:xfrm>
          <a:prstGeom prst="rect">
            <a:avLst/>
          </a:prstGeom>
        </p:spPr>
        <p:txBody>
          <a:bodyPr vert="horz" lIns="93935" tIns="46968" rIns="93935" bIns="46968" rtlCol="0" anchor="b"/>
          <a:lstStyle>
            <a:lvl1pPr algn="r">
              <a:defRPr sz="1300"/>
            </a:lvl1pPr>
          </a:lstStyle>
          <a:p>
            <a:fld id="{B687854B-62E7-468D-B6F8-43E1187BD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37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303838" y="1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19AF8-DE33-47CC-9BD0-0168D2091124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1475" y="530225"/>
            <a:ext cx="3540125" cy="2654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6626" y="3362325"/>
            <a:ext cx="7489825" cy="318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21476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03838" y="6721476"/>
            <a:ext cx="4057649" cy="354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A4D82-6F6B-4B63-85B0-2AC3AEE4F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11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2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14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12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79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64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A4D82-6F6B-4B63-85B0-2AC3AEE4FE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47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6D572-0C29-485F-BDB3-F3CD7B8E8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68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86D01-A226-4289-BE73-2E7E799F10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8395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353AB-30CE-4D4C-A44B-DA3E56315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08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9ED20-0FCE-485E-A031-4FC6B08CA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188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8F4E51-0D4A-4B9A-81DF-6699DA648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022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A9589-334E-49D7-89CB-374031920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554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E5C19-565B-4969-AF54-15B7604E5A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636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ED56F-F3DE-4ACE-8C2F-304D7C7B7B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02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DE999-02EA-41F4-A0E8-77470E29BB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4672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F805B-83F9-4CD8-8964-B5954094CE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77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16075-9C5D-4148-ABA2-6FB4D5EC05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3896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altLang="en-US"/>
              <a:t>April 9, 2016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45A05C-AB9C-459F-BEC9-28B714E087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990600" y="588196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CCA / Partners for Western Conservation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711806" y="13716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200" dirty="0">
                <a:solidFill>
                  <a:srgbClr val="FFFF00"/>
                </a:solidFill>
              </a:rPr>
              <a:t>Ag Water </a:t>
            </a:r>
            <a:r>
              <a:rPr lang="en-US" sz="3200" dirty="0" err="1">
                <a:solidFill>
                  <a:srgbClr val="FFFF00"/>
                </a:solidFill>
              </a:rPr>
              <a:t>NetWORK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6406" y="3824342"/>
            <a:ext cx="7162800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900" dirty="0">
                <a:solidFill>
                  <a:srgbClr val="FFFF00"/>
                </a:solidFill>
              </a:rPr>
              <a:t>Phil Brink,  Consulting Coordinator</a:t>
            </a:r>
          </a:p>
        </p:txBody>
      </p:sp>
      <p:sp>
        <p:nvSpPr>
          <p:cNvPr id="8" name="Rectangle 7"/>
          <p:cNvSpPr/>
          <p:nvPr/>
        </p:nvSpPr>
        <p:spPr>
          <a:xfrm>
            <a:off x="995492" y="2514600"/>
            <a:ext cx="738650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900" dirty="0">
                <a:solidFill>
                  <a:srgbClr val="FFFF00"/>
                </a:solidFill>
              </a:rPr>
              <a:t>Goal:  Keeping Ag Water Connected with Ag Land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5484412"/>
            <a:ext cx="1168400" cy="116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46100"/>
            <a:ext cx="78018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6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6229"/>
            <a:ext cx="7696200" cy="590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7162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 dirty="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469900"/>
            <a:ext cx="786429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081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498" y="381000"/>
            <a:ext cx="7794702" cy="602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89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38" y="471026"/>
            <a:ext cx="7703962" cy="59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14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57200"/>
            <a:ext cx="77294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6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228600"/>
            <a:ext cx="8712200" cy="5870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>
                <a:solidFill>
                  <a:srgbClr val="FFFF00"/>
                </a:solidFill>
              </a:rPr>
              <a:t>Examples of Comments Received</a:t>
            </a: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More $ needed for irrigation efficiency upgrades.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Need more funding &amp; options for lease programs.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Leasing is only appealing with crop prices are low.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Not sure how small producers could participate.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More information is needed on risks / benefits.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If we use less water, they will take the “extra.”  </a:t>
            </a:r>
          </a:p>
          <a:p>
            <a:pPr marL="342900" lvl="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Family involved in Catlin Lease-Fallow project. I see no negative community impacts, only positive. </a:t>
            </a:r>
          </a:p>
          <a:p>
            <a:pPr marL="342900" indent="-342900">
              <a:lnSpc>
                <a:spcPts val="3200"/>
              </a:lnSpc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The bottom line is: control population growth.</a:t>
            </a:r>
          </a:p>
        </p:txBody>
      </p:sp>
    </p:spTree>
    <p:extLst>
      <p:ext uri="{BB962C8B-B14F-4D97-AF65-F5344CB8AC3E}">
        <p14:creationId xmlns:p14="http://schemas.microsoft.com/office/powerpoint/2010/main" val="825270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76200"/>
            <a:ext cx="8839200" cy="6396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>
                <a:solidFill>
                  <a:srgbClr val="FFFF00"/>
                </a:solidFill>
              </a:rPr>
              <a:t>Summary of Survey</a:t>
            </a:r>
          </a:p>
          <a:p>
            <a:pPr lvl="0"/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About 2/3rds of respondents expressed interest in leasing.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Reduced total delivery was preferred over other leasing practices.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Income diversification was seen as the greatest advantage of ag water leasing. 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There is concern that water rights could be put in jeopardy. 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Acceptable lease rates will vary with location.</a:t>
            </a:r>
          </a:p>
          <a:p>
            <a:pPr marL="342900" indent="-342900">
              <a:lnSpc>
                <a:spcPts val="3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More research and information is needed about cropping systems and soil quality under reduced or fallow irrigation.</a:t>
            </a:r>
            <a:endParaRPr lang="en-US" sz="23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7543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0868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dirty="0">
                <a:solidFill>
                  <a:srgbClr val="FFFF00"/>
                </a:solidFill>
              </a:rPr>
              <a:t>Ag Water </a:t>
            </a:r>
            <a:r>
              <a:rPr lang="en-US" sz="3600" dirty="0" err="1">
                <a:solidFill>
                  <a:srgbClr val="FFFF00"/>
                </a:solidFill>
              </a:rPr>
              <a:t>NetWORK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1833253"/>
            <a:ext cx="8001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600" dirty="0">
                <a:solidFill>
                  <a:srgbClr val="FFFF00"/>
                </a:solidFill>
              </a:rPr>
              <a:t>Questions? Phil Brink (303) 475-3453 </a:t>
            </a:r>
          </a:p>
          <a:p>
            <a:pPr lvl="0"/>
            <a:r>
              <a:rPr lang="en-US" sz="2600" dirty="0">
                <a:solidFill>
                  <a:srgbClr val="FFFF00"/>
                </a:solidFill>
              </a:rPr>
              <a:t>or phil@brinkinc.biz </a:t>
            </a:r>
            <a:endParaRPr lang="en-US" sz="2600" i="1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533" y="2819400"/>
            <a:ext cx="4348669" cy="325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1186922"/>
            <a:ext cx="7848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FFFF00"/>
                </a:solidFill>
              </a:rPr>
              <a:t>www.coloradocattle.org/agwaternetwork.aspx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33600" y="6172200"/>
            <a:ext cx="533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500" dirty="0">
                <a:solidFill>
                  <a:srgbClr val="FFFF00"/>
                </a:solidFill>
              </a:rPr>
              <a:t>Partial Funding from the Walton Family Foundation  </a:t>
            </a:r>
          </a:p>
          <a:p>
            <a:pPr lvl="0" algn="ctr"/>
            <a:r>
              <a:rPr lang="en-US" sz="1500" i="1" dirty="0">
                <a:solidFill>
                  <a:srgbClr val="FFFF00"/>
                </a:solidFill>
              </a:rPr>
              <a:t>www.waltonfamilyfoundation.org/</a:t>
            </a:r>
          </a:p>
        </p:txBody>
      </p:sp>
    </p:spTree>
    <p:extLst>
      <p:ext uri="{BB962C8B-B14F-4D97-AF65-F5344CB8AC3E}">
        <p14:creationId xmlns:p14="http://schemas.microsoft.com/office/powerpoint/2010/main" val="297267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820" y="431800"/>
            <a:ext cx="765545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00" dirty="0">
                <a:solidFill>
                  <a:srgbClr val="FFFF00"/>
                </a:solidFill>
              </a:rPr>
              <a:t>What Colorado town is this?</a:t>
            </a:r>
          </a:p>
          <a:p>
            <a:pPr lvl="0"/>
            <a:r>
              <a:rPr lang="en-US" sz="2900" dirty="0">
                <a:solidFill>
                  <a:srgbClr val="FFFF00"/>
                </a:solidFill>
              </a:rPr>
              <a:t>Hints:  It’s named after a mountain, and it’s home to about 100,000 residents.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228" y="2133600"/>
            <a:ext cx="7458047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055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63123" y="425053"/>
            <a:ext cx="814398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400" dirty="0">
                <a:solidFill>
                  <a:srgbClr val="FFFF00"/>
                </a:solidFill>
              </a:rPr>
              <a:t>Longmont Water Use: 2010 = 16,258 AF*</a:t>
            </a:r>
            <a:endParaRPr lang="en-US" sz="2900" dirty="0">
              <a:solidFill>
                <a:srgbClr val="FFFF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3055" y="6294114"/>
            <a:ext cx="8305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00"/>
                </a:solidFill>
              </a:rPr>
              <a:t>Sources: City of Longmont Water Demand Evaluation report; Jan. 2012.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rgbClr val="FFFF00"/>
                </a:solidFill>
              </a:rPr>
              <a:t>Yampa River Basin Information, 2009. CDSS, Catamount Lake Storage Volume, </a:t>
            </a:r>
            <a:r>
              <a:rPr lang="en-US" sz="1300" dirty="0" err="1">
                <a:solidFill>
                  <a:srgbClr val="FFFF00"/>
                </a:solidFill>
              </a:rPr>
              <a:t>pg</a:t>
            </a:r>
            <a:r>
              <a:rPr lang="en-US" sz="1300" dirty="0">
                <a:solidFill>
                  <a:srgbClr val="FFFF00"/>
                </a:solidFill>
              </a:rPr>
              <a:t> 2-16.</a:t>
            </a:r>
          </a:p>
        </p:txBody>
      </p:sp>
      <p:sp>
        <p:nvSpPr>
          <p:cNvPr id="8" name="Rectangle 7"/>
          <p:cNvSpPr/>
          <p:nvPr/>
        </p:nvSpPr>
        <p:spPr>
          <a:xfrm>
            <a:off x="863123" y="1143000"/>
            <a:ext cx="82808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srgbClr val="FFFF00"/>
                </a:solidFill>
              </a:rPr>
              <a:t>More than the capacity of  2  Lake Catamounts! </a:t>
            </a:r>
          </a:p>
          <a:p>
            <a:pPr lvl="0"/>
            <a:r>
              <a:rPr lang="en-US" sz="3000" dirty="0">
                <a:solidFill>
                  <a:srgbClr val="FFFF00"/>
                </a:solidFill>
              </a:rPr>
              <a:t> (7,422 AF)</a:t>
            </a:r>
          </a:p>
        </p:txBody>
      </p:sp>
      <p:pic>
        <p:nvPicPr>
          <p:cNvPr id="1026" name="Picture 2" descr="C:\Users\Phil\AppData\Local\Temp\SNAGHTMLb106b6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92230"/>
            <a:ext cx="3733800" cy="341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6643" y="2495993"/>
            <a:ext cx="3963261" cy="341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53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819" y="431800"/>
            <a:ext cx="798901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00" dirty="0">
                <a:solidFill>
                  <a:srgbClr val="FFFF00"/>
                </a:solidFill>
              </a:rPr>
              <a:t>State Water Plan – November, 2015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7176" y="1011143"/>
            <a:ext cx="7953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Population: up to 10M by 2050</a:t>
            </a:r>
          </a:p>
          <a:p>
            <a:pPr marL="457200" lvl="0" indent="-45720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M &amp; I water gap: 560,000 AF / </a:t>
            </a:r>
            <a:r>
              <a:rPr lang="en-US" sz="2900" dirty="0" err="1">
                <a:solidFill>
                  <a:srgbClr val="FFFF00"/>
                </a:solidFill>
              </a:rPr>
              <a:t>yr</a:t>
            </a:r>
            <a:endParaRPr lang="en-US" sz="2900" dirty="0">
              <a:solidFill>
                <a:srgbClr val="FFFF00"/>
              </a:solidFill>
            </a:endParaRPr>
          </a:p>
          <a:p>
            <a:pPr marL="457200" lvl="0" indent="-45720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500K to 700K </a:t>
            </a:r>
            <a:r>
              <a:rPr lang="en-US" sz="2900" dirty="0" err="1">
                <a:solidFill>
                  <a:srgbClr val="FFFF00"/>
                </a:solidFill>
              </a:rPr>
              <a:t>irrig</a:t>
            </a:r>
            <a:r>
              <a:rPr lang="en-US" sz="2900" dirty="0">
                <a:solidFill>
                  <a:srgbClr val="FFFF00"/>
                </a:solidFill>
              </a:rPr>
              <a:t>. acres lost if no changes</a:t>
            </a:r>
          </a:p>
          <a:p>
            <a:pPr marL="457200" lvl="0" indent="-457200">
              <a:spcAft>
                <a:spcPts val="4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endParaRPr lang="en-US" sz="2900" dirty="0">
              <a:solidFill>
                <a:srgbClr val="FFFF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764535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303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819" y="431800"/>
            <a:ext cx="7989013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00" dirty="0">
                <a:solidFill>
                  <a:srgbClr val="FFFF00"/>
                </a:solidFill>
              </a:rPr>
              <a:t>State Water Plan (continued…)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8922" y="1219200"/>
            <a:ext cx="7346878" cy="2900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Identifies 3 methods to close the demand - supply gap</a:t>
            </a:r>
          </a:p>
          <a:p>
            <a:pPr lvl="0">
              <a:spcBef>
                <a:spcPts val="300"/>
              </a:spcBef>
              <a:spcAft>
                <a:spcPts val="1200"/>
              </a:spcAft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1.  Conservation</a:t>
            </a:r>
          </a:p>
          <a:p>
            <a:pPr marL="514350" lvl="0" indent="-514350">
              <a:spcBef>
                <a:spcPts val="300"/>
              </a:spcBef>
              <a:spcAft>
                <a:spcPts val="1200"/>
              </a:spcAft>
              <a:buAutoNum type="arabicPeriod" startAt="2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Storage</a:t>
            </a:r>
          </a:p>
          <a:p>
            <a:pPr marL="514350" lvl="0" indent="-514350">
              <a:spcBef>
                <a:spcPts val="300"/>
              </a:spcBef>
              <a:spcAft>
                <a:spcPts val="1200"/>
              </a:spcAft>
              <a:buAutoNum type="arabicPeriod" startAt="2"/>
              <a:tabLst>
                <a:tab pos="461963" algn="l"/>
              </a:tabLst>
            </a:pPr>
            <a:r>
              <a:rPr lang="en-US" sz="2900" dirty="0">
                <a:solidFill>
                  <a:srgbClr val="FFFF00"/>
                </a:solidFill>
              </a:rPr>
              <a:t>Ag water leasing (goal: 50,000 AF / </a:t>
            </a:r>
            <a:r>
              <a:rPr lang="en-US" sz="2900" dirty="0" err="1">
                <a:solidFill>
                  <a:srgbClr val="FFFF00"/>
                </a:solidFill>
              </a:rPr>
              <a:t>yr</a:t>
            </a:r>
            <a:r>
              <a:rPr lang="en-US" sz="2900" dirty="0">
                <a:solidFill>
                  <a:srgbClr val="FFFF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2378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" y="381000"/>
            <a:ext cx="7924800" cy="5455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900" dirty="0">
                <a:solidFill>
                  <a:srgbClr val="FFFF00"/>
                </a:solidFill>
              </a:rPr>
              <a:t>Ag water leasing </a:t>
            </a:r>
            <a:r>
              <a:rPr lang="en-US" sz="2900">
                <a:solidFill>
                  <a:srgbClr val="FFFF00"/>
                </a:solidFill>
              </a:rPr>
              <a:t>represents an opportunity </a:t>
            </a:r>
            <a:r>
              <a:rPr lang="en-US" sz="2900" dirty="0">
                <a:solidFill>
                  <a:srgbClr val="FFFF00"/>
                </a:solidFill>
              </a:rPr>
              <a:t>to preserve  irrigated agriculture in Colorado</a:t>
            </a:r>
          </a:p>
          <a:p>
            <a:pPr lvl="0"/>
            <a:endParaRPr lang="en-US" sz="2900" dirty="0">
              <a:solidFill>
                <a:srgbClr val="FFFF00"/>
              </a:solidFill>
            </a:endParaRPr>
          </a:p>
          <a:p>
            <a:pPr lvl="0"/>
            <a:r>
              <a:rPr lang="en-US" sz="2900" dirty="0">
                <a:solidFill>
                  <a:srgbClr val="FFFF00"/>
                </a:solidFill>
              </a:rPr>
              <a:t>Ag water survey:</a:t>
            </a:r>
          </a:p>
          <a:p>
            <a:pPr lvl="0"/>
            <a:endParaRPr lang="en-US" sz="2900" dirty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Web-based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Collaboration with Colorado Corn, CLA, CPPC, Ag Council, CAWA, TNC, individuals</a:t>
            </a: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25 questions + comment section </a:t>
            </a:r>
          </a:p>
          <a:p>
            <a:pPr marL="457200" lvl="0" indent="-4572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FFFF00"/>
                </a:solidFill>
              </a:rPr>
              <a:t>260+ returned surveys</a:t>
            </a:r>
          </a:p>
        </p:txBody>
      </p:sp>
    </p:spTree>
    <p:extLst>
      <p:ext uri="{BB962C8B-B14F-4D97-AF65-F5344CB8AC3E}">
        <p14:creationId xmlns:p14="http://schemas.microsoft.com/office/powerpoint/2010/main" val="313782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" y="1524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>
                <a:solidFill>
                  <a:srgbClr val="FFFF00"/>
                </a:solidFill>
              </a:rPr>
              <a:t>Survey Responses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399"/>
            <a:ext cx="7772400" cy="5578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09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73948"/>
            <a:ext cx="7689859" cy="56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5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6200000">
            <a:off x="-2895600" y="3175000"/>
            <a:ext cx="6502400" cy="457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i="1" kern="10">
                <a:gradFill rotWithShape="1">
                  <a:gsLst>
                    <a:gs pos="0">
                      <a:srgbClr val="5E9EFF">
                        <a:alpha val="20000"/>
                      </a:srgbClr>
                    </a:gs>
                    <a:gs pos="39999">
                      <a:srgbClr val="85C2FF">
                        <a:alpha val="47999"/>
                      </a:srgbClr>
                    </a:gs>
                    <a:gs pos="70000">
                      <a:srgbClr val="C4D6EB">
                        <a:alpha val="68999"/>
                      </a:srgbClr>
                    </a:gs>
                    <a:gs pos="100000">
                      <a:srgbClr val="FFEBFA">
                        <a:alpha val="89999"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BinnerD"/>
              </a:rPr>
              <a:t>Colorado Cattlemen's Association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04799"/>
            <a:ext cx="7467600" cy="60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82678"/>
      </p:ext>
    </p:extLst>
  </p:cSld>
  <p:clrMapOvr>
    <a:masterClrMapping/>
  </p:clrMapOvr>
</p:sld>
</file>

<file path=ppt/theme/theme1.xml><?xml version="1.0" encoding="utf-8"?>
<a:theme xmlns:a="http://schemas.openxmlformats.org/drawingml/2006/main" name="Grass Background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Grass Background</Template>
  <TotalTime>15699</TotalTime>
  <Words>463</Words>
  <Application>Microsoft Office PowerPoint</Application>
  <PresentationFormat>Letter Paper (8.5x11 in)</PresentationFormat>
  <Paragraphs>76</Paragraphs>
  <Slides>18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BinnerD</vt:lpstr>
      <vt:lpstr>Calibri</vt:lpstr>
      <vt:lpstr>Grass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PhilBrink</dc:creator>
  <cp:lastModifiedBy>Phil Brink</cp:lastModifiedBy>
  <cp:revision>429</cp:revision>
  <cp:lastPrinted>2016-11-29T04:06:53Z</cp:lastPrinted>
  <dcterms:created xsi:type="dcterms:W3CDTF">2016-01-05T21:37:51Z</dcterms:created>
  <dcterms:modified xsi:type="dcterms:W3CDTF">2017-03-21T16:11:47Z</dcterms:modified>
</cp:coreProperties>
</file>